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309" r:id="rId5"/>
    <p:sldId id="701" r:id="rId6"/>
    <p:sldId id="759" r:id="rId7"/>
    <p:sldId id="760" r:id="rId8"/>
    <p:sldId id="761" r:id="rId9"/>
    <p:sldId id="764" r:id="rId10"/>
    <p:sldId id="757" r:id="rId11"/>
    <p:sldId id="758" r:id="rId12"/>
    <p:sldId id="724" r:id="rId13"/>
    <p:sldId id="754" r:id="rId14"/>
    <p:sldId id="755" r:id="rId15"/>
    <p:sldId id="756" r:id="rId16"/>
    <p:sldId id="717" r:id="rId17"/>
    <p:sldId id="762" r:id="rId18"/>
    <p:sldId id="7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76F000-630F-40AB-8B67-BCBC39245392}" v="1" dt="2025-07-31T07:01:02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9" autoAdjust="0"/>
    <p:restoredTop sz="95884" autoAdjust="0"/>
  </p:normalViewPr>
  <p:slideViewPr>
    <p:cSldViewPr snapToGrid="0" snapToObjects="1">
      <p:cViewPr varScale="1">
        <p:scale>
          <a:sx n="159" d="100"/>
          <a:sy n="159" d="100"/>
        </p:scale>
        <p:origin x="2532" y="13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8/7/2025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B34FD5-E68A-2B4D-29FA-286945F27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0124" y="1720793"/>
            <a:ext cx="5613714" cy="3573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August 7,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5E934236-E122-7846-84A9-752797FA274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508509" y="1791485"/>
            <a:ext cx="2298955" cy="10751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August 7,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August 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cap="none" dirty="0">
                <a:latin typeface="Arial"/>
                <a:cs typeface="Arial"/>
              </a:rPr>
              <a:t>ERR-2 MOLLER Target 2025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5875975" cy="798472"/>
          </a:xfrm>
        </p:spPr>
        <p:txBody>
          <a:bodyPr/>
          <a:lstStyle/>
          <a:p>
            <a:r>
              <a:rPr lang="en-US" dirty="0"/>
              <a:t>Integration and Compatibility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614468" cy="420862"/>
          </a:xfrm>
        </p:spPr>
        <p:txBody>
          <a:bodyPr/>
          <a:lstStyle/>
          <a:p>
            <a:r>
              <a:rPr lang="en-US" sz="1400" dirty="0"/>
              <a:t>Aug 1, 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4540250"/>
            <a:ext cx="5875975" cy="10073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David Meekins</a:t>
            </a:r>
          </a:p>
          <a:p>
            <a:r>
              <a:rPr lang="en-US" dirty="0"/>
              <a:t>MOLLER Target Design Authority and System Owner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EF67-BA9D-115E-8473-5FEF4F1D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Vibration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FF549-80EE-4D55-256A-53661636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Recommendation from PDR to perform a vibration analysis for ALL components.</a:t>
            </a:r>
          </a:p>
          <a:p>
            <a:pPr lvl="1"/>
            <a:r>
              <a:rPr lang="en-US" dirty="0"/>
              <a:t>This is in practice difficult to address at the design stage.</a:t>
            </a:r>
          </a:p>
          <a:p>
            <a:r>
              <a:rPr lang="en-US" dirty="0"/>
              <a:t>Vibrations</a:t>
            </a:r>
          </a:p>
          <a:p>
            <a:pPr lvl="1"/>
            <a:r>
              <a:rPr lang="en-US" dirty="0"/>
              <a:t>Acoustic or Flow induced (AIV) and (FIV)</a:t>
            </a:r>
          </a:p>
          <a:p>
            <a:pPr lvl="1"/>
            <a:r>
              <a:rPr lang="en-US" dirty="0"/>
              <a:t>Sources of vibration</a:t>
            </a:r>
          </a:p>
          <a:p>
            <a:pPr lvl="2"/>
            <a:r>
              <a:rPr lang="en-US" dirty="0"/>
              <a:t>Flow induced turbulence: branch connections, bends, orifices, quality of construction, etc.</a:t>
            </a:r>
          </a:p>
          <a:p>
            <a:pPr lvl="2"/>
            <a:r>
              <a:rPr lang="en-US" dirty="0"/>
              <a:t>Flashing and two-phase flow</a:t>
            </a:r>
          </a:p>
          <a:p>
            <a:pPr lvl="2"/>
            <a:r>
              <a:rPr lang="en-US" dirty="0"/>
              <a:t>Compressors and turbomachinery</a:t>
            </a:r>
          </a:p>
          <a:p>
            <a:pPr lvl="1"/>
            <a:r>
              <a:rPr lang="en-US" dirty="0"/>
              <a:t>  Typical frequencies range from 1 to 2500 Hz</a:t>
            </a:r>
          </a:p>
          <a:p>
            <a:r>
              <a:rPr lang="en-US" dirty="0"/>
              <a:t>Perform an analysis based on the Energy Institute </a:t>
            </a:r>
            <a:r>
              <a:rPr lang="en-US" i="1" dirty="0"/>
              <a:t>Guidance for the Avoidance of Flow Induced Fatigue Failure in Process Pipework</a:t>
            </a:r>
          </a:p>
          <a:p>
            <a:pPr lvl="1"/>
            <a:r>
              <a:rPr lang="en-US" dirty="0"/>
              <a:t>Qualitative assessment of likelihood of failure (LOF) classifications (High, Medium, Low)</a:t>
            </a:r>
          </a:p>
          <a:p>
            <a:pPr lvl="1"/>
            <a:r>
              <a:rPr lang="en-US" dirty="0"/>
              <a:t>Quantitative assessment of LOF at High and Medium locations</a:t>
            </a:r>
          </a:p>
          <a:p>
            <a:r>
              <a:rPr lang="en-US" dirty="0"/>
              <a:t>Specific analysis on the pump shaft and bearings was performed.</a:t>
            </a:r>
          </a:p>
          <a:p>
            <a:pPr lvl="1"/>
            <a:r>
              <a:rPr lang="en-US" dirty="0"/>
              <a:t>Prototype testing was also performed on the shaft.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7D880-BDE4-6DC3-4664-81777C5A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9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2451-DD57-40BF-67E7-C5EE6435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Vibration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0F337A-58AD-177C-68B8-247A7AE5B6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Follow guidelines given in the Energy Institute (EI 3370)</a:t>
                </a:r>
              </a:p>
              <a:p>
                <a:r>
                  <a:rPr lang="en-US" dirty="0"/>
                  <a:t>The qualitative/quantitative assessment is given in TGT-CALC-22-008</a:t>
                </a:r>
              </a:p>
              <a:p>
                <a:pPr lvl="1"/>
                <a:r>
                  <a:rPr lang="en-US" dirty="0"/>
                  <a:t>Starts with determination of kinetic energy of the fluids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Both H2 and He systems have low E</a:t>
                </a:r>
              </a:p>
              <a:p>
                <a:r>
                  <a:rPr lang="en-US" dirty="0"/>
                  <a:t>LOF class High</a:t>
                </a:r>
              </a:p>
              <a:p>
                <a:pPr lvl="1"/>
                <a:r>
                  <a:rPr lang="en-US" dirty="0"/>
                  <a:t>JT valve (He system)</a:t>
                </a:r>
              </a:p>
              <a:p>
                <a:pPr lvl="1"/>
                <a:r>
                  <a:rPr lang="en-US" dirty="0"/>
                  <a:t>Intrusive elements (e.g., temperature probes) (Both He and H2 systems)</a:t>
                </a:r>
              </a:p>
              <a:p>
                <a:r>
                  <a:rPr lang="en-US" dirty="0"/>
                  <a:t>LOF class Medium</a:t>
                </a:r>
              </a:p>
              <a:p>
                <a:pPr lvl="1"/>
                <a:r>
                  <a:rPr lang="en-US" dirty="0"/>
                  <a:t>Centrifugal pump (H2 system)</a:t>
                </a:r>
              </a:p>
              <a:p>
                <a:pPr lvl="1"/>
                <a:r>
                  <a:rPr lang="en-US" dirty="0"/>
                  <a:t>HX tubing (He circuit)</a:t>
                </a:r>
              </a:p>
              <a:p>
                <a:r>
                  <a:rPr lang="en-US" dirty="0"/>
                  <a:t>LOF class Low</a:t>
                </a:r>
              </a:p>
              <a:p>
                <a:pPr lvl="1"/>
                <a:r>
                  <a:rPr lang="en-US" dirty="0"/>
                  <a:t>Everything else</a:t>
                </a:r>
              </a:p>
              <a:p>
                <a:r>
                  <a:rPr lang="en-US" dirty="0"/>
                  <a:t>Focus on High and Medium class components – Ignore Low class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0F337A-58AD-177C-68B8-247A7AE5B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B936C-0A34-EFD5-AFF0-A064C5A4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6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50AA-7F98-565D-DD1C-F77CC692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Vibration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667AD-A1AD-93AA-08B8-EF30FA1D1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qualitative assessment relies on energy/mass flow, temperatures, and various design factors for geometries and stiffness.</a:t>
            </a:r>
          </a:p>
          <a:p>
            <a:pPr lvl="1"/>
            <a:r>
              <a:rPr lang="en-US" dirty="0"/>
              <a:t>Determine LOF using these factors</a:t>
            </a:r>
          </a:p>
          <a:p>
            <a:pPr lvl="1"/>
            <a:r>
              <a:rPr lang="en-US" dirty="0"/>
              <a:t>LOF &lt; 0.3 means that this condition is unlikely to be a vibration issue</a:t>
            </a:r>
          </a:p>
          <a:p>
            <a:r>
              <a:rPr lang="en-US" dirty="0"/>
              <a:t>Temperature probes are assessed using vortex wake shedding and Strouhal number</a:t>
            </a:r>
          </a:p>
          <a:p>
            <a:pPr lvl="1"/>
            <a:r>
              <a:rPr lang="en-US" dirty="0"/>
              <a:t>Ensure that natural frequency of probe is significantly larger than shedding frequency.</a:t>
            </a:r>
          </a:p>
          <a:p>
            <a:r>
              <a:rPr lang="en-US" dirty="0"/>
              <a:t>The highest LOF throughout the analysis is 0.29</a:t>
            </a:r>
          </a:p>
          <a:p>
            <a:pPr lvl="1"/>
            <a:r>
              <a:rPr lang="en-US" dirty="0"/>
              <a:t>Temperature probe</a:t>
            </a:r>
          </a:p>
          <a:p>
            <a:pPr lvl="1"/>
            <a:r>
              <a:rPr lang="en-US" dirty="0"/>
              <a:t>JT valve</a:t>
            </a:r>
          </a:p>
          <a:p>
            <a:r>
              <a:rPr lang="en-US" dirty="0"/>
              <a:t>Shaft vibrations from the pump shall be measured prior to installation</a:t>
            </a:r>
          </a:p>
          <a:p>
            <a:pPr lvl="1"/>
            <a:r>
              <a:rPr lang="en-US" dirty="0"/>
              <a:t>Balanced components</a:t>
            </a:r>
          </a:p>
          <a:p>
            <a:pPr lvl="1"/>
            <a:r>
              <a:rPr lang="en-US" dirty="0"/>
              <a:t>Designed to minimize vibrations</a:t>
            </a:r>
          </a:p>
          <a:p>
            <a:pPr lvl="2"/>
            <a:r>
              <a:rPr lang="en-US" dirty="0"/>
              <a:t>Standard analysis for shaft vibrations in pumps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08721-CFAC-B041-504A-09303D85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86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indoor, items, cluttered&#10;&#10;Description automatically generated">
            <a:extLst>
              <a:ext uri="{FF2B5EF4-FFF2-40B4-BE49-F238E27FC236}">
                <a16:creationId xmlns:a16="http://schemas.microsoft.com/office/drawing/2014/main" id="{3455B0BD-79E4-B1C1-DEC7-B2A8F49DF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37" t="45752" r="7083"/>
          <a:stretch/>
        </p:blipFill>
        <p:spPr>
          <a:xfrm>
            <a:off x="5213800" y="1969293"/>
            <a:ext cx="6483929" cy="291941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64E83-4554-B781-F17D-E89BA640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67DFC-6A5D-42DA-B214-93F53D6AC953}"/>
              </a:ext>
            </a:extLst>
          </p:cNvPr>
          <p:cNvSpPr txBox="1"/>
          <p:nvPr/>
        </p:nvSpPr>
        <p:spPr>
          <a:xfrm>
            <a:off x="732692" y="1629508"/>
            <a:ext cx="43258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Modal analysis of shaft </a:t>
            </a:r>
            <a:r>
              <a:rPr lang="en-US" dirty="0" err="1"/>
              <a:t>assy</a:t>
            </a:r>
            <a:r>
              <a:rPr lang="en-US" dirty="0"/>
              <a:t> has been performed TGT-CALC-22-005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Investigate fabrication strategy and 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typical vibrations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0.11 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9 microns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Lessons learned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Shaft to case flange redesigned (more simple) Fabrication underway.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Inner shaft and bearing design is acceptable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Outer shaft has been redesigned (simplified). Fabrication underway.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Re-Design process and procurements have been completed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3CBC19-4959-481B-A31A-3F2A74739D72}"/>
              </a:ext>
            </a:extLst>
          </p:cNvPr>
          <p:cNvSpPr txBox="1">
            <a:spLocks/>
          </p:cNvSpPr>
          <p:nvPr/>
        </p:nvSpPr>
        <p:spPr>
          <a:xfrm>
            <a:off x="453081" y="261737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Pump Shaft Vibration Testing</a:t>
            </a:r>
          </a:p>
        </p:txBody>
      </p:sp>
    </p:spTree>
    <p:extLst>
      <p:ext uri="{BB962C8B-B14F-4D97-AF65-F5344CB8AC3E}">
        <p14:creationId xmlns:p14="http://schemas.microsoft.com/office/powerpoint/2010/main" val="4219374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3D7B0-A590-404E-958F-79D3AD05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Environmental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34C36-5426-4AEE-A5CF-E208E4514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Ambient temperature, pressure, and humidity do not really affect the target</a:t>
            </a:r>
          </a:p>
          <a:p>
            <a:pPr lvl="1"/>
            <a:r>
              <a:rPr lang="en-US" dirty="0"/>
              <a:t>Ambient temperature swing of 30K would only change the target density by 0.1%</a:t>
            </a:r>
          </a:p>
          <a:p>
            <a:r>
              <a:rPr lang="en-US" dirty="0"/>
              <a:t>Many target components are exposed to an extremely high radiation field</a:t>
            </a:r>
          </a:p>
          <a:p>
            <a:pPr lvl="1"/>
            <a:r>
              <a:rPr lang="en-US" dirty="0"/>
              <a:t>Loop, cryostat, piping in Hall, electronics, cables, motion systems, etc.</a:t>
            </a:r>
          </a:p>
          <a:p>
            <a:r>
              <a:rPr lang="en-US" dirty="0"/>
              <a:t>Electronics are shielded if installed in the Hall</a:t>
            </a:r>
          </a:p>
          <a:p>
            <a:pPr lvl="1"/>
            <a:r>
              <a:rPr lang="en-US" dirty="0"/>
              <a:t>IOC is located in the labyrinth.</a:t>
            </a:r>
          </a:p>
          <a:p>
            <a:r>
              <a:rPr lang="en-US" dirty="0"/>
              <a:t>Loop components, H2 and He piping</a:t>
            </a:r>
          </a:p>
          <a:p>
            <a:pPr lvl="1"/>
            <a:r>
              <a:rPr lang="en-US" dirty="0"/>
              <a:t>Exposed to highest radiation fields</a:t>
            </a:r>
          </a:p>
          <a:p>
            <a:pPr lvl="2"/>
            <a:r>
              <a:rPr lang="en-US" dirty="0"/>
              <a:t>All metal aluminum, SST, copper including seals</a:t>
            </a:r>
          </a:p>
          <a:p>
            <a:pPr lvl="1"/>
            <a:r>
              <a:rPr lang="en-US" dirty="0"/>
              <a:t>H2 and He piping are all metal with metal seals with exception of relief devices.</a:t>
            </a:r>
          </a:p>
          <a:p>
            <a:r>
              <a:rPr lang="en-US" dirty="0"/>
              <a:t>Vacuum components</a:t>
            </a:r>
          </a:p>
          <a:p>
            <a:pPr lvl="1"/>
            <a:r>
              <a:rPr lang="en-US" dirty="0"/>
              <a:t>Exposed to highest radiation fields</a:t>
            </a:r>
          </a:p>
          <a:p>
            <a:pPr lvl="2"/>
            <a:r>
              <a:rPr lang="en-US" dirty="0"/>
              <a:t>All metal aluminum, SST, copper including seals</a:t>
            </a:r>
          </a:p>
          <a:p>
            <a:pPr lvl="1"/>
            <a:r>
              <a:rPr lang="en-US" dirty="0"/>
              <a:t>Rubber O-rings chamber top, section, side rollup, and base flanges</a:t>
            </a:r>
          </a:p>
          <a:p>
            <a:pPr lvl="2"/>
            <a:r>
              <a:rPr lang="en-US" dirty="0"/>
              <a:t>Lower radiation fields off beam access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8C9F9-71C7-459B-B8EE-3252A528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2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C52FF-0828-4323-ABB5-42AE38B45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7B2CC-4739-4F0A-B123-B986494DE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 interfaces to the upstream beamline and spectrometer with custom field fit connections.</a:t>
            </a:r>
          </a:p>
          <a:p>
            <a:pPr lvl="1"/>
            <a:r>
              <a:rPr lang="en-US" dirty="0"/>
              <a:t>Absorb small misalignments between components</a:t>
            </a:r>
          </a:p>
          <a:p>
            <a:r>
              <a:rPr lang="en-US" dirty="0"/>
              <a:t>Interferences with other components and subsystems is avoided with integrated CAD model</a:t>
            </a:r>
          </a:p>
          <a:p>
            <a:pPr lvl="1"/>
            <a:r>
              <a:rPr lang="en-US" dirty="0"/>
              <a:t>Some flexibility is built into the target system</a:t>
            </a:r>
          </a:p>
          <a:p>
            <a:r>
              <a:rPr lang="en-US" dirty="0"/>
              <a:t>Addressed charge items:</a:t>
            </a:r>
          </a:p>
          <a:p>
            <a:pPr lvl="1"/>
            <a:r>
              <a:rPr lang="en-US" dirty="0"/>
              <a:t>3.1) How does the target integrate with surrounding equipment, specifically the upstream and downstream beamlines?</a:t>
            </a:r>
          </a:p>
          <a:p>
            <a:pPr lvl="1"/>
            <a:r>
              <a:rPr lang="en-US" dirty="0"/>
              <a:t>3.2) Are there any potential interference or vibration issues that could affect stability?</a:t>
            </a:r>
          </a:p>
          <a:p>
            <a:pPr lvl="1"/>
            <a:r>
              <a:rPr lang="en-US" dirty="0"/>
              <a:t>3.3) Have environmental factors, such as temperature, humidity, and radiation exposure, been accounted for?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CF197-7A4B-4667-8E56-70DDA146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22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70E0-5A01-4368-4A89-9B1D82C8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7AE45E-33B8-4763-9C88-CE3673480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Fitment of MOLLER Target in Hall A</a:t>
            </a:r>
          </a:p>
          <a:p>
            <a:pPr lvl="1"/>
            <a:r>
              <a:rPr lang="en-US" dirty="0"/>
              <a:t>Interferences and critical connections</a:t>
            </a:r>
          </a:p>
          <a:p>
            <a:pPr lvl="1"/>
            <a:r>
              <a:rPr lang="en-US" dirty="0"/>
              <a:t>Vibrations</a:t>
            </a:r>
          </a:p>
          <a:p>
            <a:r>
              <a:rPr lang="en-US" dirty="0"/>
              <a:t>Interfaces</a:t>
            </a:r>
          </a:p>
          <a:p>
            <a:pPr lvl="1"/>
            <a:r>
              <a:rPr lang="en-US" dirty="0"/>
              <a:t>Differentially pumped region</a:t>
            </a:r>
          </a:p>
          <a:p>
            <a:r>
              <a:rPr lang="en-US" dirty="0"/>
              <a:t>Environmental Factors</a:t>
            </a:r>
          </a:p>
          <a:p>
            <a:pPr lvl="1"/>
            <a:r>
              <a:rPr lang="en-US" dirty="0"/>
              <a:t>Radiation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4266B-60E5-D13A-DC1E-CA87FC39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91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AD94-7CE5-4105-8DD1-12C4D376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MOLLER Target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9B43B-89F5-46AD-9A61-9A4D70C6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286AA-8AF8-4BDB-B90D-750A7603C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67" t="1274" r="26009" b="11059"/>
          <a:stretch/>
        </p:blipFill>
        <p:spPr>
          <a:xfrm>
            <a:off x="5932342" y="1419896"/>
            <a:ext cx="2648811" cy="446581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C1B995-9B63-4083-B3F5-3E27D396E21F}"/>
              </a:ext>
            </a:extLst>
          </p:cNvPr>
          <p:cNvCxnSpPr>
            <a:cxnSpLocks/>
          </p:cNvCxnSpPr>
          <p:nvPr/>
        </p:nvCxnSpPr>
        <p:spPr>
          <a:xfrm flipV="1">
            <a:off x="5714944" y="3866104"/>
            <a:ext cx="1122737" cy="1710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9349A4-AC91-440D-B499-202CA69AD4DA}"/>
              </a:ext>
            </a:extLst>
          </p:cNvPr>
          <p:cNvCxnSpPr>
            <a:cxnSpLocks/>
          </p:cNvCxnSpPr>
          <p:nvPr/>
        </p:nvCxnSpPr>
        <p:spPr>
          <a:xfrm flipH="1">
            <a:off x="7385445" y="1316107"/>
            <a:ext cx="1516134" cy="4960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AE80B7-B546-4A57-B7E9-5B85B17140C7}"/>
              </a:ext>
            </a:extLst>
          </p:cNvPr>
          <p:cNvCxnSpPr/>
          <p:nvPr/>
        </p:nvCxnSpPr>
        <p:spPr>
          <a:xfrm flipH="1">
            <a:off x="7583618" y="1869849"/>
            <a:ext cx="1516134" cy="5722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E36794-E5D8-4217-B8DE-AAA304B92538}"/>
              </a:ext>
            </a:extLst>
          </p:cNvPr>
          <p:cNvCxnSpPr/>
          <p:nvPr/>
        </p:nvCxnSpPr>
        <p:spPr>
          <a:xfrm flipH="1">
            <a:off x="7823086" y="2620984"/>
            <a:ext cx="1516134" cy="5722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FA8792-D2E2-49B4-9CBE-11B0582C6F16}"/>
              </a:ext>
            </a:extLst>
          </p:cNvPr>
          <p:cNvCxnSpPr>
            <a:cxnSpLocks/>
          </p:cNvCxnSpPr>
          <p:nvPr/>
        </p:nvCxnSpPr>
        <p:spPr>
          <a:xfrm>
            <a:off x="5801678" y="2810118"/>
            <a:ext cx="1158030" cy="67842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58D152-DB2E-4287-B160-38D5067BB165}"/>
              </a:ext>
            </a:extLst>
          </p:cNvPr>
          <p:cNvCxnSpPr>
            <a:cxnSpLocks/>
          </p:cNvCxnSpPr>
          <p:nvPr/>
        </p:nvCxnSpPr>
        <p:spPr>
          <a:xfrm flipH="1">
            <a:off x="7386147" y="3372119"/>
            <a:ext cx="1732725" cy="336854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8EC911-96A0-499C-ADFC-786AB58C8912}"/>
              </a:ext>
            </a:extLst>
          </p:cNvPr>
          <p:cNvCxnSpPr>
            <a:cxnSpLocks/>
          </p:cNvCxnSpPr>
          <p:nvPr/>
        </p:nvCxnSpPr>
        <p:spPr>
          <a:xfrm flipH="1" flipV="1">
            <a:off x="7604617" y="3931800"/>
            <a:ext cx="1649940" cy="105384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A06656-FDBC-4168-8057-57FC14F59BD1}"/>
              </a:ext>
            </a:extLst>
          </p:cNvPr>
          <p:cNvCxnSpPr>
            <a:cxnSpLocks/>
          </p:cNvCxnSpPr>
          <p:nvPr/>
        </p:nvCxnSpPr>
        <p:spPr>
          <a:xfrm flipV="1">
            <a:off x="5496876" y="3866104"/>
            <a:ext cx="1441094" cy="850308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39A2FC-52D6-48D5-8DC0-CA5884B9C305}"/>
              </a:ext>
            </a:extLst>
          </p:cNvPr>
          <p:cNvCxnSpPr>
            <a:cxnSpLocks/>
          </p:cNvCxnSpPr>
          <p:nvPr/>
        </p:nvCxnSpPr>
        <p:spPr>
          <a:xfrm flipH="1" flipV="1">
            <a:off x="8291541" y="4670381"/>
            <a:ext cx="827331" cy="16321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21D4F56-2E02-4D87-B2CD-86B823261466}"/>
              </a:ext>
            </a:extLst>
          </p:cNvPr>
          <p:cNvSpPr txBox="1"/>
          <p:nvPr/>
        </p:nvSpPr>
        <p:spPr>
          <a:xfrm>
            <a:off x="8901579" y="1154957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Cryostat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EBB788-D080-4860-923D-E7EFC072FAE2}"/>
              </a:ext>
            </a:extLst>
          </p:cNvPr>
          <p:cNvSpPr txBox="1"/>
          <p:nvPr/>
        </p:nvSpPr>
        <p:spPr>
          <a:xfrm>
            <a:off x="9124789" y="1679039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Motion system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5CC18B-B8FE-4279-9EDB-CC056AF95F87}"/>
              </a:ext>
            </a:extLst>
          </p:cNvPr>
          <p:cNvSpPr txBox="1"/>
          <p:nvPr/>
        </p:nvSpPr>
        <p:spPr>
          <a:xfrm>
            <a:off x="5096135" y="3876508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Beam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1A2561-72D0-49B1-B80B-C56CFCD4D0CC}"/>
              </a:ext>
            </a:extLst>
          </p:cNvPr>
          <p:cNvSpPr txBox="1"/>
          <p:nvPr/>
        </p:nvSpPr>
        <p:spPr>
          <a:xfrm>
            <a:off x="4550032" y="2620984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Heat Exchanger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35B17D-A0D6-4438-90D6-8A24CEA77C1C}"/>
              </a:ext>
            </a:extLst>
          </p:cNvPr>
          <p:cNvSpPr txBox="1"/>
          <p:nvPr/>
        </p:nvSpPr>
        <p:spPr>
          <a:xfrm>
            <a:off x="9339220" y="2436867"/>
            <a:ext cx="1997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Scattering Chamber OVC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4F95B8-68BB-44E4-AAB6-B7FB1E0A2DE5}"/>
              </a:ext>
            </a:extLst>
          </p:cNvPr>
          <p:cNvSpPr txBox="1"/>
          <p:nvPr/>
        </p:nvSpPr>
        <p:spPr>
          <a:xfrm>
            <a:off x="9124789" y="3208560"/>
            <a:ext cx="1923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Cell positioning system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D11CD5-D71B-415C-89B3-521FC7356BB8}"/>
              </a:ext>
            </a:extLst>
          </p:cNvPr>
          <p:cNvSpPr txBox="1"/>
          <p:nvPr/>
        </p:nvSpPr>
        <p:spPr>
          <a:xfrm>
            <a:off x="9229557" y="3892782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Solid Targets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9C3ED8-A9BF-4674-94BD-A3C73BB3433D}"/>
              </a:ext>
            </a:extLst>
          </p:cNvPr>
          <p:cNvSpPr txBox="1"/>
          <p:nvPr/>
        </p:nvSpPr>
        <p:spPr>
          <a:xfrm>
            <a:off x="9099918" y="4716412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Beam Stand</a:t>
            </a:r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9A0254-C2CE-47B8-8DB3-77B4B3377F12}"/>
              </a:ext>
            </a:extLst>
          </p:cNvPr>
          <p:cNvCxnSpPr>
            <a:cxnSpLocks/>
          </p:cNvCxnSpPr>
          <p:nvPr/>
        </p:nvCxnSpPr>
        <p:spPr>
          <a:xfrm flipH="1" flipV="1">
            <a:off x="7880236" y="4108828"/>
            <a:ext cx="1679832" cy="338724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E4A4F0-47A6-4C53-8F87-CC9A302BA828}"/>
              </a:ext>
            </a:extLst>
          </p:cNvPr>
          <p:cNvSpPr txBox="1"/>
          <p:nvPr/>
        </p:nvSpPr>
        <p:spPr>
          <a:xfrm>
            <a:off x="9511178" y="4293663"/>
            <a:ext cx="2557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Chamber positioning system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10B308-E824-41DD-9000-CFCC2DD56B3B}"/>
              </a:ext>
            </a:extLst>
          </p:cNvPr>
          <p:cNvSpPr txBox="1"/>
          <p:nvPr/>
        </p:nvSpPr>
        <p:spPr>
          <a:xfrm>
            <a:off x="5096135" y="4572927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Cell</a:t>
            </a:r>
            <a:endParaRPr lang="en-U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4F568E1-242C-4F0E-B207-F171833E41FB}"/>
              </a:ext>
            </a:extLst>
          </p:cNvPr>
          <p:cNvCxnSpPr>
            <a:cxnSpLocks/>
          </p:cNvCxnSpPr>
          <p:nvPr/>
        </p:nvCxnSpPr>
        <p:spPr>
          <a:xfrm flipV="1">
            <a:off x="5146462" y="3865416"/>
            <a:ext cx="2248712" cy="15467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B9A5FD1-F5C8-4296-A15A-53A47CFE8135}"/>
              </a:ext>
            </a:extLst>
          </p:cNvPr>
          <p:cNvSpPr txBox="1"/>
          <p:nvPr/>
        </p:nvSpPr>
        <p:spPr>
          <a:xfrm>
            <a:off x="4294938" y="5315970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Loop piping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20F263-D433-47B1-917F-A0F78F105713}"/>
              </a:ext>
            </a:extLst>
          </p:cNvPr>
          <p:cNvSpPr txBox="1"/>
          <p:nvPr/>
        </p:nvSpPr>
        <p:spPr>
          <a:xfrm>
            <a:off x="363927" y="996989"/>
            <a:ext cx="37755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MOLLER Target will be installed 4.5m upstream from the nominal target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Interfaces with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Hall Infrastructure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Shielding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Shielding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Upstream beamline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Piping runs interface with Hall A structure and 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Interfaces are documented in ICDs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ICD0203 Target-Spectrometer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ICD0206 Target-Infrastructure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ICD0702 DAQ-Target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Requirements given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TGT-SOW-21-001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MOLLER-Target-SRD-0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852F27-CD33-4729-87D3-991AF6FB41EC}"/>
              </a:ext>
            </a:extLst>
          </p:cNvPr>
          <p:cNvCxnSpPr>
            <a:cxnSpLocks/>
          </p:cNvCxnSpPr>
          <p:nvPr/>
        </p:nvCxnSpPr>
        <p:spPr>
          <a:xfrm flipH="1" flipV="1">
            <a:off x="7445501" y="4847285"/>
            <a:ext cx="1295673" cy="455874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3F9F8DE-70F0-4A75-B1F8-70BED710567F}"/>
              </a:ext>
            </a:extLst>
          </p:cNvPr>
          <p:cNvSpPr txBox="1"/>
          <p:nvPr/>
        </p:nvSpPr>
        <p:spPr>
          <a:xfrm>
            <a:off x="8722219" y="5185974"/>
            <a:ext cx="1949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Pump/gauge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991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6865-EF2A-4A51-93AA-7F129B6A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MOLLER Target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0E032-819F-46BD-89A4-3CFD09E5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C7DCD647-F147-41D6-B3CC-6EDE559CF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62" y="970170"/>
            <a:ext cx="4604797" cy="3558016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2B390C-AB15-4D27-BB8E-BF90B833136D}"/>
              </a:ext>
            </a:extLst>
          </p:cNvPr>
          <p:cNvCxnSpPr>
            <a:cxnSpLocks/>
          </p:cNvCxnSpPr>
          <p:nvPr/>
        </p:nvCxnSpPr>
        <p:spPr>
          <a:xfrm>
            <a:off x="924404" y="2426462"/>
            <a:ext cx="3262344" cy="1834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529B45-DFC0-4785-8FBD-7E2446BF4CFC}"/>
              </a:ext>
            </a:extLst>
          </p:cNvPr>
          <p:cNvSpPr txBox="1"/>
          <p:nvPr/>
        </p:nvSpPr>
        <p:spPr>
          <a:xfrm>
            <a:off x="1618156" y="3228350"/>
            <a:ext cx="178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6652D4-6203-45B1-8553-38E09F4C9CBE}"/>
              </a:ext>
            </a:extLst>
          </p:cNvPr>
          <p:cNvCxnSpPr>
            <a:cxnSpLocks/>
          </p:cNvCxnSpPr>
          <p:nvPr/>
        </p:nvCxnSpPr>
        <p:spPr>
          <a:xfrm flipH="1" flipV="1">
            <a:off x="2544704" y="2822899"/>
            <a:ext cx="104106" cy="136564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2593C1-65E8-48BF-A7D8-BAED7E90FC62}"/>
              </a:ext>
            </a:extLst>
          </p:cNvPr>
          <p:cNvSpPr txBox="1"/>
          <p:nvPr/>
        </p:nvSpPr>
        <p:spPr>
          <a:xfrm>
            <a:off x="2648809" y="4025342"/>
            <a:ext cx="134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</a:t>
            </a:r>
          </a:p>
        </p:txBody>
      </p:sp>
      <p:pic>
        <p:nvPicPr>
          <p:cNvPr id="16" name="Picture 15" descr="A picture containing chart&#10;&#10;AI-generated content may be incorrect.">
            <a:extLst>
              <a:ext uri="{FF2B5EF4-FFF2-40B4-BE49-F238E27FC236}">
                <a16:creationId xmlns:a16="http://schemas.microsoft.com/office/drawing/2014/main" id="{F0F60357-4E69-43F2-BB85-18A9EB38F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713" y="1321456"/>
            <a:ext cx="4969143" cy="300288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12FD38-053E-4A52-97EB-6249BD5912DD}"/>
              </a:ext>
            </a:extLst>
          </p:cNvPr>
          <p:cNvCxnSpPr/>
          <p:nvPr/>
        </p:nvCxnSpPr>
        <p:spPr>
          <a:xfrm>
            <a:off x="7769450" y="4516388"/>
            <a:ext cx="27255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C349432-0E62-4E82-9AA0-BFBD40305AA3}"/>
              </a:ext>
            </a:extLst>
          </p:cNvPr>
          <p:cNvSpPr txBox="1"/>
          <p:nvPr/>
        </p:nvSpPr>
        <p:spPr>
          <a:xfrm>
            <a:off x="8707447" y="4538015"/>
            <a:ext cx="178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E501E7A-C639-4931-961E-E1791623B40E}"/>
              </a:ext>
            </a:extLst>
          </p:cNvPr>
          <p:cNvCxnSpPr>
            <a:cxnSpLocks/>
          </p:cNvCxnSpPr>
          <p:nvPr/>
        </p:nvCxnSpPr>
        <p:spPr>
          <a:xfrm flipV="1">
            <a:off x="7175758" y="3753777"/>
            <a:ext cx="1362751" cy="884903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B4467C-6E88-4952-9DCE-F029A9BF910F}"/>
              </a:ext>
            </a:extLst>
          </p:cNvPr>
          <p:cNvSpPr txBox="1"/>
          <p:nvPr/>
        </p:nvSpPr>
        <p:spPr>
          <a:xfrm>
            <a:off x="6529777" y="4538015"/>
            <a:ext cx="134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1BD957-2EC5-4012-A940-A560A137A71F}"/>
              </a:ext>
            </a:extLst>
          </p:cNvPr>
          <p:cNvSpPr txBox="1"/>
          <p:nvPr/>
        </p:nvSpPr>
        <p:spPr>
          <a:xfrm>
            <a:off x="3510116" y="5274387"/>
            <a:ext cx="466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location in Hall A</a:t>
            </a:r>
          </a:p>
        </p:txBody>
      </p:sp>
    </p:spTree>
    <p:extLst>
      <p:ext uri="{BB962C8B-B14F-4D97-AF65-F5344CB8AC3E}">
        <p14:creationId xmlns:p14="http://schemas.microsoft.com/office/powerpoint/2010/main" val="113407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36E6A-3958-48C3-87B4-CE3EC33C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Beamline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C3730-089A-4958-B23A-32192A314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MOLLER Target System interfaces with the upstream beamline via the vacuum subsystem</a:t>
            </a:r>
          </a:p>
          <a:p>
            <a:pPr lvl="1"/>
            <a:r>
              <a:rPr lang="en-US" dirty="0"/>
              <a:t>Interface at fast acting isolation gate valve.</a:t>
            </a:r>
          </a:p>
          <a:p>
            <a:pPr lvl="1"/>
            <a:r>
              <a:rPr lang="en-US" dirty="0"/>
              <a:t>Valve is controlled remotely in MCC by operator</a:t>
            </a:r>
          </a:p>
          <a:p>
            <a:pPr lvl="1"/>
            <a:r>
              <a:rPr lang="en-US" dirty="0"/>
              <a:t>Valve is also controlled by vacuum gauge on the chamber</a:t>
            </a:r>
          </a:p>
          <a:p>
            <a:pPr lvl="2"/>
            <a:r>
              <a:rPr lang="en-US" dirty="0"/>
              <a:t>Fault on pressure above 10^-5 torr closes valve and issues FSD</a:t>
            </a:r>
          </a:p>
          <a:p>
            <a:pPr lvl="1"/>
            <a:r>
              <a:rPr lang="en-US" dirty="0"/>
              <a:t>This is a simple CF connection</a:t>
            </a:r>
          </a:p>
          <a:p>
            <a:pPr lvl="2"/>
            <a:r>
              <a:rPr lang="en-US" dirty="0"/>
              <a:t>A short section of beam tube with CF flanges and a makeup bellows will be field fit when appropriate and installed close to the commissioning time</a:t>
            </a:r>
          </a:p>
          <a:p>
            <a:r>
              <a:rPr lang="en-US" dirty="0"/>
              <a:t>The MOLLER Target System interfaces with the spectrometer via the vacuum subsystem</a:t>
            </a:r>
          </a:p>
          <a:p>
            <a:pPr lvl="1"/>
            <a:r>
              <a:rPr lang="en-US" dirty="0"/>
              <a:t>Interface with differentially pumped section – orifice pair with dedicated pump system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A0466-2743-4C4F-80F6-C2887ED2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2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6EA2A-C3AB-415C-9DAF-C0897574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Hall Infrastructure and DAQ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1DD64-F2E4-42DB-BA21-71BC444F9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Interface to Hall infrastructure is more complicated to describe</a:t>
            </a:r>
          </a:p>
          <a:p>
            <a:pPr lvl="1"/>
            <a:r>
              <a:rPr lang="en-US" dirty="0"/>
              <a:t>Target stand located on Hall deck</a:t>
            </a:r>
          </a:p>
          <a:p>
            <a:pPr lvl="2"/>
            <a:r>
              <a:rPr lang="en-US" dirty="0"/>
              <a:t>Target surrounded by shielding – interference check done through integrated CAD model</a:t>
            </a:r>
          </a:p>
          <a:p>
            <a:pPr lvl="1"/>
            <a:r>
              <a:rPr lang="en-US" dirty="0"/>
              <a:t>Connect to Hall A AC power</a:t>
            </a:r>
          </a:p>
          <a:p>
            <a:pPr lvl="2"/>
            <a:r>
              <a:rPr lang="en-US" dirty="0"/>
              <a:t>Power outlet installation must be outside of shielding “bunker”</a:t>
            </a:r>
          </a:p>
          <a:p>
            <a:pPr lvl="1"/>
            <a:r>
              <a:rPr lang="en-US" dirty="0"/>
              <a:t>Piping hangs on wall and is routed through HRSR</a:t>
            </a:r>
          </a:p>
          <a:p>
            <a:pPr lvl="2"/>
            <a:r>
              <a:rPr lang="en-US" dirty="0"/>
              <a:t>As shown in previous presentations</a:t>
            </a:r>
          </a:p>
          <a:p>
            <a:pPr lvl="2"/>
            <a:r>
              <a:rPr lang="en-US" dirty="0"/>
              <a:t>Piping through and along the Hall wall will be field fit.</a:t>
            </a:r>
          </a:p>
          <a:p>
            <a:pPr lvl="2"/>
            <a:r>
              <a:rPr lang="en-US" dirty="0"/>
              <a:t>Piping in truck ramp will be straight stick</a:t>
            </a:r>
          </a:p>
          <a:p>
            <a:r>
              <a:rPr lang="en-US" dirty="0"/>
              <a:t>DAQ interfaces through EPICS</a:t>
            </a:r>
          </a:p>
          <a:p>
            <a:pPr lvl="1"/>
            <a:r>
              <a:rPr lang="en-US" dirty="0"/>
              <a:t>This is standard practice for all our targets at JLAB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D4289-5B93-4D96-8147-F925C30A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2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D338-E2E0-4AFA-A610-E69C549B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MOLLER upstream beamline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E947B-A310-4C2C-8B91-347AF96F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7AB822-85BE-4A6C-A219-05B50E4F7431}"/>
              </a:ext>
            </a:extLst>
          </p:cNvPr>
          <p:cNvSpPr txBox="1">
            <a:spLocks/>
          </p:cNvSpPr>
          <p:nvPr/>
        </p:nvSpPr>
        <p:spPr>
          <a:xfrm>
            <a:off x="392710" y="1033902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F929AB-598A-4EDB-8DAA-007DAC869416}"/>
              </a:ext>
            </a:extLst>
          </p:cNvPr>
          <p:cNvGrpSpPr/>
          <p:nvPr/>
        </p:nvGrpSpPr>
        <p:grpSpPr>
          <a:xfrm rot="11431329">
            <a:off x="196802" y="1976645"/>
            <a:ext cx="840764" cy="357195"/>
            <a:chOff x="11463970" y="3222888"/>
            <a:chExt cx="840764" cy="35719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D0A5A2B-5E84-4BA6-9669-197884B0DFA3}"/>
                </a:ext>
              </a:extLst>
            </p:cNvPr>
            <p:cNvCxnSpPr>
              <a:cxnSpLocks/>
            </p:cNvCxnSpPr>
            <p:nvPr/>
          </p:nvCxnSpPr>
          <p:spPr>
            <a:xfrm rot="11199551" flipV="1">
              <a:off x="11463970" y="3222888"/>
              <a:ext cx="770887" cy="24606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176C06-0FC7-4386-B8EB-85B734BC1FB4}"/>
                </a:ext>
              </a:extLst>
            </p:cNvPr>
            <p:cNvSpPr txBox="1"/>
            <p:nvPr/>
          </p:nvSpPr>
          <p:spPr>
            <a:xfrm rot="10168671">
              <a:off x="11713719" y="3318473"/>
              <a:ext cx="5910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1E23EA-ED03-442E-B907-F49BA2C07036}"/>
              </a:ext>
            </a:extLst>
          </p:cNvPr>
          <p:cNvGrpSpPr/>
          <p:nvPr/>
        </p:nvGrpSpPr>
        <p:grpSpPr>
          <a:xfrm>
            <a:off x="1148254" y="1029543"/>
            <a:ext cx="10489296" cy="3012615"/>
            <a:chOff x="1061243" y="835663"/>
            <a:chExt cx="10489296" cy="30126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81D90E-A967-4EC7-89F7-0DDC0CBA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243" y="835663"/>
              <a:ext cx="10139686" cy="3012615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9BE31C-9767-4AB6-8656-8CBBFD99BFEB}"/>
                </a:ext>
              </a:extLst>
            </p:cNvPr>
            <p:cNvGrpSpPr/>
            <p:nvPr/>
          </p:nvGrpSpPr>
          <p:grpSpPr>
            <a:xfrm>
              <a:off x="1967242" y="3222144"/>
              <a:ext cx="7904741" cy="478806"/>
              <a:chOff x="1967242" y="3222144"/>
              <a:chExt cx="7904741" cy="478806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405A212-2CC5-4A1A-9020-02A4BFB45C8F}"/>
                  </a:ext>
                </a:extLst>
              </p:cNvPr>
              <p:cNvSpPr txBox="1"/>
              <p:nvPr/>
            </p:nvSpPr>
            <p:spPr>
              <a:xfrm>
                <a:off x="2797513" y="3336581"/>
                <a:ext cx="1087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Region 1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C6F24D4-8BC8-4BD6-8DD0-2E7819482D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01520" y="3521247"/>
                <a:ext cx="846793" cy="712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0318F42-7995-4590-952F-67325D3814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8240" y="3528368"/>
                <a:ext cx="85666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8139EA-6720-466D-AC0F-8DA7C4981B1D}"/>
                  </a:ext>
                </a:extLst>
              </p:cNvPr>
              <p:cNvSpPr txBox="1"/>
              <p:nvPr/>
            </p:nvSpPr>
            <p:spPr>
              <a:xfrm>
                <a:off x="5953286" y="3348468"/>
                <a:ext cx="1087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Region 2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12F8D07-2426-4F75-A653-014C45D2ED7C}"/>
                  </a:ext>
                </a:extLst>
              </p:cNvPr>
              <p:cNvCxnSpPr>
                <a:cxnSpLocks/>
                <a:stCxn id="27" idx="1"/>
              </p:cNvCxnSpPr>
              <p:nvPr/>
            </p:nvCxnSpPr>
            <p:spPr>
              <a:xfrm flipH="1">
                <a:off x="4562030" y="3517745"/>
                <a:ext cx="1391256" cy="1366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F8136CD-5F64-488B-A373-13ACF6EAD3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7507" y="3529793"/>
                <a:ext cx="152561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EBB6965-FDD5-4C89-A5DF-6EB7686FDC17}"/>
                  </a:ext>
                </a:extLst>
              </p:cNvPr>
              <p:cNvCxnSpPr/>
              <p:nvPr/>
            </p:nvCxnSpPr>
            <p:spPr>
              <a:xfrm>
                <a:off x="1967242" y="3222144"/>
                <a:ext cx="0" cy="3845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5029481-9F37-492D-A4D6-0411841756E2}"/>
                  </a:ext>
                </a:extLst>
              </p:cNvPr>
              <p:cNvCxnSpPr/>
              <p:nvPr/>
            </p:nvCxnSpPr>
            <p:spPr>
              <a:xfrm>
                <a:off x="4562030" y="3222144"/>
                <a:ext cx="0" cy="3845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C2DC691-3C8D-4741-9C93-006E03448F06}"/>
                  </a:ext>
                </a:extLst>
              </p:cNvPr>
              <p:cNvCxnSpPr/>
              <p:nvPr/>
            </p:nvCxnSpPr>
            <p:spPr>
              <a:xfrm>
                <a:off x="8466318" y="3222144"/>
                <a:ext cx="0" cy="3845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5292DB5-D7B9-4C02-9C89-241E4E3F708E}"/>
                  </a:ext>
                </a:extLst>
              </p:cNvPr>
              <p:cNvSpPr txBox="1"/>
              <p:nvPr/>
            </p:nvSpPr>
            <p:spPr>
              <a:xfrm>
                <a:off x="8680408" y="3362396"/>
                <a:ext cx="1087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Region 3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48BC4AB-8CF4-41F5-B15B-37CC45E2F896}"/>
                  </a:ext>
                </a:extLst>
              </p:cNvPr>
              <p:cNvCxnSpPr/>
              <p:nvPr/>
            </p:nvCxnSpPr>
            <p:spPr>
              <a:xfrm>
                <a:off x="9871983" y="3222144"/>
                <a:ext cx="0" cy="38456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F17140F-282C-41D4-9E80-21A9B89B99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9107" y="3531162"/>
                <a:ext cx="30287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EAD1E54-B09C-494C-AB80-ACCBAA95C1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80766" y="3528368"/>
                <a:ext cx="28935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41D4C1-ED4E-4983-99FF-7969EC82C381}"/>
                </a:ext>
              </a:extLst>
            </p:cNvPr>
            <p:cNvSpPr txBox="1"/>
            <p:nvPr/>
          </p:nvSpPr>
          <p:spPr>
            <a:xfrm>
              <a:off x="10463419" y="1729987"/>
              <a:ext cx="1087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MOLLER target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6E4759-4DA4-47DD-87AA-BBD35AEB598C}"/>
                </a:ext>
              </a:extLst>
            </p:cNvPr>
            <p:cNvSpPr txBox="1"/>
            <p:nvPr/>
          </p:nvSpPr>
          <p:spPr>
            <a:xfrm>
              <a:off x="8482549" y="1528829"/>
              <a:ext cx="706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QQQ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F3CA166-A5C7-46BE-B015-257C2C863EA6}"/>
                </a:ext>
              </a:extLst>
            </p:cNvPr>
            <p:cNvGrpSpPr/>
            <p:nvPr/>
          </p:nvGrpSpPr>
          <p:grpSpPr>
            <a:xfrm>
              <a:off x="5240396" y="909245"/>
              <a:ext cx="2772255" cy="1075621"/>
              <a:chOff x="5240396" y="909245"/>
              <a:chExt cx="2772255" cy="107562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CD95E7-EDCA-499B-B6A2-A4372B42CBF2}"/>
                  </a:ext>
                </a:extLst>
              </p:cNvPr>
              <p:cNvSpPr txBox="1"/>
              <p:nvPr/>
            </p:nvSpPr>
            <p:spPr>
              <a:xfrm>
                <a:off x="5502289" y="909245"/>
                <a:ext cx="19023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Moller Polarimeter: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4E69F9-7756-425F-8905-3387B7F5A858}"/>
                  </a:ext>
                </a:extLst>
              </p:cNvPr>
              <p:cNvSpPr txBox="1"/>
              <p:nvPr/>
            </p:nvSpPr>
            <p:spPr>
              <a:xfrm>
                <a:off x="5240396" y="1126111"/>
                <a:ext cx="7597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Target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6A5847-9FA7-48FE-AB7A-B343019C7B74}"/>
                  </a:ext>
                </a:extLst>
              </p:cNvPr>
              <p:cNvSpPr txBox="1"/>
              <p:nvPr/>
            </p:nvSpPr>
            <p:spPr>
              <a:xfrm>
                <a:off x="5882166" y="1139058"/>
                <a:ext cx="10114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Magnets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D1999F-10F6-48EE-B6E6-3B2C747AAD68}"/>
                  </a:ext>
                </a:extLst>
              </p:cNvPr>
              <p:cNvSpPr txBox="1"/>
              <p:nvPr/>
            </p:nvSpPr>
            <p:spPr>
              <a:xfrm>
                <a:off x="6860304" y="1127820"/>
                <a:ext cx="10114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FDE288-6C30-4DBC-9136-541642F361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4560" y="1414556"/>
                <a:ext cx="738091" cy="57031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60004FF-71D0-47DE-8B70-C8D18030F6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70806" y="1403110"/>
                <a:ext cx="251147" cy="33703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05B3DAB-30AC-4EBB-8215-52B5A4FE51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7489" y="1414692"/>
                <a:ext cx="412815" cy="3715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BC08B99-87E7-4C81-B950-60DA95802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74695" y="1414556"/>
                <a:ext cx="187169" cy="2186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Left Brace 36">
            <a:extLst>
              <a:ext uri="{FF2B5EF4-FFF2-40B4-BE49-F238E27FC236}">
                <a16:creationId xmlns:a16="http://schemas.microsoft.com/office/drawing/2014/main" id="{B970F77C-B882-41D3-B4DD-F774BAE33E16}"/>
              </a:ext>
            </a:extLst>
          </p:cNvPr>
          <p:cNvSpPr/>
          <p:nvPr/>
        </p:nvSpPr>
        <p:spPr>
          <a:xfrm rot="5400000">
            <a:off x="5953162" y="1432388"/>
            <a:ext cx="221216" cy="1095548"/>
          </a:xfrm>
          <a:prstGeom prst="lef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AB9CFD-2960-4B20-9D36-7786F6F912F1}"/>
              </a:ext>
            </a:extLst>
          </p:cNvPr>
          <p:cNvSpPr txBox="1"/>
          <p:nvPr/>
        </p:nvSpPr>
        <p:spPr>
          <a:xfrm>
            <a:off x="4478657" y="1504620"/>
            <a:ext cx="834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BPM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B38251-345A-45A2-939A-3EC5DA8E39C9}"/>
              </a:ext>
            </a:extLst>
          </p:cNvPr>
          <p:cNvSpPr txBox="1"/>
          <p:nvPr/>
        </p:nvSpPr>
        <p:spPr>
          <a:xfrm>
            <a:off x="3270232" y="1135755"/>
            <a:ext cx="121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Fast raster magnets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6DED71-7A3D-4402-B052-CEA40DDDAB65}"/>
              </a:ext>
            </a:extLst>
          </p:cNvPr>
          <p:cNvSpPr txBox="1"/>
          <p:nvPr/>
        </p:nvSpPr>
        <p:spPr>
          <a:xfrm>
            <a:off x="571931" y="1170482"/>
            <a:ext cx="1545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Last Compton chicane dipole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A584F2-787F-464A-AC8F-09A76A932949}"/>
              </a:ext>
            </a:extLst>
          </p:cNvPr>
          <p:cNvSpPr txBox="1"/>
          <p:nvPr/>
        </p:nvSpPr>
        <p:spPr>
          <a:xfrm>
            <a:off x="3192657" y="1782902"/>
            <a:ext cx="717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UNSER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C5F7FE-5DBE-44AB-AD92-6066DFE7C56A}"/>
              </a:ext>
            </a:extLst>
          </p:cNvPr>
          <p:cNvCxnSpPr>
            <a:cxnSpLocks/>
          </p:cNvCxnSpPr>
          <p:nvPr/>
        </p:nvCxnSpPr>
        <p:spPr>
          <a:xfrm>
            <a:off x="3932927" y="1700895"/>
            <a:ext cx="458700" cy="4406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536502D-D668-4BC5-B7FB-CBB1220EEFD2}"/>
              </a:ext>
            </a:extLst>
          </p:cNvPr>
          <p:cNvSpPr txBox="1"/>
          <p:nvPr/>
        </p:nvSpPr>
        <p:spPr>
          <a:xfrm>
            <a:off x="1906328" y="1531969"/>
            <a:ext cx="167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MGC corrector magnets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B7F22E-299A-47AD-AC51-A9C1769C8715}"/>
              </a:ext>
            </a:extLst>
          </p:cNvPr>
          <p:cNvSpPr txBox="1"/>
          <p:nvPr/>
        </p:nvSpPr>
        <p:spPr>
          <a:xfrm>
            <a:off x="9118803" y="1658975"/>
            <a:ext cx="70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XYQ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950CE38-D91D-49A5-8150-14301C8C5CB1}"/>
              </a:ext>
            </a:extLst>
          </p:cNvPr>
          <p:cNvCxnSpPr>
            <a:cxnSpLocks/>
          </p:cNvCxnSpPr>
          <p:nvPr/>
        </p:nvCxnSpPr>
        <p:spPr>
          <a:xfrm>
            <a:off x="2855754" y="1959170"/>
            <a:ext cx="198917" cy="1875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1D4EF80-F2EA-4A3D-B1EE-B9DB426957E4}"/>
              </a:ext>
            </a:extLst>
          </p:cNvPr>
          <p:cNvCxnSpPr>
            <a:cxnSpLocks/>
          </p:cNvCxnSpPr>
          <p:nvPr/>
        </p:nvCxnSpPr>
        <p:spPr>
          <a:xfrm flipH="1">
            <a:off x="2248391" y="1946877"/>
            <a:ext cx="187169" cy="2186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1256AC8-6073-416A-977A-FD618E20B036}"/>
              </a:ext>
            </a:extLst>
          </p:cNvPr>
          <p:cNvCxnSpPr>
            <a:cxnSpLocks/>
          </p:cNvCxnSpPr>
          <p:nvPr/>
        </p:nvCxnSpPr>
        <p:spPr>
          <a:xfrm>
            <a:off x="3020062" y="1942274"/>
            <a:ext cx="905708" cy="2075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77C2039-863A-4744-B454-2E640D387EB9}"/>
              </a:ext>
            </a:extLst>
          </p:cNvPr>
          <p:cNvSpPr txBox="1"/>
          <p:nvPr/>
        </p:nvSpPr>
        <p:spPr>
          <a:xfrm>
            <a:off x="4579877" y="1715229"/>
            <a:ext cx="630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XYQ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227AE7-D31A-4D94-B4C2-A114E1025477}"/>
              </a:ext>
            </a:extLst>
          </p:cNvPr>
          <p:cNvSpPr txBox="1"/>
          <p:nvPr/>
        </p:nvSpPr>
        <p:spPr>
          <a:xfrm>
            <a:off x="8996273" y="1471437"/>
            <a:ext cx="834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BPM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972EC9-1E55-4BF3-9761-C05466C1912F}"/>
              </a:ext>
            </a:extLst>
          </p:cNvPr>
          <p:cNvCxnSpPr>
            <a:cxnSpLocks/>
          </p:cNvCxnSpPr>
          <p:nvPr/>
        </p:nvCxnSpPr>
        <p:spPr>
          <a:xfrm>
            <a:off x="1240572" y="1709172"/>
            <a:ext cx="458700" cy="4406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B06AFFBC-B215-4C2A-B2BB-613E8F892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63" y="4111157"/>
            <a:ext cx="8222647" cy="2426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1E36A-485A-4473-888A-9686EE449C53}"/>
              </a:ext>
            </a:extLst>
          </p:cNvPr>
          <p:cNvSpPr txBox="1"/>
          <p:nvPr/>
        </p:nvSpPr>
        <p:spPr>
          <a:xfrm>
            <a:off x="9472153" y="4324227"/>
            <a:ext cx="230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</a:t>
            </a:r>
          </a:p>
          <a:p>
            <a:r>
              <a:rPr lang="en-US" dirty="0"/>
              <a:t>Drawing/model are a bit outdated</a:t>
            </a:r>
          </a:p>
        </p:txBody>
      </p:sp>
    </p:spTree>
    <p:extLst>
      <p:ext uri="{BB962C8B-B14F-4D97-AF65-F5344CB8AC3E}">
        <p14:creationId xmlns:p14="http://schemas.microsoft.com/office/powerpoint/2010/main" val="4178842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649C-6C84-4E67-BF72-19B782CF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Beam 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3705D-F5D0-4E8E-AAB7-CB41FC63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8DB72-ACEC-44CC-8A1A-FB52C614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67"/>
          <a:stretch/>
        </p:blipFill>
        <p:spPr>
          <a:xfrm>
            <a:off x="869591" y="1524667"/>
            <a:ext cx="10247179" cy="24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3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D21C7-14F9-4B84-9AAF-71AAC497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Differentially Pumped Region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8ABF6-E61C-4CEA-B418-730C45EC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System replaces vacuum separation window between Spectrometer and Target vacuum spaces.</a:t>
            </a:r>
          </a:p>
          <a:p>
            <a:pPr>
              <a:lnSpc>
                <a:spcPct val="120000"/>
              </a:lnSpc>
            </a:pPr>
            <a:r>
              <a:rPr lang="en-US" dirty="0"/>
              <a:t>Will allow for reduced background from aluminum -&gt; improved physics</a:t>
            </a:r>
          </a:p>
          <a:p>
            <a:pPr>
              <a:lnSpc>
                <a:spcPct val="120000"/>
              </a:lnSpc>
            </a:pPr>
            <a:r>
              <a:rPr lang="en-US" dirty="0"/>
              <a:t>Will also enhance safety by eliminating the need for maintenance on the window and thereby reducing radiation exposure (ALARA – As Low as Reasonably Achievable).</a:t>
            </a:r>
          </a:p>
          <a:p>
            <a:pPr>
              <a:lnSpc>
                <a:spcPct val="120000"/>
              </a:lnSpc>
            </a:pPr>
            <a:r>
              <a:rPr lang="en-US" dirty="0"/>
              <a:t>Will fit into the designed space for the window and adapter and replace both components.</a:t>
            </a:r>
          </a:p>
          <a:p>
            <a:pPr>
              <a:lnSpc>
                <a:spcPct val="120000"/>
              </a:lnSpc>
            </a:pPr>
            <a:r>
              <a:rPr lang="en-US" dirty="0"/>
              <a:t>Simple orifice pair system with intermediate pump.</a:t>
            </a:r>
          </a:p>
          <a:p>
            <a:pPr>
              <a:lnSpc>
                <a:spcPct val="120000"/>
              </a:lnSpc>
            </a:pPr>
            <a:r>
              <a:rPr lang="en-US" dirty="0"/>
              <a:t>Pump exhausts for the diff-pump region and the spectrometer vacuum space must be connected to the H2 exhaust system.</a:t>
            </a:r>
          </a:p>
          <a:p>
            <a:pPr>
              <a:lnSpc>
                <a:spcPct val="120000"/>
              </a:lnSpc>
            </a:pPr>
            <a:r>
              <a:rPr lang="en-US" dirty="0"/>
              <a:t>There are no ignition sources in the spectrometer vacuum space all components are intrinsically safe for unexpected H2 exposure.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751C8-DA50-47C5-95DA-879DE3D4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C5623B4-0842-45D1-853D-E4C0D6590D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8986" y="1072663"/>
          <a:ext cx="4219037" cy="3330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972013" imgH="4714619" progId="Visio.Drawing.15">
                  <p:embed/>
                </p:oleObj>
              </mc:Choice>
              <mc:Fallback>
                <p:oleObj name="Visio" r:id="rId2" imgW="5972013" imgH="4714619" progId="Visio.Drawing.15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C5623B4-0842-45D1-853D-E4C0D6590D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08986" y="1072663"/>
                        <a:ext cx="4219037" cy="3330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AFE4F03-C4D5-4E60-AEAC-5886BFE41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980" y="4649451"/>
            <a:ext cx="3897394" cy="15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LER22" id="{7D852318-B66D-D548-B230-42B768B2C6CB}" vid="{2B78BD5A-1867-D346-B348-5AA6733149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b38298-6679-47c0-8a4c-297cb3434de8">
      <Terms xmlns="http://schemas.microsoft.com/office/infopath/2007/PartnerControls"/>
    </lcf76f155ced4ddcb4097134ff3c332f>
    <TaxCatchAll xmlns="9fdee2bc-9293-48cc-b756-85f5c14e8a2a" xsi:nil="true"/>
    <Summary xmlns="d9b38298-6679-47c0-8a4c-297cb3434de8" xsi:nil="true"/>
    <Notes xmlns="d9b38298-6679-47c0-8a4c-297cb3434de8" xsi:nil="true"/>
    <WBS xmlns="d9b38298-6679-47c0-8a4c-297cb3434de8">2</WBS>
    <order0 xmlns="d9b38298-6679-47c0-8a4c-297cb3434de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9BB2855408CD43A91836C3C7367A4C" ma:contentTypeVersion="24" ma:contentTypeDescription="Create a new document." ma:contentTypeScope="" ma:versionID="c4d63901f49fc1967b6099e6ecab69e4">
  <xsd:schema xmlns:xsd="http://www.w3.org/2001/XMLSchema" xmlns:xs="http://www.w3.org/2001/XMLSchema" xmlns:p="http://schemas.microsoft.com/office/2006/metadata/properties" xmlns:ns2="d9b38298-6679-47c0-8a4c-297cb3434de8" xmlns:ns3="9fdee2bc-9293-48cc-b756-85f5c14e8a2a" targetNamespace="http://schemas.microsoft.com/office/2006/metadata/properties" ma:root="true" ma:fieldsID="0d93c5a64f080bfeec7345dd04c8d756" ns2:_="" ns3:_="">
    <xsd:import namespace="d9b38298-6679-47c0-8a4c-297cb3434de8"/>
    <xsd:import namespace="9fdee2bc-9293-48cc-b756-85f5c14e8a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order0" minOccurs="0"/>
                <xsd:element ref="ns3:TaxCatchAll" minOccurs="0"/>
                <xsd:element ref="ns2:lcf76f155ced4ddcb4097134ff3c332f" minOccurs="0"/>
                <xsd:element ref="ns2:Note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Summary" minOccurs="0"/>
                <xsd:element ref="ns2:WB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8298-6679-47c0-8a4c-297cb3434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order0" ma:index="17" nillable="true" ma:displayName="Order (PR)" ma:format="Dropdown" ma:internalName="order0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1" nillable="true" ma:displayName="Notes" ma:description="Passcode: +V8cy34F" ma:format="Dropdown" ma:internalName="Notes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ummary" ma:index="25" nillable="true" ma:displayName="Item" ma:description="Small Description of Inspection item" ma:format="Dropdown" ma:internalName="Summary">
      <xsd:simpleType>
        <xsd:restriction base="dms:Note">
          <xsd:maxLength value="255"/>
        </xsd:restriction>
      </xsd:simpleType>
    </xsd:element>
    <xsd:element name="WBS" ma:index="26" nillable="true" ma:displayName="WBS" ma:default="2" ma:format="Dropdown" ma:internalName="WBS">
      <xsd:simpleType>
        <xsd:restriction base="dms:Note">
          <xsd:maxLength value="255"/>
        </xsd:restriction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ee2bc-9293-48cc-b756-85f5c14e8a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9fe7b30-ccdb-4f7b-890c-e4714ded0ee8}" ma:internalName="TaxCatchAll" ma:showField="CatchAllData" ma:web="9fdee2bc-9293-48cc-b756-85f5c14e8a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0F0B71-CA3C-456E-B418-1E03E5DE8252}">
  <ds:schemaRefs>
    <ds:schemaRef ds:uri="http://purl.org/dc/elements/1.1/"/>
    <ds:schemaRef ds:uri="http://www.w3.org/XML/1998/namespace"/>
    <ds:schemaRef ds:uri="http://purl.org/dc/dcmitype/"/>
    <ds:schemaRef ds:uri="9fdee2bc-9293-48cc-b756-85f5c14e8a2a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d9b38298-6679-47c0-8a4c-297cb3434de8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9949239-CFFC-43F9-8561-78FD312240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38298-6679-47c0-8a4c-297cb3434de8"/>
    <ds:schemaRef ds:uri="9fdee2bc-9293-48cc-b756-85f5c14e8a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8B331A-B45E-434C-8115-BD6A00C405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2718</TotalTime>
  <Words>1164</Words>
  <Application>Microsoft Office PowerPoint</Application>
  <PresentationFormat>Widescreen</PresentationFormat>
  <Paragraphs>193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ERR-2 MOLLER Target 2025</vt:lpstr>
      <vt:lpstr>Outline</vt:lpstr>
      <vt:lpstr>MOLLER Target Assembly</vt:lpstr>
      <vt:lpstr>MOLLER Target Assembly</vt:lpstr>
      <vt:lpstr>Beamline Interfaces</vt:lpstr>
      <vt:lpstr>Hall Infrastructure and DAQ Interfaces</vt:lpstr>
      <vt:lpstr>MOLLER upstream beamline </vt:lpstr>
      <vt:lpstr>Downstream Beam Line</vt:lpstr>
      <vt:lpstr>Differentially Pumped Region </vt:lpstr>
      <vt:lpstr>Vibration Analysis</vt:lpstr>
      <vt:lpstr>Vibration Analysis</vt:lpstr>
      <vt:lpstr>Vibration Analysis</vt:lpstr>
      <vt:lpstr>PowerPoint Presentation</vt:lpstr>
      <vt:lpstr>Environmental Factors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MOLLER Review</dc:subject>
  <dc:creator>David Meekins</dc:creator>
  <cp:lastModifiedBy>Dave Meekins</cp:lastModifiedBy>
  <cp:revision>37</cp:revision>
  <dcterms:created xsi:type="dcterms:W3CDTF">2023-06-30T13:56:26Z</dcterms:created>
  <dcterms:modified xsi:type="dcterms:W3CDTF">2025-08-07T16:10:30Z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0x010100829BB2855408CD43A91836C3C7367A4C</vt:lpwstr>
  </property>
  <property fmtid="{D5CDD505-2E9C-101B-9397-08002B2CF9AE}" pid="3" name="MediaServiceImageTags">
    <vt:lpwstr/>
  </property>
  <property fmtid="{D5CDD505-2E9C-101B-9397-08002B2CF9AE}" pid="4" name="Order">
    <vt:lpwstr>3381800.00000000</vt:lpwstr>
  </property>
  <property fmtid="{D5CDD505-2E9C-101B-9397-08002B2CF9AE}" pid="5" name="xd_ProgID">
    <vt:lpwstr/>
  </property>
  <property fmtid="{D5CDD505-2E9C-101B-9397-08002B2CF9AE}" pid="6" name="WBS">
    <vt:lpwstr>2</vt:lpwstr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