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5"/>
  </p:notesMasterIdLst>
  <p:sldIdLst>
    <p:sldId id="309" r:id="rId5"/>
    <p:sldId id="701" r:id="rId6"/>
    <p:sldId id="755" r:id="rId7"/>
    <p:sldId id="702" r:id="rId8"/>
    <p:sldId id="756" r:id="rId9"/>
    <p:sldId id="754" r:id="rId10"/>
    <p:sldId id="726" r:id="rId11"/>
    <p:sldId id="699" r:id="rId12"/>
    <p:sldId id="736" r:id="rId13"/>
    <p:sldId id="735" r:id="rId14"/>
    <p:sldId id="737" r:id="rId15"/>
    <p:sldId id="762" r:id="rId16"/>
    <p:sldId id="763" r:id="rId17"/>
    <p:sldId id="764" r:id="rId18"/>
    <p:sldId id="765" r:id="rId19"/>
    <p:sldId id="766" r:id="rId20"/>
    <p:sldId id="769" r:id="rId21"/>
    <p:sldId id="760" r:id="rId22"/>
    <p:sldId id="761" r:id="rId23"/>
    <p:sldId id="770" r:id="rId24"/>
    <p:sldId id="738" r:id="rId25"/>
    <p:sldId id="757" r:id="rId26"/>
    <p:sldId id="758" r:id="rId27"/>
    <p:sldId id="739" r:id="rId28"/>
    <p:sldId id="759" r:id="rId29"/>
    <p:sldId id="767" r:id="rId30"/>
    <p:sldId id="319" r:id="rId31"/>
    <p:sldId id="728" r:id="rId32"/>
    <p:sldId id="729" r:id="rId33"/>
    <p:sldId id="730" r:id="rId34"/>
    <p:sldId id="731" r:id="rId35"/>
    <p:sldId id="732" r:id="rId36"/>
    <p:sldId id="733" r:id="rId37"/>
    <p:sldId id="746" r:id="rId38"/>
    <p:sldId id="747" r:id="rId39"/>
    <p:sldId id="748" r:id="rId40"/>
    <p:sldId id="734" r:id="rId41"/>
    <p:sldId id="752" r:id="rId42"/>
    <p:sldId id="753" r:id="rId43"/>
    <p:sldId id="76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01DEE-9FCB-4B15-A52D-41094B8DDECD}" v="3" dt="2025-08-01T03:09:02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5" autoAdjust="0"/>
    <p:restoredTop sz="95884" autoAdjust="0"/>
  </p:normalViewPr>
  <p:slideViewPr>
    <p:cSldViewPr snapToGrid="0" snapToObjects="1">
      <p:cViewPr varScale="1">
        <p:scale>
          <a:sx n="159" d="100"/>
          <a:sy n="159" d="100"/>
        </p:scale>
        <p:origin x="3474" y="13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34FD5-E68A-2B4D-29FA-286945F2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0124" y="1720793"/>
            <a:ext cx="5613714" cy="357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August 7, 2025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08509" y="1791485"/>
            <a:ext cx="2298955" cy="1075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August 7, 2025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August 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misportal.jlab.org/jlabDocs/documents/versions/165072" TargetMode="External"/><Relationship Id="rId3" Type="http://schemas.openxmlformats.org/officeDocument/2006/relationships/hyperlink" Target="https://misportal.jlab.org/jlabDocs/items/162387" TargetMode="External"/><Relationship Id="rId7" Type="http://schemas.openxmlformats.org/officeDocument/2006/relationships/hyperlink" Target="https://misportal.jlab.org/jlabDocs/items/162207" TargetMode="External"/><Relationship Id="rId2" Type="http://schemas.openxmlformats.org/officeDocument/2006/relationships/hyperlink" Target="https://misportal.jlab.org/jlabDocs/items/1623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sportal.jlab.org/jlabDocs/items/148201" TargetMode="External"/><Relationship Id="rId5" Type="http://schemas.openxmlformats.org/officeDocument/2006/relationships/hyperlink" Target="https://misportal.jlab.org/jlabDocs/items/162145" TargetMode="External"/><Relationship Id="rId10" Type="http://schemas.openxmlformats.org/officeDocument/2006/relationships/hyperlink" Target="https://misportal.jlab.org/jlabDocs/documents/versions/165037" TargetMode="External"/><Relationship Id="rId4" Type="http://schemas.openxmlformats.org/officeDocument/2006/relationships/hyperlink" Target="https://misportal.jlab.org/jlabDocs/items/162360" TargetMode="External"/><Relationship Id="rId9" Type="http://schemas.openxmlformats.org/officeDocument/2006/relationships/hyperlink" Target="https://misportal.jlab.org/jlabDocs/documents/versions/165168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cap="none" dirty="0">
                <a:latin typeface="Arial"/>
                <a:cs typeface="Arial"/>
              </a:rPr>
              <a:t>ERR-2 MOLLER Target 2025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5875975" cy="798472"/>
          </a:xfrm>
        </p:spPr>
        <p:txBody>
          <a:bodyPr/>
          <a:lstStyle/>
          <a:p>
            <a:r>
              <a:rPr lang="en-US" dirty="0"/>
              <a:t>Safety Systems and FMEA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614468" cy="420862"/>
          </a:xfrm>
        </p:spPr>
        <p:txBody>
          <a:bodyPr/>
          <a:lstStyle/>
          <a:p>
            <a:r>
              <a:rPr lang="en-US" sz="1400" dirty="0"/>
              <a:t>Aug 1, 2025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2" y="4540250"/>
            <a:ext cx="5875975" cy="10073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David Meekins</a:t>
            </a:r>
          </a:p>
          <a:p>
            <a:r>
              <a:rPr lang="en-US" dirty="0"/>
              <a:t>MOLLER Target Design Authority and System Owner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F6CC-6563-0BA7-10AB-6D927A54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B50D-EA39-FE46-D645-C4F7AE11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multiple hazards associated with the MOLLER target system</a:t>
            </a:r>
          </a:p>
          <a:p>
            <a:r>
              <a:rPr lang="en-US" dirty="0"/>
              <a:t>Five main hazards</a:t>
            </a:r>
          </a:p>
          <a:p>
            <a:pPr lvl="1"/>
            <a:r>
              <a:rPr lang="en-US" dirty="0"/>
              <a:t>Pressure</a:t>
            </a:r>
          </a:p>
          <a:p>
            <a:pPr lvl="2"/>
            <a:r>
              <a:rPr lang="en-US" dirty="0"/>
              <a:t>Stored energy pressure: 400,000 ft-</a:t>
            </a:r>
            <a:r>
              <a:rPr lang="en-US" dirty="0" err="1"/>
              <a:t>lbf</a:t>
            </a:r>
            <a:endParaRPr lang="en-US" dirty="0"/>
          </a:p>
          <a:p>
            <a:pPr lvl="2"/>
            <a:r>
              <a:rPr lang="en-US" dirty="0"/>
              <a:t>Vacuum 450,000 ft-</a:t>
            </a:r>
            <a:r>
              <a:rPr lang="en-US" dirty="0" err="1"/>
              <a:t>lbf</a:t>
            </a:r>
            <a:endParaRPr lang="en-US" dirty="0"/>
          </a:p>
          <a:p>
            <a:pPr lvl="1"/>
            <a:r>
              <a:rPr lang="en-US" dirty="0"/>
              <a:t>Electrical</a:t>
            </a:r>
          </a:p>
          <a:p>
            <a:pPr lvl="1"/>
            <a:r>
              <a:rPr lang="en-US" dirty="0"/>
              <a:t>Fire/Chemical</a:t>
            </a:r>
          </a:p>
          <a:p>
            <a:pPr lvl="2"/>
            <a:r>
              <a:rPr lang="en-US" dirty="0"/>
              <a:t>Stored energy H2: 1,100,000,000 ft-</a:t>
            </a:r>
            <a:r>
              <a:rPr lang="en-US" dirty="0" err="1"/>
              <a:t>lbf</a:t>
            </a:r>
            <a:endParaRPr lang="en-US" dirty="0"/>
          </a:p>
          <a:p>
            <a:pPr lvl="1"/>
            <a:r>
              <a:rPr lang="en-US" dirty="0"/>
              <a:t>Cryogenic – burns and ODH</a:t>
            </a:r>
          </a:p>
          <a:p>
            <a:pPr lvl="1"/>
            <a:r>
              <a:rPr lang="en-US" dirty="0"/>
              <a:t>Radiation exposure</a:t>
            </a:r>
          </a:p>
          <a:p>
            <a:r>
              <a:rPr lang="en-US" dirty="0"/>
              <a:t>Main sources of failure</a:t>
            </a:r>
          </a:p>
          <a:p>
            <a:pPr lvl="1"/>
            <a:r>
              <a:rPr lang="en-US" dirty="0"/>
              <a:t>Operator error</a:t>
            </a:r>
          </a:p>
          <a:p>
            <a:pPr lvl="2"/>
            <a:r>
              <a:rPr lang="en-US" dirty="0"/>
              <a:t>Operators for multiple systems</a:t>
            </a:r>
          </a:p>
          <a:p>
            <a:pPr lvl="1"/>
            <a:r>
              <a:rPr lang="en-US" dirty="0"/>
              <a:t>Beam excursions</a:t>
            </a:r>
          </a:p>
          <a:p>
            <a:pPr lvl="1"/>
            <a:r>
              <a:rPr lang="en-US" dirty="0"/>
              <a:t>Electrical ignition of flammable material (especially GH2)</a:t>
            </a:r>
          </a:p>
          <a:p>
            <a:pPr lvl="2"/>
            <a:r>
              <a:rPr lang="en-US" dirty="0"/>
              <a:t>Most likely source of ignition in Hall A</a:t>
            </a:r>
          </a:p>
          <a:p>
            <a:pPr lvl="1"/>
            <a:r>
              <a:rPr lang="en-US" dirty="0"/>
              <a:t>Overpressure from Insulating Vacuum loss</a:t>
            </a:r>
          </a:p>
          <a:p>
            <a:pPr lvl="2"/>
            <a:r>
              <a:rPr lang="en-US" dirty="0"/>
              <a:t>Rapid scattering chamber vacuum loss</a:t>
            </a:r>
          </a:p>
          <a:p>
            <a:r>
              <a:rPr lang="en-US" dirty="0"/>
              <a:t>A more detailed and complete analysis is given in FMEA for safety which is a working document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DA02-DE83-96EF-28A6-DCC7078B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813E-5693-9D06-C6DF-DF15B9D7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9CA4-D754-7320-CD44-81AA9072A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Strict adherence to applicable Codes and Standards</a:t>
            </a:r>
          </a:p>
          <a:p>
            <a:pPr lvl="1"/>
            <a:r>
              <a:rPr lang="en-US" dirty="0"/>
              <a:t>Design and construction of pressure equipment</a:t>
            </a:r>
          </a:p>
          <a:p>
            <a:pPr lvl="1"/>
            <a:r>
              <a:rPr lang="en-US" dirty="0"/>
              <a:t>Design and construction of electrical equipment</a:t>
            </a:r>
          </a:p>
          <a:p>
            <a:pPr lvl="1"/>
            <a:r>
              <a:rPr lang="en-US" dirty="0"/>
              <a:t>Fire protection systems and building Codes</a:t>
            </a:r>
          </a:p>
          <a:p>
            <a:r>
              <a:rPr lang="en-US" dirty="0"/>
              <a:t>Trained personnel in areas near the target</a:t>
            </a:r>
          </a:p>
          <a:p>
            <a:r>
              <a:rPr lang="en-US" dirty="0"/>
              <a:t>Fire suppression/detection system: VESDA</a:t>
            </a:r>
          </a:p>
          <a:p>
            <a:r>
              <a:rPr lang="en-US" dirty="0"/>
              <a:t>Minimal fire load maintained while target is operational</a:t>
            </a:r>
          </a:p>
          <a:p>
            <a:r>
              <a:rPr lang="en-US" dirty="0"/>
              <a:t>Trained target operator 24/7</a:t>
            </a:r>
          </a:p>
          <a:p>
            <a:pPr lvl="1"/>
            <a:r>
              <a:rPr lang="en-US" dirty="0"/>
              <a:t>While target is in operation – cold and filled with LH2</a:t>
            </a:r>
          </a:p>
          <a:p>
            <a:r>
              <a:rPr lang="en-US" dirty="0"/>
              <a:t>Interlocks</a:t>
            </a:r>
          </a:p>
          <a:p>
            <a:pPr lvl="1"/>
            <a:r>
              <a:rPr lang="en-US" dirty="0"/>
              <a:t>Kill power in off normal situations</a:t>
            </a:r>
          </a:p>
          <a:p>
            <a:pPr lvl="1"/>
            <a:r>
              <a:rPr lang="en-US" dirty="0"/>
              <a:t>Fast shut down (FSD) of beam</a:t>
            </a:r>
          </a:p>
          <a:p>
            <a:r>
              <a:rPr lang="en-US" dirty="0"/>
              <a:t>Overpressure protection that cannot be valved out</a:t>
            </a:r>
          </a:p>
          <a:p>
            <a:r>
              <a:rPr lang="en-US" dirty="0"/>
              <a:t>Radiation hazards are mitigated by standard RadCon processes and ALARA principles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8D8E-797E-2BAD-9106-1E92A888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E22E-9A6E-78D4-080B-241CB1DB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Cryogenic Hazard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494C-4400-B62F-F2A8-7342698B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Chief hazards from cryogens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Overpressure from insulation loss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ODH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Cryo-burn from contact with cold surfaces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Obstructions caused by fluid impurities and leaks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b) and c) are not readily applicable</a:t>
            </a:r>
          </a:p>
          <a:p>
            <a:pPr lvl="1"/>
            <a:r>
              <a:rPr lang="en-US" dirty="0"/>
              <a:t>Hall A is large volume and shielding bunker is open at the top; volume of LH2 is 66 liters or less.</a:t>
            </a:r>
          </a:p>
          <a:p>
            <a:pPr lvl="1"/>
            <a:r>
              <a:rPr lang="en-US" dirty="0"/>
              <a:t>Cryogenic surfaces are protected by thick walled vacuum system with limited/difficult access.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 a) Overpressure and Purification</a:t>
            </a:r>
          </a:p>
          <a:p>
            <a:pPr lvl="1"/>
            <a:r>
              <a:rPr lang="en-US" dirty="0"/>
              <a:t>See pressure safety mitigations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03897-83D1-251A-6666-4F9EE250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2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A66C-5664-6256-F0E0-01B2A06A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Pressure Safety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EE284-92F7-A2C9-E541-7777536E6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MOLLER target is JLAB pressure system PS-TGT-19-001</a:t>
            </a:r>
          </a:p>
          <a:p>
            <a:pPr lvl="1"/>
            <a:r>
              <a:rPr lang="en-US" dirty="0"/>
              <a:t>Applicable H2 Code ASME B31.12 (2019)</a:t>
            </a:r>
          </a:p>
          <a:p>
            <a:pPr lvl="1"/>
            <a:r>
              <a:rPr lang="en-US" dirty="0"/>
              <a:t>Piping: ASME B31.3 (2018)</a:t>
            </a:r>
          </a:p>
          <a:p>
            <a:pPr lvl="1"/>
            <a:r>
              <a:rPr lang="en-US" dirty="0"/>
              <a:t>Vessels: ASME BPVC VIII D1 (various ed.)</a:t>
            </a:r>
          </a:p>
          <a:p>
            <a:r>
              <a:rPr lang="en-US" dirty="0"/>
              <a:t>Design in full compliance with applicable Code with experienced JLAB DA</a:t>
            </a:r>
          </a:p>
          <a:p>
            <a:r>
              <a:rPr lang="en-US" dirty="0"/>
              <a:t>Limit access to trained/escorted personnel</a:t>
            </a:r>
          </a:p>
          <a:p>
            <a:r>
              <a:rPr lang="en-US" dirty="0"/>
              <a:t>Dedicated trained target system operator when target is operational (cold AND liquified)</a:t>
            </a:r>
          </a:p>
          <a:p>
            <a:r>
              <a:rPr lang="en-US" dirty="0"/>
              <a:t>Ensure gas purity through leak tight design and operational controls</a:t>
            </a:r>
          </a:p>
          <a:p>
            <a:r>
              <a:rPr lang="en-US" dirty="0"/>
              <a:t>Overpressure protection (H2 piping and loop)</a:t>
            </a:r>
          </a:p>
          <a:p>
            <a:pPr lvl="1"/>
            <a:r>
              <a:rPr lang="en-US" dirty="0"/>
              <a:t>Standard relief path is thru H2 piping system back to tank (includes loss of vacuum and 50 kW/m</a:t>
            </a:r>
            <a:r>
              <a:rPr lang="en-US" baseline="30000" dirty="0"/>
              <a:t>2</a:t>
            </a:r>
            <a:r>
              <a:rPr lang="en-US" dirty="0"/>
              <a:t> heat flux)</a:t>
            </a:r>
          </a:p>
          <a:p>
            <a:pPr lvl="1"/>
            <a:r>
              <a:rPr lang="en-US" dirty="0"/>
              <a:t>Redundant safety reliefs each with capacity required to handle relief event from worst case failure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71D62-3DFB-ED06-065F-9FCAE490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8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C089-31EC-F2F8-D304-8BEEF42B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Hazard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D1253-055A-4210-18EE-0DD7B916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 with ALARA principles</a:t>
            </a:r>
          </a:p>
          <a:p>
            <a:r>
              <a:rPr lang="en-US" dirty="0"/>
              <a:t>Use of light metals in beam interaction regions wherever possible</a:t>
            </a:r>
          </a:p>
          <a:p>
            <a:pPr lvl="1"/>
            <a:r>
              <a:rPr lang="en-US" dirty="0"/>
              <a:t>Cell body and windows are aluminum</a:t>
            </a:r>
          </a:p>
          <a:p>
            <a:pPr lvl="1"/>
            <a:r>
              <a:rPr lang="en-US" dirty="0"/>
              <a:t>Differentially pumped section between the chamber and the spectrometer</a:t>
            </a:r>
          </a:p>
          <a:p>
            <a:r>
              <a:rPr lang="en-US" dirty="0"/>
              <a:t>Seals fabricated from aluminum.</a:t>
            </a:r>
          </a:p>
          <a:p>
            <a:r>
              <a:rPr lang="en-US" dirty="0"/>
              <a:t>Differentially pumped section as interface between chamber and spectrometer</a:t>
            </a:r>
          </a:p>
          <a:p>
            <a:pPr lvl="1"/>
            <a:r>
              <a:rPr lang="en-US" dirty="0"/>
              <a:t>Obviates vacuum separation window removing radiation source</a:t>
            </a:r>
          </a:p>
          <a:p>
            <a:r>
              <a:rPr lang="en-US" dirty="0"/>
              <a:t>Reduce mass as much as possible along beam line.</a:t>
            </a:r>
          </a:p>
          <a:p>
            <a:pPr lvl="1"/>
            <a:r>
              <a:rPr lang="en-US" dirty="0"/>
              <a:t>More challenging due to thermal and structural requirements.</a:t>
            </a:r>
          </a:p>
          <a:p>
            <a:r>
              <a:rPr lang="en-US" dirty="0"/>
              <a:t>Ensure pressure retaining components especially seals are metallic and/or radiation resistant</a:t>
            </a:r>
          </a:p>
          <a:p>
            <a:r>
              <a:rPr lang="en-US" dirty="0"/>
              <a:t>Components are bolt on</a:t>
            </a:r>
          </a:p>
          <a:p>
            <a:pPr lvl="1"/>
            <a:r>
              <a:rPr lang="en-US" dirty="0"/>
              <a:t>Cutting, welding, etc. not required for most maintenance, alterations, and repairs.</a:t>
            </a:r>
          </a:p>
          <a:p>
            <a:r>
              <a:rPr lang="en-US" dirty="0"/>
              <a:t>Other measures are operational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72A0D-BE20-6C00-8A6E-B2544983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5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5840-8648-96CA-908C-A52D9576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H2 Hazard 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9EBC-BFEA-A70D-3DC0-51A57AF69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Dominant source of stored energy</a:t>
            </a:r>
          </a:p>
          <a:p>
            <a:pPr lvl="1"/>
            <a:r>
              <a:rPr lang="en-US" dirty="0"/>
              <a:t>Most likely source of ignition is electrical</a:t>
            </a:r>
          </a:p>
          <a:p>
            <a:pPr lvl="1"/>
            <a:r>
              <a:rPr lang="en-US" dirty="0"/>
              <a:t>Smoking/open flames not allowed</a:t>
            </a:r>
          </a:p>
          <a:p>
            <a:pPr lvl="1"/>
            <a:r>
              <a:rPr lang="en-US" dirty="0"/>
              <a:t>Access controls for personnel in Hall A</a:t>
            </a:r>
          </a:p>
          <a:p>
            <a:r>
              <a:rPr lang="en-US" dirty="0">
                <a:solidFill>
                  <a:srgbClr val="FF0000"/>
                </a:solidFill>
              </a:rPr>
              <a:t>Consult FPE for full assessment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Work closely with JLAB FPE</a:t>
            </a:r>
          </a:p>
          <a:p>
            <a:r>
              <a:rPr lang="en-US" dirty="0"/>
              <a:t>H2 in loop (specifically the cell) has 2 layers of containment/confinement</a:t>
            </a:r>
          </a:p>
          <a:p>
            <a:pPr lvl="1"/>
            <a:r>
              <a:rPr lang="en-US" dirty="0"/>
              <a:t>Confinement differs from containment as it directs released H2 to safe location</a:t>
            </a:r>
          </a:p>
          <a:p>
            <a:pPr lvl="1"/>
            <a:r>
              <a:rPr lang="en-US" dirty="0"/>
              <a:t>Containment: all H2 is kept inside the system</a:t>
            </a:r>
          </a:p>
          <a:p>
            <a:r>
              <a:rPr lang="en-US" dirty="0"/>
              <a:t>Compliance with applicable NFPA, IBC, ASME, and CGA Codes</a:t>
            </a:r>
          </a:p>
          <a:p>
            <a:pPr lvl="1"/>
            <a:r>
              <a:rPr lang="en-US" dirty="0"/>
              <a:t>Includes electrical installations near target or possible source of H2 leakage</a:t>
            </a:r>
          </a:p>
          <a:p>
            <a:pPr lvl="2"/>
            <a:r>
              <a:rPr lang="en-US" dirty="0"/>
              <a:t>Does not include piping necessarily.</a:t>
            </a:r>
          </a:p>
          <a:p>
            <a:pPr lvl="1"/>
            <a:r>
              <a:rPr lang="en-US" dirty="0"/>
              <a:t>Includes vent system</a:t>
            </a:r>
          </a:p>
          <a:p>
            <a:pPr lvl="1"/>
            <a:r>
              <a:rPr lang="en-US" dirty="0"/>
              <a:t>Volume of H2 below limits for special provisions</a:t>
            </a:r>
          </a:p>
          <a:p>
            <a:pPr lvl="1"/>
            <a:r>
              <a:rPr lang="en-US" dirty="0"/>
              <a:t>Use of intrinsically safe equipment</a:t>
            </a:r>
          </a:p>
          <a:p>
            <a:r>
              <a:rPr lang="en-US" dirty="0">
                <a:highlight>
                  <a:srgbClr val="FFFF00"/>
                </a:highlight>
              </a:rPr>
              <a:t>Not required by Code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Extensive leak testing beyond Code requirements</a:t>
            </a:r>
          </a:p>
          <a:p>
            <a:pPr lvl="1"/>
            <a:r>
              <a:rPr lang="en-US" dirty="0"/>
              <a:t>Purged exhaust system terminating in atm vent</a:t>
            </a:r>
          </a:p>
          <a:p>
            <a:pPr lvl="1"/>
            <a:r>
              <a:rPr lang="en-US" dirty="0"/>
              <a:t>100% visual examination of joints</a:t>
            </a:r>
          </a:p>
          <a:p>
            <a:pPr lvl="1"/>
            <a:r>
              <a:rPr lang="en-US" dirty="0"/>
              <a:t>Remote H2 gas detection system with gas suction near target areas</a:t>
            </a:r>
          </a:p>
          <a:p>
            <a:pPr lvl="1"/>
            <a:r>
              <a:rPr lang="en-US" dirty="0"/>
              <a:t>Alarms and interlocks described in detail later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FE3D4-43C0-0FB6-6499-724C0021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5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43A-FFF8-A492-E838-4633B0EF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H2 Gas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1D38E-A628-BAD2-F352-4FE7D742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remote hydrogen gas detection system shall be installed and integrated with the VESDA system. </a:t>
            </a:r>
          </a:p>
          <a:p>
            <a:pPr lvl="1"/>
            <a:r>
              <a:rPr lang="en-CA" dirty="0"/>
              <a:t>A suitable number of sniffers shall be installed in the shield bunker near the target chamber. Fabricated from rad-resistant material.</a:t>
            </a:r>
          </a:p>
          <a:p>
            <a:r>
              <a:rPr lang="en-CA" dirty="0"/>
              <a:t>On alarm the system shall perform the following functions:</a:t>
            </a:r>
            <a:endParaRPr lang="en-US" dirty="0"/>
          </a:p>
          <a:p>
            <a:pPr lvl="1"/>
            <a:r>
              <a:rPr lang="en-CA" dirty="0"/>
              <a:t>Issue FSD</a:t>
            </a:r>
            <a:endParaRPr lang="en-US" dirty="0"/>
          </a:p>
          <a:p>
            <a:pPr lvl="1"/>
            <a:r>
              <a:rPr lang="en-CA" dirty="0"/>
              <a:t>Remove Power to CC gauge.</a:t>
            </a:r>
            <a:endParaRPr lang="en-US" dirty="0"/>
          </a:p>
          <a:p>
            <a:pPr lvl="1"/>
            <a:r>
              <a:rPr lang="en-CA" dirty="0"/>
              <a:t>Close all vacuum gate valves</a:t>
            </a:r>
            <a:endParaRPr lang="en-US" dirty="0"/>
          </a:p>
          <a:p>
            <a:pPr lvl="1"/>
            <a:r>
              <a:rPr lang="en-CA" dirty="0"/>
              <a:t>Issue audible alarm in counting house/Hall</a:t>
            </a:r>
            <a:endParaRPr lang="en-US" dirty="0"/>
          </a:p>
          <a:p>
            <a:pPr lvl="1"/>
            <a:r>
              <a:rPr lang="en-CA" dirty="0"/>
              <a:t>Remove power to pump motor, heater, and all other possible sources of ignition where H2 exposure could reasonably be present.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8E793-59DF-840A-5670-5188EB10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5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7751-ED21-4EA1-996C-FD861ACC5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Electrical Installation: Ignition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4810-9AD3-4F57-B843-442DB323B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Volume of Hall A is large, volume of H2 is below therefore we only </a:t>
            </a:r>
          </a:p>
          <a:p>
            <a:r>
              <a:rPr lang="en-US" dirty="0"/>
              <a:t>Electrical service is determined to be:</a:t>
            </a:r>
          </a:p>
          <a:p>
            <a:pPr lvl="1"/>
            <a:r>
              <a:rPr lang="en-US" dirty="0"/>
              <a:t>Class 1, </a:t>
            </a:r>
            <a:r>
              <a:rPr lang="en-US" dirty="0" err="1"/>
              <a:t>Div</a:t>
            </a:r>
            <a:r>
              <a:rPr lang="en-US" dirty="0"/>
              <a:t> 2, Group B</a:t>
            </a:r>
          </a:p>
          <a:p>
            <a:r>
              <a:rPr lang="en-US" dirty="0"/>
              <a:t>NFPA 70 – 500 Location</a:t>
            </a:r>
          </a:p>
          <a:p>
            <a:pPr lvl="1"/>
            <a:r>
              <a:rPr lang="en-US" dirty="0"/>
              <a:t>Use of H2 in location where H2 is confined under normal operations</a:t>
            </a:r>
          </a:p>
          <a:p>
            <a:r>
              <a:rPr lang="en-US" dirty="0"/>
              <a:t>NFPA 70 – 500.7 Protection techniques</a:t>
            </a:r>
          </a:p>
          <a:p>
            <a:pPr lvl="1"/>
            <a:r>
              <a:rPr lang="en-US" dirty="0"/>
              <a:t>(E) intrinsically safe, (J) Hermetically sealed, (K) gas detection (VESDA)</a:t>
            </a:r>
          </a:p>
          <a:p>
            <a:r>
              <a:rPr lang="en-US" dirty="0"/>
              <a:t>Electrical outlets to be installed outside bunker</a:t>
            </a:r>
          </a:p>
          <a:p>
            <a:r>
              <a:rPr lang="en-US" dirty="0"/>
              <a:t>NFPA 70 – 501.1 (B)</a:t>
            </a:r>
          </a:p>
          <a:p>
            <a:pPr lvl="1"/>
            <a:r>
              <a:rPr lang="en-US" dirty="0"/>
              <a:t>(1) General: use of metal conduit and liquid tight listed fittings</a:t>
            </a:r>
          </a:p>
          <a:p>
            <a:pPr lvl="1"/>
            <a:r>
              <a:rPr lang="en-US" dirty="0"/>
              <a:t>(2) Flexible Connections</a:t>
            </a:r>
          </a:p>
          <a:p>
            <a:pPr lvl="2"/>
            <a:r>
              <a:rPr lang="en-US" dirty="0"/>
              <a:t>Use of liquid tight (metal, nonmetallic) with listed fittings</a:t>
            </a:r>
          </a:p>
          <a:p>
            <a:r>
              <a:rPr lang="en-US" dirty="0"/>
              <a:t>In truck ramp H2 piping is high on wall to avoid accidental contact and resulting piping failure</a:t>
            </a:r>
          </a:p>
          <a:p>
            <a:pPr lvl="1"/>
            <a:r>
              <a:rPr lang="en-US" dirty="0"/>
              <a:t>Normal electrical installation is acceptable</a:t>
            </a:r>
          </a:p>
          <a:p>
            <a:r>
              <a:rPr lang="en-US" dirty="0"/>
              <a:t>In Hall on wall and thru spectrometer piping is hard to reach/contact</a:t>
            </a:r>
          </a:p>
          <a:p>
            <a:pPr lvl="1"/>
            <a:r>
              <a:rPr lang="en-US" dirty="0"/>
              <a:t>Normal electrical installation is acceptable</a:t>
            </a:r>
          </a:p>
          <a:p>
            <a:pPr lvl="1"/>
            <a:r>
              <a:rPr lang="en-US" dirty="0"/>
              <a:t>For critical lifts and heavy material handling operations: Inert H2 piping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B71D5-C5D3-4D77-B447-AD8A6F3B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9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C79EE7-4FA4-4D73-3117-4E65413C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FMEA For Safety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6A3575-D919-822B-DE00-F3DA654A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1737359"/>
            <a:ext cx="5564365" cy="461039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Drive our car home without accident over 10 years</a:t>
            </a:r>
          </a:p>
          <a:p>
            <a:pPr>
              <a:lnSpc>
                <a:spcPct val="120000"/>
              </a:lnSpc>
            </a:pPr>
            <a:r>
              <a:rPr lang="en-US" dirty="0"/>
              <a:t>One failure mode is that we loose control of the car- One potential cause is that we get a flat tire</a:t>
            </a:r>
          </a:p>
          <a:p>
            <a:pPr>
              <a:lnSpc>
                <a:spcPct val="120000"/>
              </a:lnSpc>
            </a:pPr>
            <a:r>
              <a:rPr lang="en-US" dirty="0"/>
              <a:t>If we do nothing to maintain the car, what is the probability (occurrence) that the tire goes flat--- assign a value between 1 and 10 (very likely to fail 10)</a:t>
            </a:r>
          </a:p>
          <a:p>
            <a:pPr>
              <a:lnSpc>
                <a:spcPct val="120000"/>
              </a:lnSpc>
            </a:pPr>
            <a:r>
              <a:rPr lang="en-US" dirty="0"/>
              <a:t>What is the severity --- assign a value between 1 and 10 (10 fatal)</a:t>
            </a:r>
          </a:p>
          <a:p>
            <a:pPr>
              <a:lnSpc>
                <a:spcPct val="120000"/>
              </a:lnSpc>
            </a:pPr>
            <a:r>
              <a:rPr lang="en-US" dirty="0"/>
              <a:t>What is the chance that this failure mode would be detected before it causes the failure. (9 unlikely)</a:t>
            </a:r>
          </a:p>
          <a:p>
            <a:pPr>
              <a:lnSpc>
                <a:spcPct val="120000"/>
              </a:lnSpc>
            </a:pPr>
            <a:r>
              <a:rPr lang="en-US" dirty="0"/>
              <a:t>Risk Priority Number = Severity*Occur*Detect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(RPN) is </a:t>
            </a:r>
            <a:r>
              <a:rPr lang="en-US" dirty="0">
                <a:solidFill>
                  <a:srgbClr val="FF0000"/>
                </a:solidFill>
              </a:rPr>
              <a:t>900</a:t>
            </a:r>
            <a:r>
              <a:rPr lang="en-US" dirty="0"/>
              <a:t> in this case 10*10*9. This is above 200 which is a somewhat arbitrary threshold triggering action.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EEA59-1A41-4128-F34A-3628E87C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2D53A-0C72-ED0E-EFC8-775AD8CD4B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4856" y="1737359"/>
            <a:ext cx="5492873" cy="4610389"/>
          </a:xfrm>
        </p:spPr>
        <p:txBody>
          <a:bodyPr/>
          <a:lstStyle/>
          <a:p>
            <a:r>
              <a:rPr lang="en-US" dirty="0"/>
              <a:t>What can we do to mitigate this failure mode</a:t>
            </a:r>
          </a:p>
          <a:p>
            <a:pPr lvl="1"/>
            <a:r>
              <a:rPr lang="en-US" dirty="0"/>
              <a:t>Lower the probability</a:t>
            </a:r>
          </a:p>
          <a:p>
            <a:pPr lvl="2"/>
            <a:r>
              <a:rPr lang="en-US" dirty="0"/>
              <a:t>Regular alignment, regular check of tire pressure and condition, replace defective tires, driver training (4)</a:t>
            </a:r>
          </a:p>
          <a:p>
            <a:pPr lvl="1"/>
            <a:r>
              <a:rPr lang="en-US" dirty="0"/>
              <a:t>Lower consequence</a:t>
            </a:r>
          </a:p>
          <a:p>
            <a:pPr lvl="2"/>
            <a:r>
              <a:rPr lang="en-US" dirty="0"/>
              <a:t>Not much we can do here accept train the driver (9)</a:t>
            </a:r>
          </a:p>
          <a:p>
            <a:pPr lvl="1"/>
            <a:r>
              <a:rPr lang="en-US" dirty="0"/>
              <a:t>Increase detection</a:t>
            </a:r>
          </a:p>
          <a:p>
            <a:pPr lvl="2"/>
            <a:r>
              <a:rPr lang="en-US" dirty="0"/>
              <a:t>Install sensors on tire pressure, pre-trip inspection, driver training</a:t>
            </a:r>
          </a:p>
          <a:p>
            <a:pPr lvl="2"/>
            <a:r>
              <a:rPr lang="en-US" dirty="0"/>
              <a:t>Go from 9 to 3</a:t>
            </a:r>
          </a:p>
          <a:p>
            <a:pPr lvl="1"/>
            <a:r>
              <a:rPr lang="en-US" dirty="0"/>
              <a:t>New RPN=</a:t>
            </a:r>
            <a:r>
              <a:rPr lang="en-US" dirty="0">
                <a:solidFill>
                  <a:srgbClr val="FFC000"/>
                </a:solidFill>
              </a:rPr>
              <a:t>108</a:t>
            </a:r>
            <a:r>
              <a:rPr lang="en-US" dirty="0"/>
              <a:t> so we are happy(</a:t>
            </a:r>
            <a:r>
              <a:rPr lang="en-US" dirty="0" err="1"/>
              <a:t>er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C0EDE-E8F3-3A70-8079-D5A901B7B505}"/>
              </a:ext>
            </a:extLst>
          </p:cNvPr>
          <p:cNvSpPr txBox="1"/>
          <p:nvPr/>
        </p:nvSpPr>
        <p:spPr>
          <a:xfrm>
            <a:off x="531634" y="843696"/>
            <a:ext cx="1107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Brief introduction to the formalism used in the analysis</a:t>
            </a:r>
          </a:p>
        </p:txBody>
      </p:sp>
    </p:spTree>
    <p:extLst>
      <p:ext uri="{BB962C8B-B14F-4D97-AF65-F5344CB8AC3E}">
        <p14:creationId xmlns:p14="http://schemas.microsoft.com/office/powerpoint/2010/main" val="382282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42B1BF-B1FA-BC51-E02A-007FD853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FMEA For Safety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8525BD-26E8-46B7-6C1F-B4657E1C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FMEA for safety is in process</a:t>
            </a:r>
          </a:p>
          <a:p>
            <a:pPr lvl="1"/>
            <a:r>
              <a:rPr lang="en-US" dirty="0"/>
              <a:t>Working document filed in pressure system folder</a:t>
            </a:r>
          </a:p>
          <a:p>
            <a:r>
              <a:rPr lang="en-US" dirty="0"/>
              <a:t>Covers all reasonable failure modes</a:t>
            </a:r>
          </a:p>
          <a:p>
            <a:pPr lvl="1"/>
            <a:r>
              <a:rPr lang="en-US" dirty="0"/>
              <a:t>Loss of insulating vacuum</a:t>
            </a:r>
          </a:p>
          <a:p>
            <a:pPr lvl="1"/>
            <a:r>
              <a:rPr lang="en-US" dirty="0"/>
              <a:t>Overpressure incidents for warm gas systems</a:t>
            </a:r>
          </a:p>
          <a:p>
            <a:pPr lvl="1"/>
            <a:r>
              <a:rPr lang="en-US" dirty="0"/>
              <a:t>Power failure</a:t>
            </a:r>
          </a:p>
          <a:p>
            <a:pPr lvl="1"/>
            <a:r>
              <a:rPr lang="en-US" dirty="0"/>
              <a:t>Overpressure incidents for cryogenic systems</a:t>
            </a:r>
          </a:p>
          <a:p>
            <a:pPr lvl="2"/>
            <a:r>
              <a:rPr lang="en-US" dirty="0"/>
              <a:t>H2 loop</a:t>
            </a:r>
          </a:p>
          <a:p>
            <a:pPr lvl="1"/>
            <a:r>
              <a:rPr lang="en-US" dirty="0"/>
              <a:t>Human error</a:t>
            </a:r>
          </a:p>
          <a:p>
            <a:r>
              <a:rPr lang="en-US" dirty="0"/>
              <a:t>Off normal events such as relief of the system during catastrophic vacuum loss or power failure shall be handled by engineered controls with no operator input required.</a:t>
            </a:r>
          </a:p>
          <a:p>
            <a:r>
              <a:rPr lang="en-US" dirty="0"/>
              <a:t>Operator input shall not be required for activation and proper function of safety systems.</a:t>
            </a:r>
          </a:p>
          <a:p>
            <a:r>
              <a:rPr lang="en-US" dirty="0"/>
              <a:t>Operators are to address alarms only and contact system experts as needed.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FA183-CF3D-1302-CAA7-BF4768B0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31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70E0-5A01-4368-4A89-9B1D82C8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D4CE-735A-BE53-AF62-DC33AADB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EHS Requirements for design and construction</a:t>
            </a:r>
          </a:p>
          <a:p>
            <a:r>
              <a:rPr lang="en-US" dirty="0"/>
              <a:t>Hazards and mitigations</a:t>
            </a:r>
          </a:p>
          <a:p>
            <a:pPr lvl="1"/>
            <a:r>
              <a:rPr lang="en-US" dirty="0"/>
              <a:t>Electrical/Fire</a:t>
            </a:r>
          </a:p>
          <a:p>
            <a:pPr lvl="1"/>
            <a:r>
              <a:rPr lang="en-US" dirty="0"/>
              <a:t>Pressure/Mechanical</a:t>
            </a:r>
          </a:p>
          <a:p>
            <a:pPr lvl="1"/>
            <a:r>
              <a:rPr lang="en-US" dirty="0"/>
              <a:t>FMEA for safety</a:t>
            </a:r>
          </a:p>
          <a:p>
            <a:r>
              <a:rPr lang="en-US" dirty="0"/>
              <a:t>Personnel Training/Qualifications</a:t>
            </a:r>
          </a:p>
          <a:p>
            <a:r>
              <a:rPr lang="en-US" dirty="0"/>
              <a:t>Calculations and analyses</a:t>
            </a:r>
          </a:p>
          <a:p>
            <a:pPr lvl="1"/>
            <a:r>
              <a:rPr lang="en-US" dirty="0"/>
              <a:t>FPE Analysis</a:t>
            </a:r>
          </a:p>
          <a:p>
            <a:pPr lvl="2"/>
            <a:r>
              <a:rPr lang="en-US" dirty="0"/>
              <a:t>Recommendations</a:t>
            </a:r>
          </a:p>
          <a:p>
            <a:r>
              <a:rPr lang="en-US" dirty="0"/>
              <a:t>Safety Systems and Interlocks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4266B-60E5-D13A-DC1E-CA87FC39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91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5D1A-3BD5-DEA0-E7D7-9619DA3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FMEA For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3DA4-E276-BCE6-1F6D-228E7E20F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5465534" cy="5381694"/>
          </a:xfrm>
        </p:spPr>
        <p:txBody>
          <a:bodyPr/>
          <a:lstStyle/>
          <a:p>
            <a:r>
              <a:rPr lang="en-US" dirty="0"/>
              <a:t>Occurrence and Detection criteria are the same as for the Performance FMEA</a:t>
            </a:r>
          </a:p>
          <a:p>
            <a:r>
              <a:rPr lang="en-US" dirty="0"/>
              <a:t>Criteria for Severity reflects extent of injury to personnel</a:t>
            </a:r>
          </a:p>
          <a:p>
            <a:r>
              <a:rPr lang="en-US" dirty="0"/>
              <a:t>Largest RPN is 1000:</a:t>
            </a:r>
          </a:p>
          <a:p>
            <a:pPr lvl="1"/>
            <a:r>
              <a:rPr lang="en-US" dirty="0"/>
              <a:t>Multiple fatalities possible</a:t>
            </a:r>
          </a:p>
          <a:p>
            <a:pPr lvl="1"/>
            <a:r>
              <a:rPr lang="en-US" dirty="0"/>
              <a:t>Likely hood of detection low</a:t>
            </a:r>
          </a:p>
          <a:p>
            <a:pPr lvl="1"/>
            <a:r>
              <a:rPr lang="en-US" dirty="0"/>
              <a:t>Occurrence highly likely over target lifetime</a:t>
            </a:r>
          </a:p>
          <a:p>
            <a:r>
              <a:rPr lang="en-US" dirty="0"/>
              <a:t>Most high RPN are mitigated by constructing pressure systems in compliance with JLAB PSS -&gt; Codes</a:t>
            </a:r>
          </a:p>
          <a:p>
            <a:r>
              <a:rPr lang="en-US" dirty="0"/>
              <a:t>There are still some items where the RPN is above 100.</a:t>
            </a:r>
          </a:p>
          <a:p>
            <a:pPr lvl="1"/>
            <a:r>
              <a:rPr lang="en-US" dirty="0"/>
              <a:t>These typically involve human error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D135B-F43B-EACD-D1AB-6DAA53D5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02B6B4-FB81-AD50-2E58-C0BD729F1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55367"/>
              </p:ext>
            </p:extLst>
          </p:nvPr>
        </p:nvGraphicFramePr>
        <p:xfrm>
          <a:off x="6605752" y="1915510"/>
          <a:ext cx="48641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86563439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130992215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220688550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Value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Level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Description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52635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Very Low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 effect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87029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slight injury no ER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7254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Low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slight injury no ER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662129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Moderate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Injury requiring ER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46652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Moderate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injury requiring ER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413385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Moderate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Injury &lt;2 days in hospital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318195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High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Serious Injury long term hospital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82931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High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Serious Innjury long term hospital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70543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Very High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Possible Fatality. Irreversible damage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788899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Very High</a:t>
                      </a: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Possible multiple fatality</a:t>
                      </a: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6639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D6BE24E-1228-7FE8-ABA2-9D68C233F718}"/>
              </a:ext>
            </a:extLst>
          </p:cNvPr>
          <p:cNvSpPr txBox="1"/>
          <p:nvPr/>
        </p:nvSpPr>
        <p:spPr>
          <a:xfrm>
            <a:off x="6990347" y="1329489"/>
            <a:ext cx="380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Criteria for Severity</a:t>
            </a:r>
          </a:p>
        </p:txBody>
      </p:sp>
    </p:spTree>
    <p:extLst>
      <p:ext uri="{BB962C8B-B14F-4D97-AF65-F5344CB8AC3E}">
        <p14:creationId xmlns:p14="http://schemas.microsoft.com/office/powerpoint/2010/main" val="50184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AEA1-E3DF-540E-3DD5-CC470844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FSD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8778F-F35E-824F-2115-A52518FF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FSD Logic is defined in TGT-1060-4001-0001</a:t>
            </a:r>
          </a:p>
          <a:p>
            <a:r>
              <a:rPr lang="en-US" dirty="0"/>
              <a:t>FSDs are issued</a:t>
            </a:r>
          </a:p>
          <a:p>
            <a:pPr lvl="1"/>
            <a:r>
              <a:rPr lang="en-US" dirty="0"/>
              <a:t>VESDA H2 Sniffer</a:t>
            </a:r>
          </a:p>
          <a:p>
            <a:pPr lvl="1"/>
            <a:r>
              <a:rPr lang="en-US" dirty="0"/>
              <a:t>Loop temp 1</a:t>
            </a:r>
          </a:p>
          <a:p>
            <a:pPr lvl="1"/>
            <a:r>
              <a:rPr lang="en-US" dirty="0"/>
              <a:t>Loop temp 2</a:t>
            </a:r>
          </a:p>
          <a:p>
            <a:pPr lvl="1"/>
            <a:r>
              <a:rPr lang="en-US" dirty="0"/>
              <a:t>Gas panel pressure low</a:t>
            </a:r>
          </a:p>
          <a:p>
            <a:pPr lvl="1"/>
            <a:r>
              <a:rPr lang="en-US" dirty="0"/>
              <a:t>Exhaust purge pressure low</a:t>
            </a:r>
          </a:p>
          <a:p>
            <a:pPr lvl="1"/>
            <a:r>
              <a:rPr lang="en-US" dirty="0"/>
              <a:t>Target Motion</a:t>
            </a:r>
          </a:p>
          <a:p>
            <a:pPr lvl="1"/>
            <a:r>
              <a:rPr lang="en-US" dirty="0"/>
              <a:t>Ion Chamber trip</a:t>
            </a:r>
          </a:p>
          <a:p>
            <a:r>
              <a:rPr lang="en-US" dirty="0"/>
              <a:t>Fast shutdown system takes beam away in less than 1 second.</a:t>
            </a:r>
          </a:p>
          <a:p>
            <a:r>
              <a:rPr lang="en-US" dirty="0"/>
              <a:t>Issues alarm on specific channel that tripped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B36FB-0859-5814-BEF0-28BA0E69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A3F360-5451-E77B-F243-DBCC7F0E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Fast Shutdown (FSD)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07F9DB-DB0A-7A98-EDD5-48916019E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JLAB drawing: TGT-1060-4001-0001</a:t>
            </a:r>
          </a:p>
          <a:p>
            <a:pPr marL="285750" indent="-285750"/>
            <a:r>
              <a:rPr lang="en-US" dirty="0"/>
              <a:t>Included in docs</a:t>
            </a:r>
          </a:p>
          <a:p>
            <a:pPr marL="285750" indent="-285750"/>
            <a:r>
              <a:rPr lang="en-US" dirty="0"/>
              <a:t>FSD 24V signal supplied to module - Fault on 0 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Power failure/broken cable trips fault</a:t>
            </a:r>
          </a:p>
          <a:p>
            <a:pPr marL="285750" indent="-285750"/>
            <a:r>
              <a:rPr lang="en-US" dirty="0"/>
              <a:t>8 FSD signals are expected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DE696-3CD2-770A-BB8C-39DA669F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CFC546-6D38-408D-AD55-B9FBB31F893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84505" y="966788"/>
            <a:ext cx="4334816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1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4DFF04-05D2-33A6-71D4-8436EF9B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Fast Shutdown System Summary of Channels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3BE74-AE67-49C6-1C16-2508DC81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62BB4740-4350-2DFB-7070-9E6A755B2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1351"/>
              </p:ext>
            </p:extLst>
          </p:nvPr>
        </p:nvGraphicFramePr>
        <p:xfrm>
          <a:off x="1164322" y="1152525"/>
          <a:ext cx="9863355" cy="530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003">
                  <a:extLst>
                    <a:ext uri="{9D8B030D-6E8A-4147-A177-3AD203B41FA5}">
                      <a16:colId xmlns:a16="http://schemas.microsoft.com/office/drawing/2014/main" val="2982799957"/>
                    </a:ext>
                  </a:extLst>
                </a:gridCol>
                <a:gridCol w="3316620">
                  <a:extLst>
                    <a:ext uri="{9D8B030D-6E8A-4147-A177-3AD203B41FA5}">
                      <a16:colId xmlns:a16="http://schemas.microsoft.com/office/drawing/2014/main" val="108135760"/>
                    </a:ext>
                  </a:extLst>
                </a:gridCol>
                <a:gridCol w="2466366">
                  <a:extLst>
                    <a:ext uri="{9D8B030D-6E8A-4147-A177-3AD203B41FA5}">
                      <a16:colId xmlns:a16="http://schemas.microsoft.com/office/drawing/2014/main" val="2105349793"/>
                    </a:ext>
                  </a:extLst>
                </a:gridCol>
                <a:gridCol w="2466366">
                  <a:extLst>
                    <a:ext uri="{9D8B030D-6E8A-4147-A177-3AD203B41FA5}">
                      <a16:colId xmlns:a16="http://schemas.microsoft.com/office/drawing/2014/main" val="3193835370"/>
                    </a:ext>
                  </a:extLst>
                </a:gridCol>
              </a:tblGrid>
              <a:tr h="31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ID Number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FSD Description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FSD Fault Condition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Supplied by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11955"/>
                  </a:ext>
                </a:extLst>
              </a:tr>
              <a:tr h="634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FSD-001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Target </a:t>
                      </a:r>
                      <a:r>
                        <a:rPr lang="en-US" sz="2000" dirty="0">
                          <a:effectLst/>
                        </a:rPr>
                        <a:t>Motion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Target motion system enabled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Target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503430"/>
                  </a:ext>
                </a:extLst>
              </a:tr>
              <a:tr h="31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FSD-002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Vacuum Pressure Mech/CC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Vacuum &gt; 2e-5 torr or 1 torr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Target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669093"/>
                  </a:ext>
                </a:extLst>
              </a:tr>
              <a:tr h="634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FSD-003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Loop Temperature 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Any temp &gt; 25K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Target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5817531"/>
                  </a:ext>
                </a:extLst>
              </a:tr>
              <a:tr h="317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FSD-004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Loop Temperature 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Any temp &gt; 25K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Target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977089"/>
                  </a:ext>
                </a:extLst>
              </a:tr>
              <a:tr h="634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FSD-005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Gas panel pressure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H2 pressure less than 20 psia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Target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018774"/>
                  </a:ext>
                </a:extLst>
              </a:tr>
              <a:tr h="9512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FSD-006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Exhaust line pressure switch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Fault on pressure in exhaust line less than 1 </a:t>
                      </a:r>
                      <a:r>
                        <a:rPr lang="en-US" sz="1800" dirty="0" err="1">
                          <a:effectLst/>
                        </a:rPr>
                        <a:t>psig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Target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342029"/>
                  </a:ext>
                </a:extLst>
              </a:tr>
              <a:tr h="634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FSD-007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Hydrogen sniffer/VESDA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Fault on H2 detection in sniffer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Target/FML-FPE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233254"/>
                  </a:ext>
                </a:extLst>
              </a:tr>
              <a:tr h="634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FSD-008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Target Ion Chamber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Signal above threshold calibrated at run start.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RadCon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183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54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1E78-6083-AA31-CD62-DA911D05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Interlocks and Alarms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92D1-ABD5-D292-AB7C-33A7CC6A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Interlocks described in TGT-1060-4001-0002 and P&amp;ID TGT-1060-4000-0000</a:t>
            </a:r>
          </a:p>
          <a:p>
            <a:r>
              <a:rPr lang="en-US" dirty="0"/>
              <a:t>Interlocks are designed to </a:t>
            </a:r>
          </a:p>
          <a:p>
            <a:pPr lvl="1"/>
            <a:r>
              <a:rPr lang="en-US" dirty="0"/>
              <a:t>Prevent H2 exposure to possible ignition sources</a:t>
            </a:r>
          </a:p>
          <a:p>
            <a:pPr lvl="1"/>
            <a:r>
              <a:rPr lang="en-US" dirty="0"/>
              <a:t>Prevent sub atm pressure which can lead to contamination</a:t>
            </a:r>
          </a:p>
          <a:p>
            <a:r>
              <a:rPr lang="en-US" dirty="0"/>
              <a:t>Interlocks are integrated with target controls</a:t>
            </a:r>
          </a:p>
          <a:p>
            <a:r>
              <a:rPr lang="en-US" dirty="0"/>
              <a:t>Alarm box in counting house near target control PC</a:t>
            </a:r>
          </a:p>
          <a:p>
            <a:pPr lvl="1"/>
            <a:r>
              <a:rPr lang="en-US" dirty="0"/>
              <a:t>Visual and audible alarms</a:t>
            </a:r>
          </a:p>
          <a:p>
            <a:pPr lvl="1"/>
            <a:r>
              <a:rPr lang="en-US" dirty="0"/>
              <a:t>Trigger alarms in EPICS</a:t>
            </a:r>
          </a:p>
          <a:p>
            <a:r>
              <a:rPr lang="en-US" dirty="0"/>
              <a:t>Interlocks:</a:t>
            </a:r>
          </a:p>
          <a:p>
            <a:pPr lvl="1"/>
            <a:r>
              <a:rPr lang="en-US" dirty="0"/>
              <a:t>Vent pressure low: Alarm in CH and FSD</a:t>
            </a:r>
          </a:p>
          <a:p>
            <a:pPr lvl="1"/>
            <a:r>
              <a:rPr lang="en-US" dirty="0"/>
              <a:t>Gas Panel Low Pressure: Alarm in CH, FSD, Kill power to pump and heater</a:t>
            </a:r>
          </a:p>
          <a:p>
            <a:pPr lvl="1"/>
            <a:r>
              <a:rPr lang="en-US" dirty="0"/>
              <a:t>Chamber vac switch: Alarm in CH, FSD, Kill power to CC gauge, pump, and heater</a:t>
            </a:r>
          </a:p>
          <a:p>
            <a:pPr lvl="2"/>
            <a:r>
              <a:rPr lang="en-US" dirty="0"/>
              <a:t>Close gate valve on turbos</a:t>
            </a:r>
          </a:p>
          <a:p>
            <a:pPr lvl="1"/>
            <a:r>
              <a:rPr lang="en-US" dirty="0"/>
              <a:t>VESDA H2: Alarm, FSD, Kill power to pump and heater</a:t>
            </a:r>
          </a:p>
          <a:p>
            <a:pPr lvl="1"/>
            <a:r>
              <a:rPr lang="en-US" dirty="0"/>
              <a:t>Chamber CC gauge</a:t>
            </a:r>
          </a:p>
          <a:p>
            <a:pPr lvl="2"/>
            <a:r>
              <a:rPr lang="en-US" dirty="0"/>
              <a:t>FSD, Close upstream gate valve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ABD4-2548-A8F3-64F6-FB483254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1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6CDA-87C8-F82B-1D00-F25F3439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Alarm Logic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16F56-1516-98A3-9037-C44A2A2C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477814-4BBA-91E8-B9B7-939A2320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93" y="823753"/>
            <a:ext cx="7725213" cy="5641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8AEC2E-6E4F-CF57-1D99-0E723E23F124}"/>
              </a:ext>
            </a:extLst>
          </p:cNvPr>
          <p:cNvSpPr txBox="1"/>
          <p:nvPr/>
        </p:nvSpPr>
        <p:spPr>
          <a:xfrm>
            <a:off x="1793071" y="1900644"/>
            <a:ext cx="15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 panel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30EB8-47A9-54CC-CAE1-AA7B49A496D0}"/>
              </a:ext>
            </a:extLst>
          </p:cNvPr>
          <p:cNvSpPr txBox="1"/>
          <p:nvPr/>
        </p:nvSpPr>
        <p:spPr>
          <a:xfrm>
            <a:off x="1548129" y="2627138"/>
            <a:ext cx="15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Exhaust purge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16132-51C2-0272-2A2C-C733CF5C0813}"/>
              </a:ext>
            </a:extLst>
          </p:cNvPr>
          <p:cNvSpPr txBox="1"/>
          <p:nvPr/>
        </p:nvSpPr>
        <p:spPr>
          <a:xfrm>
            <a:off x="2038012" y="3221174"/>
            <a:ext cx="155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Chamber</a:t>
            </a:r>
          </a:p>
          <a:p>
            <a:r>
              <a:rPr lang="en-US" dirty="0"/>
              <a:t>P-switch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9EF74-8922-3218-E912-FD8489FDB3F7}"/>
              </a:ext>
            </a:extLst>
          </p:cNvPr>
          <p:cNvSpPr txBox="1"/>
          <p:nvPr/>
        </p:nvSpPr>
        <p:spPr>
          <a:xfrm>
            <a:off x="2011272" y="4144278"/>
            <a:ext cx="15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 sniff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D9774-DC50-E798-489D-8CE9B2215563}"/>
              </a:ext>
            </a:extLst>
          </p:cNvPr>
          <p:cNvSpPr txBox="1"/>
          <p:nvPr/>
        </p:nvSpPr>
        <p:spPr>
          <a:xfrm>
            <a:off x="2011272" y="4704387"/>
            <a:ext cx="155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Chamber</a:t>
            </a:r>
          </a:p>
          <a:p>
            <a:r>
              <a:rPr lang="en-US" dirty="0"/>
              <a:t>pressure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50C1F8-2378-4D60-D8B1-C4E6814D3D70}"/>
              </a:ext>
            </a:extLst>
          </p:cNvPr>
          <p:cNvSpPr txBox="1"/>
          <p:nvPr/>
        </p:nvSpPr>
        <p:spPr>
          <a:xfrm>
            <a:off x="640372" y="5592690"/>
            <a:ext cx="2843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Drawing:</a:t>
            </a:r>
          </a:p>
          <a:p>
            <a:r>
              <a:rPr lang="en-US" dirty="0"/>
              <a:t>TGT-1060-4001-0002</a:t>
            </a:r>
          </a:p>
        </p:txBody>
      </p:sp>
    </p:spTree>
    <p:extLst>
      <p:ext uri="{BB962C8B-B14F-4D97-AF65-F5344CB8AC3E}">
        <p14:creationId xmlns:p14="http://schemas.microsoft.com/office/powerpoint/2010/main" val="211109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A8844-A8DA-A3D6-6594-B5DC15E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Personnel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62C6-E3D1-FB1D-82E5-B27981583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Personnel working on the Target system are trained in JLAB standard working practices as well as system specific training and general pressure system training</a:t>
            </a:r>
          </a:p>
          <a:p>
            <a:pPr lvl="1"/>
            <a:r>
              <a:rPr lang="en-US" dirty="0"/>
              <a:t>Workers SAF130A</a:t>
            </a:r>
          </a:p>
          <a:p>
            <a:pPr lvl="1"/>
            <a:r>
              <a:rPr lang="en-US" dirty="0"/>
              <a:t>DA and System Owner SAF130B and 130C</a:t>
            </a:r>
          </a:p>
          <a:p>
            <a:pPr lvl="1"/>
            <a:r>
              <a:rPr lang="en-US" dirty="0"/>
              <a:t>Currently all workers are trained</a:t>
            </a:r>
          </a:p>
          <a:p>
            <a:r>
              <a:rPr lang="en-US" dirty="0"/>
              <a:t>Target operators</a:t>
            </a:r>
          </a:p>
          <a:p>
            <a:pPr lvl="1"/>
            <a:r>
              <a:rPr lang="en-US" dirty="0"/>
              <a:t>The target is staffed 24/7 when LH2 is in the loop.</a:t>
            </a:r>
          </a:p>
          <a:p>
            <a:pPr lvl="1"/>
            <a:r>
              <a:rPr lang="en-US" dirty="0"/>
              <a:t>Operators shall be formally trained and tracked in the JLAB LMS</a:t>
            </a:r>
          </a:p>
          <a:p>
            <a:pPr lvl="1"/>
            <a:r>
              <a:rPr lang="en-US" dirty="0"/>
              <a:t>The following training is required</a:t>
            </a:r>
          </a:p>
          <a:p>
            <a:pPr lvl="2"/>
            <a:r>
              <a:rPr lang="en-US" dirty="0"/>
              <a:t>PH019, PH019T (test), Sit ½ shift as practical exam</a:t>
            </a:r>
          </a:p>
          <a:p>
            <a:pPr lvl="2"/>
            <a:r>
              <a:rPr lang="en-US" dirty="0"/>
              <a:t>PH020 MOLLER target training</a:t>
            </a:r>
          </a:p>
          <a:p>
            <a:pPr lvl="1"/>
            <a:r>
              <a:rPr lang="en-US" dirty="0"/>
              <a:t>Operation procedure/manual for target will be developed next year and filed in the PS folder.</a:t>
            </a:r>
          </a:p>
          <a:p>
            <a:pPr lvl="2"/>
            <a:r>
              <a:rPr lang="en-US" dirty="0"/>
              <a:t>Copy located in counting house and on HA-web site</a:t>
            </a:r>
          </a:p>
          <a:p>
            <a:pPr lvl="1"/>
            <a:r>
              <a:rPr lang="en-US" dirty="0"/>
              <a:t>Operators are to address alarms and immediately contact the target on call for off normal events</a:t>
            </a:r>
          </a:p>
          <a:p>
            <a:pPr lvl="2"/>
            <a:r>
              <a:rPr lang="en-US" dirty="0"/>
              <a:t>On call personnel shall contact system experts to address issues beyond the usual reboot type scenarios.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005C2-3010-B813-572C-9EBC0FB2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3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2417-D98D-6D58-4AC9-CE5E128D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Procedures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E6577D-70FE-50A6-4946-E507A7B2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there are no procedures/guidelines governing operations published or under development</a:t>
            </a:r>
          </a:p>
          <a:p>
            <a:r>
              <a:rPr lang="en-US" dirty="0"/>
              <a:t>Procedures covering appropriate processes shall be developed and filed in the DCG. Links to these procedures shall be filed in the PS folder</a:t>
            </a:r>
          </a:p>
          <a:p>
            <a:r>
              <a:rPr lang="en-US" dirty="0"/>
              <a:t>Partial list of expected procedures</a:t>
            </a:r>
          </a:p>
          <a:p>
            <a:pPr lvl="1"/>
            <a:r>
              <a:rPr lang="en-US" dirty="0"/>
              <a:t>FSD Checkout</a:t>
            </a:r>
          </a:p>
          <a:p>
            <a:pPr lvl="1"/>
            <a:r>
              <a:rPr lang="en-US" dirty="0"/>
              <a:t>Lifter checkout</a:t>
            </a:r>
          </a:p>
          <a:p>
            <a:pPr lvl="1"/>
            <a:r>
              <a:rPr lang="en-US" dirty="0"/>
              <a:t>Alarm/VESDA checkout</a:t>
            </a:r>
          </a:p>
          <a:p>
            <a:pPr lvl="1"/>
            <a:r>
              <a:rPr lang="en-US" dirty="0"/>
              <a:t>Electrical </a:t>
            </a:r>
            <a:r>
              <a:rPr lang="en-US"/>
              <a:t>installation inspection (FPE)</a:t>
            </a:r>
            <a:endParaRPr lang="en-US" dirty="0"/>
          </a:p>
          <a:p>
            <a:pPr lvl="1"/>
            <a:r>
              <a:rPr lang="en-US" dirty="0"/>
              <a:t>Gas panel operations</a:t>
            </a:r>
          </a:p>
          <a:p>
            <a:pPr lvl="1"/>
            <a:r>
              <a:rPr lang="en-US" dirty="0"/>
              <a:t>System startup and commissioning</a:t>
            </a:r>
          </a:p>
          <a:p>
            <a:pPr lvl="1"/>
            <a:r>
              <a:rPr lang="en-US" dirty="0"/>
              <a:t>General target operations</a:t>
            </a:r>
          </a:p>
          <a:p>
            <a:r>
              <a:rPr lang="en-US" dirty="0"/>
              <a:t>Each procedure shall be numbered rev controlled and filed in DCG with links in PS folder.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EA414-2FDD-AE9B-849C-CCBBBB04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1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FD45-756B-1EE4-B100-3E65485B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MOLLER Scattering Chamber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1CFE7-36AD-62AC-BF2C-1BA6BA24C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</a:rPr>
              <a:t>This is a large vacuum component (JLAB Cat 2 large)</a:t>
            </a:r>
          </a:p>
          <a:p>
            <a:pPr lvl="1"/>
            <a:r>
              <a:rPr lang="en-US" dirty="0">
                <a:latin typeface="+mn-lt"/>
              </a:rPr>
              <a:t>Stored energy (vacuum only) of more than 600 kJ</a:t>
            </a:r>
          </a:p>
          <a:p>
            <a:r>
              <a:rPr lang="en-US" dirty="0">
                <a:latin typeface="+mn-lt"/>
              </a:rPr>
              <a:t>Design loads (applied in 20 steps)</a:t>
            </a:r>
          </a:p>
          <a:p>
            <a:pPr lvl="1"/>
            <a:r>
              <a:rPr lang="en-US" dirty="0">
                <a:latin typeface="+mn-lt"/>
              </a:rPr>
              <a:t>1 atm pressure load</a:t>
            </a:r>
          </a:p>
          <a:p>
            <a:pPr lvl="2"/>
            <a:r>
              <a:rPr lang="en-US" dirty="0">
                <a:latin typeface="+mn-lt"/>
              </a:rPr>
              <a:t>Vacuum load 55000 </a:t>
            </a:r>
            <a:r>
              <a:rPr lang="en-US" dirty="0" err="1">
                <a:latin typeface="+mn-lt"/>
              </a:rPr>
              <a:t>lbf</a:t>
            </a:r>
            <a:r>
              <a:rPr lang="en-US" dirty="0">
                <a:latin typeface="+mn-lt"/>
              </a:rPr>
              <a:t> on top face</a:t>
            </a:r>
          </a:p>
          <a:p>
            <a:pPr lvl="1"/>
            <a:r>
              <a:rPr lang="en-US" dirty="0">
                <a:latin typeface="+mn-lt"/>
              </a:rPr>
              <a:t>Target weight 6500 </a:t>
            </a:r>
            <a:r>
              <a:rPr lang="en-US" dirty="0" err="1">
                <a:latin typeface="+mn-lt"/>
              </a:rPr>
              <a:t>lbf</a:t>
            </a:r>
            <a:r>
              <a:rPr lang="en-US" dirty="0">
                <a:latin typeface="+mn-lt"/>
              </a:rPr>
              <a:t> on top face</a:t>
            </a:r>
          </a:p>
          <a:p>
            <a:pPr lvl="1"/>
            <a:r>
              <a:rPr lang="en-US" dirty="0">
                <a:latin typeface="+mn-lt"/>
              </a:rPr>
              <a:t>Seismic moment applied normal to window central axis at C.M. of target</a:t>
            </a:r>
          </a:p>
          <a:p>
            <a:pPr lvl="2"/>
            <a:r>
              <a:rPr lang="en-US" dirty="0">
                <a:latin typeface="+mn-lt"/>
              </a:rPr>
              <a:t>26000 in-</a:t>
            </a:r>
            <a:r>
              <a:rPr lang="en-US" dirty="0" err="1">
                <a:latin typeface="+mn-lt"/>
              </a:rPr>
              <a:t>lbf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Analysis software</a:t>
            </a:r>
          </a:p>
          <a:p>
            <a:pPr lvl="1"/>
            <a:r>
              <a:rPr lang="en-US" dirty="0">
                <a:latin typeface="+mn-lt"/>
              </a:rPr>
              <a:t>Nastran – Inventor in CAD</a:t>
            </a:r>
          </a:p>
          <a:p>
            <a:r>
              <a:rPr lang="en-US" dirty="0">
                <a:latin typeface="+mn-lt"/>
              </a:rPr>
              <a:t>Material model: Al 6061-T6 forged hot rolled. (Actual material is forged 2219 which is ~1.5 x strong)</a:t>
            </a:r>
          </a:p>
          <a:p>
            <a:pPr lvl="1"/>
            <a:r>
              <a:rPr lang="en-US" dirty="0">
                <a:latin typeface="+mn-lt"/>
              </a:rPr>
              <a:t>Sy = 45397 psi</a:t>
            </a:r>
          </a:p>
          <a:p>
            <a:pPr lvl="1"/>
            <a:r>
              <a:rPr lang="en-US" dirty="0">
                <a:latin typeface="+mn-lt"/>
              </a:rPr>
              <a:t>Sut = 49313 psi</a:t>
            </a:r>
          </a:p>
          <a:p>
            <a:pPr lvl="1"/>
            <a:r>
              <a:rPr lang="en-US" dirty="0" err="1">
                <a:latin typeface="+mn-lt"/>
              </a:rPr>
              <a:t>Ey</a:t>
            </a:r>
            <a:r>
              <a:rPr lang="en-US" dirty="0">
                <a:latin typeface="+mn-lt"/>
              </a:rPr>
              <a:t> = 1.05 e+7 psi</a:t>
            </a:r>
          </a:p>
          <a:p>
            <a:pPr lvl="1"/>
            <a:r>
              <a:rPr lang="en-US" dirty="0">
                <a:latin typeface="+mn-lt"/>
              </a:rPr>
              <a:t>Tangent modulus 1e+6 psi</a:t>
            </a:r>
          </a:p>
          <a:p>
            <a:pPr lvl="1"/>
            <a:r>
              <a:rPr lang="en-US" dirty="0">
                <a:latin typeface="+mn-lt"/>
              </a:rPr>
              <a:t>Bi-linear</a:t>
            </a:r>
          </a:p>
          <a:p>
            <a:r>
              <a:rPr lang="en-US" dirty="0">
                <a:latin typeface="+mn-lt"/>
              </a:rPr>
              <a:t>Contacts are bonded (lots of bolts)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68C64-9FF9-9EFA-3922-9CCC7FBB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0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702E-6A64-CE91-B618-8B199B86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MOLLER Scattering Chamber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78A-51C3-2137-2310-A3B93F6E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62" y="990949"/>
            <a:ext cx="11285837" cy="48761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Methodology</a:t>
            </a:r>
          </a:p>
          <a:p>
            <a:pPr lvl="1"/>
            <a:r>
              <a:rPr lang="en-US" dirty="0"/>
              <a:t>Linear buckling</a:t>
            </a:r>
          </a:p>
          <a:p>
            <a:pPr lvl="2"/>
            <a:r>
              <a:rPr lang="en-US" dirty="0"/>
              <a:t>Assumes linear material model and element order</a:t>
            </a:r>
          </a:p>
          <a:p>
            <a:pPr lvl="2"/>
            <a:r>
              <a:rPr lang="en-US" dirty="0"/>
              <a:t>Repeat for 2, 1, 0.75 inch elements (mesh quality fail 0.01%)</a:t>
            </a:r>
          </a:p>
          <a:p>
            <a:pPr lvl="2"/>
            <a:r>
              <a:rPr lang="en-US" dirty="0"/>
              <a:t>Convergence is good</a:t>
            </a:r>
          </a:p>
          <a:p>
            <a:pPr lvl="3"/>
            <a:r>
              <a:rPr lang="en-US" dirty="0"/>
              <a:t>max von-mises 1715 psi</a:t>
            </a:r>
          </a:p>
          <a:p>
            <a:pPr lvl="3"/>
            <a:r>
              <a:rPr lang="en-US" dirty="0"/>
              <a:t>Max displacement 0.0025 inch</a:t>
            </a:r>
          </a:p>
          <a:p>
            <a:pPr lvl="3"/>
            <a:r>
              <a:rPr lang="en-US" dirty="0"/>
              <a:t>Eigenvalue 89</a:t>
            </a:r>
          </a:p>
          <a:p>
            <a:pPr lvl="1"/>
            <a:r>
              <a:rPr lang="en-US" dirty="0"/>
              <a:t>Linear static</a:t>
            </a:r>
          </a:p>
          <a:p>
            <a:pPr lvl="2"/>
            <a:r>
              <a:rPr lang="en-US" dirty="0"/>
              <a:t>Check for large stresses</a:t>
            </a:r>
          </a:p>
          <a:p>
            <a:pPr lvl="2"/>
            <a:r>
              <a:rPr lang="en-US" dirty="0"/>
              <a:t>Max von-mises 1814 psi</a:t>
            </a:r>
          </a:p>
          <a:p>
            <a:pPr lvl="1"/>
            <a:r>
              <a:rPr lang="en-US" dirty="0"/>
              <a:t>Non-linear buckling</a:t>
            </a:r>
          </a:p>
          <a:p>
            <a:pPr lvl="2"/>
            <a:r>
              <a:rPr lang="en-US" dirty="0"/>
              <a:t>Non-linear (bi-linear material model)</a:t>
            </a:r>
          </a:p>
          <a:p>
            <a:pPr lvl="2"/>
            <a:r>
              <a:rPr lang="en-US" dirty="0"/>
              <a:t>Convergence is good</a:t>
            </a:r>
          </a:p>
          <a:p>
            <a:pPr lvl="3"/>
            <a:r>
              <a:rPr lang="en-US" dirty="0"/>
              <a:t>max von-mises 1685 psi</a:t>
            </a:r>
          </a:p>
          <a:p>
            <a:pPr lvl="3"/>
            <a:r>
              <a:rPr lang="en-US" dirty="0"/>
              <a:t>Max displacement 0.0025 inch</a:t>
            </a:r>
          </a:p>
          <a:p>
            <a:pPr lvl="3"/>
            <a:r>
              <a:rPr lang="en-US" dirty="0"/>
              <a:t>Eigenvalue 89</a:t>
            </a:r>
          </a:p>
          <a:p>
            <a:r>
              <a:rPr lang="en-US" dirty="0"/>
              <a:t>Remaining tasks</a:t>
            </a:r>
          </a:p>
          <a:p>
            <a:pPr lvl="1"/>
            <a:r>
              <a:rPr lang="en-US" dirty="0"/>
              <a:t>Formalize calc with correct material, review and file in DCG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C584B-B7C4-19E9-DCB3-83AC6838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3D0C71-2D07-FC48-0639-72A33331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Codes and Standards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16E06B-C3BC-A3C4-AB5D-2636BA9C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of the principle methods we employ to ensure that our systems are designed, constructed, altered, repaired, operated, inspected and maintained safely is to employ nationally/internationally recognized Codes and Standards.</a:t>
            </a:r>
          </a:p>
          <a:p>
            <a:r>
              <a:rPr lang="en-US" dirty="0"/>
              <a:t>Electrical equipment</a:t>
            </a:r>
          </a:p>
          <a:p>
            <a:pPr lvl="1"/>
            <a:r>
              <a:rPr lang="en-US" dirty="0"/>
              <a:t>NFPA 70 – National Electrical Code</a:t>
            </a:r>
          </a:p>
          <a:p>
            <a:r>
              <a:rPr lang="en-US" dirty="0"/>
              <a:t>Fire protection – DOE 1066 (2016)</a:t>
            </a:r>
          </a:p>
          <a:p>
            <a:r>
              <a:rPr lang="en-US" dirty="0"/>
              <a:t>For Pressure Equipment we have the ASME Pressure Safety Codes</a:t>
            </a:r>
          </a:p>
          <a:p>
            <a:pPr lvl="1"/>
            <a:r>
              <a:rPr lang="en-US" dirty="0"/>
              <a:t>1915: 1</a:t>
            </a:r>
            <a:r>
              <a:rPr lang="en-US" baseline="30000" dirty="0"/>
              <a:t>st</a:t>
            </a:r>
            <a:r>
              <a:rPr lang="en-US" dirty="0"/>
              <a:t> edition of the BPVC published with 114 pages 5” x 8” booklet</a:t>
            </a:r>
          </a:p>
          <a:p>
            <a:pPr lvl="1"/>
            <a:r>
              <a:rPr lang="en-US" dirty="0"/>
              <a:t>2020: Pressure codes are contained in 28 books with more than 16000 pages</a:t>
            </a:r>
          </a:p>
          <a:p>
            <a:pPr lvl="2"/>
            <a:r>
              <a:rPr lang="en-US" dirty="0"/>
              <a:t>Many other Codes and Standards are incorporated by reference</a:t>
            </a:r>
          </a:p>
          <a:p>
            <a:pPr lvl="1"/>
            <a:r>
              <a:rPr lang="en-US" dirty="0"/>
              <a:t>These Codes cover not only design:</a:t>
            </a:r>
          </a:p>
          <a:p>
            <a:pPr lvl="2"/>
            <a:r>
              <a:rPr lang="en-US" dirty="0"/>
              <a:t>Personnel and institutional qualifications/responsibilities and scope</a:t>
            </a:r>
          </a:p>
          <a:p>
            <a:pPr lvl="2"/>
            <a:r>
              <a:rPr lang="en-US" dirty="0"/>
              <a:t>Design/operational criteria: temperature, pressure, fluid service, fatigue requirements, etc.</a:t>
            </a:r>
          </a:p>
          <a:p>
            <a:pPr lvl="2"/>
            <a:r>
              <a:rPr lang="en-US" dirty="0"/>
              <a:t>Design requirements</a:t>
            </a:r>
          </a:p>
          <a:p>
            <a:pPr lvl="2"/>
            <a:r>
              <a:rPr lang="en-US" dirty="0"/>
              <a:t>Materials and Fabrication processes: Material types and grades</a:t>
            </a:r>
          </a:p>
          <a:p>
            <a:pPr lvl="2"/>
            <a:r>
              <a:rPr lang="en-US" dirty="0"/>
              <a:t>Examination, Testing, Inspection</a:t>
            </a:r>
          </a:p>
          <a:p>
            <a:pPr lvl="2"/>
            <a:r>
              <a:rPr lang="en-US" dirty="0"/>
              <a:t>Unlisted components and materials</a:t>
            </a:r>
          </a:p>
          <a:p>
            <a:pPr lvl="1"/>
            <a:r>
              <a:rPr lang="en-US" dirty="0"/>
              <a:t>We can have a high degree of confidence in the safety of systems constructed to these Codes</a:t>
            </a:r>
          </a:p>
          <a:p>
            <a:pPr lvl="2"/>
            <a:r>
              <a:rPr lang="en-US" dirty="0"/>
              <a:t>Performance – That’s a separate issue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27F6A-ACD2-8355-3BDC-A332C5EE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52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9599-867B-A880-0EA3-C2C788BF1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MOLLER Scattering Chamber Analysis</a:t>
            </a:r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1F940-3E0F-F7B0-4574-913B4C4FC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303"/>
          <a:stretch/>
        </p:blipFill>
        <p:spPr>
          <a:xfrm>
            <a:off x="1259381" y="1018094"/>
            <a:ext cx="4226289" cy="491084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71AB6-E5C4-7E37-DF6F-D388E4C8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5136AEE3-68C1-8EA4-2355-4AFBBEE03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6" t="10349" r="58958"/>
          <a:stretch/>
        </p:blipFill>
        <p:spPr>
          <a:xfrm>
            <a:off x="7440892" y="1192476"/>
            <a:ext cx="2667785" cy="47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4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BBB0-FA49-2F07-41E0-1D88FF5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H2 Component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FAA4E-0FD4-C043-48CB-4993EB3A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Calculations demonstrating Code compliance for the following are fully complete</a:t>
            </a:r>
          </a:p>
          <a:p>
            <a:pPr lvl="1"/>
            <a:r>
              <a:rPr lang="en-US" dirty="0"/>
              <a:t>Loop: Heat exchanger, Loop Piping, Flex lines (braided flex hose), Cell body, Cell entrance window, heater, pump case</a:t>
            </a:r>
          </a:p>
          <a:p>
            <a:pPr lvl="1"/>
            <a:r>
              <a:rPr lang="en-US" dirty="0" err="1"/>
              <a:t>Conflat</a:t>
            </a:r>
            <a:r>
              <a:rPr lang="en-US" dirty="0"/>
              <a:t> flanges both SST and Al</a:t>
            </a:r>
          </a:p>
          <a:p>
            <a:pPr lvl="1"/>
            <a:r>
              <a:rPr lang="en-US" dirty="0"/>
              <a:t>Piping run to storage system, gas panel</a:t>
            </a:r>
          </a:p>
          <a:p>
            <a:pPr lvl="1"/>
            <a:r>
              <a:rPr lang="en-US" dirty="0"/>
              <a:t>Overpressure protection for storage vessels</a:t>
            </a:r>
          </a:p>
          <a:p>
            <a:r>
              <a:rPr lang="en-US" dirty="0"/>
              <a:t>Calculations for the following components are in-process at about the 50% to 60% level</a:t>
            </a:r>
          </a:p>
          <a:p>
            <a:pPr lvl="1"/>
            <a:r>
              <a:rPr lang="en-US" dirty="0"/>
              <a:t>Cell exit window, Flexibility analysis for piping runs (CAE-Pipe no longer available)</a:t>
            </a:r>
          </a:p>
          <a:p>
            <a:pPr lvl="1"/>
            <a:r>
              <a:rPr lang="en-US" dirty="0"/>
              <a:t>Loop piping supports </a:t>
            </a:r>
          </a:p>
          <a:p>
            <a:pPr lvl="1"/>
            <a:r>
              <a:rPr lang="en-US" dirty="0"/>
              <a:t>Overpressure protection for loop</a:t>
            </a:r>
          </a:p>
          <a:p>
            <a:pPr lvl="1"/>
            <a:r>
              <a:rPr lang="en-US" dirty="0"/>
              <a:t>Exhaust system calculations</a:t>
            </a:r>
          </a:p>
          <a:p>
            <a:pPr lvl="2"/>
            <a:r>
              <a:rPr lang="en-US" dirty="0"/>
              <a:t>Stack and vent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DF13A-3D53-6156-0513-0FEDDE3A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7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3154-9E76-6529-80F5-92597B8B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 Piping Component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C812-CD96-CE5B-084E-169AEEF4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Calculations demonstrating Code compliance for the following are fully complete</a:t>
            </a:r>
          </a:p>
          <a:p>
            <a:pPr lvl="1"/>
            <a:r>
              <a:rPr lang="en-US" dirty="0"/>
              <a:t>Cryostat</a:t>
            </a:r>
          </a:p>
          <a:p>
            <a:pPr lvl="1"/>
            <a:r>
              <a:rPr lang="en-US" dirty="0"/>
              <a:t>Transfer lines</a:t>
            </a:r>
          </a:p>
          <a:p>
            <a:pPr lvl="1"/>
            <a:r>
              <a:rPr lang="en-US" dirty="0"/>
              <a:t>Bayonets, JT-valves, instrumentation</a:t>
            </a:r>
          </a:p>
          <a:p>
            <a:pPr lvl="1"/>
            <a:r>
              <a:rPr lang="en-US" dirty="0"/>
              <a:t>Overpressure calculations for storage system</a:t>
            </a:r>
          </a:p>
          <a:p>
            <a:pPr lvl="1"/>
            <a:r>
              <a:rPr lang="en-US" dirty="0"/>
              <a:t>Piping supports for warm piping and He system</a:t>
            </a:r>
          </a:p>
          <a:p>
            <a:r>
              <a:rPr lang="en-US" dirty="0"/>
              <a:t>Calculations for the following components are in-process at about the 90% level</a:t>
            </a:r>
          </a:p>
          <a:p>
            <a:pPr lvl="1"/>
            <a:r>
              <a:rPr lang="en-US" dirty="0"/>
              <a:t>He service cans and piping</a:t>
            </a:r>
          </a:p>
          <a:p>
            <a:pPr lvl="2"/>
            <a:r>
              <a:rPr lang="en-US" dirty="0"/>
              <a:t>Calculation needs to be reviewed.</a:t>
            </a:r>
          </a:p>
          <a:p>
            <a:pPr lvl="2"/>
            <a:r>
              <a:rPr lang="en-US" dirty="0"/>
              <a:t>Very similar to other He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C45F-B287-E37D-5440-1CEECCCE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9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84DA-9E6A-7C8C-B5C8-201E48B7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Structural Component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7BA8-19C6-1143-5131-287B359AB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calculations</a:t>
            </a:r>
          </a:p>
          <a:p>
            <a:pPr lvl="1"/>
            <a:r>
              <a:rPr lang="en-US" dirty="0"/>
              <a:t>In-beam stand</a:t>
            </a:r>
          </a:p>
          <a:p>
            <a:pPr lvl="1"/>
            <a:r>
              <a:rPr lang="en-US" dirty="0"/>
              <a:t>Lifting fixtures</a:t>
            </a:r>
          </a:p>
          <a:p>
            <a:pPr lvl="1"/>
            <a:r>
              <a:rPr lang="en-US" dirty="0"/>
              <a:t>Piping supports for warm piping run</a:t>
            </a:r>
          </a:p>
          <a:p>
            <a:pPr lvl="1"/>
            <a:r>
              <a:rPr lang="en-US" dirty="0"/>
              <a:t>Lifter brakes</a:t>
            </a:r>
          </a:p>
          <a:p>
            <a:pPr lvl="1"/>
            <a:r>
              <a:rPr lang="en-US" dirty="0"/>
              <a:t>Lifter drive shaft</a:t>
            </a:r>
          </a:p>
          <a:p>
            <a:pPr lvl="1"/>
            <a:r>
              <a:rPr lang="en-US" dirty="0"/>
              <a:t>Work stand</a:t>
            </a:r>
          </a:p>
          <a:p>
            <a:r>
              <a:rPr lang="en-US" dirty="0"/>
              <a:t>In process</a:t>
            </a:r>
          </a:p>
          <a:p>
            <a:pPr lvl="1"/>
            <a:r>
              <a:rPr lang="en-US" dirty="0"/>
              <a:t>Stack calculations using ASME STC. Will need exact location as this will be field fit as we work around PSS components</a:t>
            </a:r>
          </a:p>
          <a:p>
            <a:pPr lvl="1"/>
            <a:r>
              <a:rPr lang="en-US" dirty="0"/>
              <a:t>Based on what we see after blue structure is removed we may need to verify designs for He piping system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E8DA7-C2E0-4D2F-A367-D021AD07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4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A27F-C6FB-7CF4-E376-108CFD70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Overpressure Protection for Storage and Exhaust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B8449-7F9B-02E8-DA15-01A972A0C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Overpressure protection for storage vessels</a:t>
            </a:r>
          </a:p>
          <a:p>
            <a:pPr lvl="1"/>
            <a:r>
              <a:rPr lang="en-US" dirty="0"/>
              <a:t>Calculation and analysis follows API 520 and 521</a:t>
            </a:r>
          </a:p>
          <a:p>
            <a:pPr lvl="1"/>
            <a:r>
              <a:rPr lang="en-US" dirty="0"/>
              <a:t>Greatest source of overpressure is from liquid hydrocarbon fuel fire</a:t>
            </a:r>
          </a:p>
          <a:p>
            <a:pPr lvl="1"/>
            <a:r>
              <a:rPr lang="en-US" dirty="0"/>
              <a:t>Relief valves have been sized for each of the storage vessels</a:t>
            </a:r>
          </a:p>
          <a:p>
            <a:pPr lvl="1"/>
            <a:r>
              <a:rPr lang="en-US" dirty="0" err="1"/>
              <a:t>FlowSafe</a:t>
            </a:r>
            <a:r>
              <a:rPr lang="en-US" dirty="0"/>
              <a:t> F85 series valves shall be used with set point of 100 psi</a:t>
            </a:r>
          </a:p>
          <a:p>
            <a:pPr lvl="1"/>
            <a:r>
              <a:rPr lang="en-US" dirty="0"/>
              <a:t>Locking isolation valves shall be installed in compliance with appendix M</a:t>
            </a:r>
          </a:p>
          <a:p>
            <a:r>
              <a:rPr lang="en-US" dirty="0"/>
              <a:t>Exhaust Stack relief</a:t>
            </a:r>
          </a:p>
          <a:p>
            <a:pPr lvl="1"/>
            <a:r>
              <a:rPr lang="en-US" dirty="0"/>
              <a:t>Exhaust system is kept at positive pressure ~ 1.5 psi</a:t>
            </a:r>
          </a:p>
          <a:p>
            <a:pPr lvl="1"/>
            <a:r>
              <a:rPr lang="en-US" dirty="0"/>
              <a:t>End of line relief has been received:</a:t>
            </a:r>
          </a:p>
          <a:p>
            <a:pPr lvl="2"/>
            <a:r>
              <a:rPr lang="en-US" dirty="0" err="1"/>
              <a:t>Protecto</a:t>
            </a:r>
            <a:r>
              <a:rPr lang="en-US" dirty="0"/>
              <a:t>-Seal 7800 series set at 1.5 psi</a:t>
            </a:r>
          </a:p>
          <a:p>
            <a:pPr lvl="2"/>
            <a:r>
              <a:rPr lang="en-US" dirty="0"/>
              <a:t>Weighted soft seat stainless vent</a:t>
            </a:r>
          </a:p>
          <a:p>
            <a:pPr lvl="1"/>
            <a:r>
              <a:rPr lang="en-US" dirty="0"/>
              <a:t>Exhaust system is purged continuously with He or N2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36E77-AB4A-0DF7-5E2F-624F5121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72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77A4-4922-2AA8-51FF-4C074ED7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Overpressure Protection for Target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CF889-2D47-7A45-C4C1-69CF73BBEE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Greatest source of overpressure is from rapid loss of insulating vacuum</a:t>
                </a:r>
              </a:p>
              <a:p>
                <a:pPr lvl="1"/>
                <a:r>
                  <a:rPr lang="en-US" dirty="0"/>
                  <a:t>Liquid H2 at 20K and 2 atm has an expansion factor of ~840:1 at room temperature and pressure.</a:t>
                </a:r>
              </a:p>
              <a:p>
                <a:pPr lvl="1"/>
                <a:r>
                  <a:rPr lang="en-US" dirty="0"/>
                  <a:t>Main relief path is back to the storage vessels</a:t>
                </a:r>
              </a:p>
              <a:p>
                <a:pPr lvl="1"/>
                <a:r>
                  <a:rPr lang="en-US" dirty="0"/>
                  <a:t>The safety reliefs should not operate under any normal conditions</a:t>
                </a:r>
              </a:p>
              <a:p>
                <a:pPr lvl="2"/>
                <a:r>
                  <a:rPr lang="en-US" dirty="0"/>
                  <a:t>Should the tank isolation valves be closed (operator error) the relief valves will activate and blow down to the exhaust system</a:t>
                </a:r>
              </a:p>
              <a:p>
                <a:r>
                  <a:rPr lang="en-US" dirty="0"/>
                  <a:t>The heat flux to the LH2 can be very large</a:t>
                </a:r>
              </a:p>
              <a:p>
                <a:pPr lvl="1"/>
                <a:r>
                  <a:rPr lang="en-US" dirty="0"/>
                  <a:t>For bare metal horizontal tubes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not an unreasonable assumption</a:t>
                </a:r>
              </a:p>
              <a:p>
                <a:pPr lvl="1"/>
                <a:r>
                  <a:rPr lang="en-US" dirty="0"/>
                  <a:t>For insulated surfaces the flux can be as low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heat flux is strongly dependent on geometry and insulation</a:t>
                </a:r>
              </a:p>
              <a:p>
                <a:r>
                  <a:rPr lang="en-US" dirty="0"/>
                  <a:t>Relief temperature is conservatively taken as 300K at the exit of the target cryostat</a:t>
                </a:r>
              </a:p>
              <a:p>
                <a:pPr lvl="1"/>
                <a:r>
                  <a:rPr lang="en-US" dirty="0"/>
                  <a:t>The H2 gas in the cryostat is conservatively assumed to be the average of 300K and ~25K</a:t>
                </a:r>
              </a:p>
              <a:p>
                <a:r>
                  <a:rPr lang="en-US" dirty="0"/>
                  <a:t>This calculation is currently in process and will be completed when the final loop piping fabrication is complete. Most of this piping is field fit.</a:t>
                </a:r>
              </a:p>
              <a:p>
                <a:r>
                  <a:rPr lang="en-US" dirty="0" err="1"/>
                  <a:t>Qweak</a:t>
                </a:r>
                <a:r>
                  <a:rPr lang="en-US" dirty="0"/>
                  <a:t> target is similar and relief devices have been preliminarily selected based on that analysis.</a:t>
                </a:r>
              </a:p>
              <a:p>
                <a:pPr lvl="1"/>
                <a:r>
                  <a:rPr lang="en-US" dirty="0"/>
                  <a:t>Consolidated 1905 series 4x6 relief valves with soft seats - set pressure of 100 psi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CF889-2D47-7A45-C4C1-69CF73BBEE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6" t="-1586" b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E5EA0-1B93-3B05-D0B6-D343DD5F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9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B0E0-5282-916E-3C69-CB05CCCB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Chamber Overpressure Protection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2CE1B-4D65-D9D1-9860-256F5493B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Chamber serves as secondary confinement should the cell fail</a:t>
                </a:r>
              </a:p>
              <a:p>
                <a:pPr lvl="1"/>
                <a:r>
                  <a:rPr lang="en-US" dirty="0"/>
                  <a:t>Beam excursions have damaged solid targets in the past</a:t>
                </a:r>
              </a:p>
              <a:p>
                <a:pPr lvl="1"/>
                <a:r>
                  <a:rPr lang="en-US" dirty="0"/>
                  <a:t>Multiple safeguards will be in place making a cell failure highly unlikely</a:t>
                </a:r>
              </a:p>
              <a:p>
                <a:pPr lvl="2"/>
                <a:r>
                  <a:rPr lang="en-US" dirty="0"/>
                  <a:t>FSDs on ion chambers and raster.</a:t>
                </a:r>
              </a:p>
              <a:p>
                <a:pPr lvl="2"/>
                <a:r>
                  <a:rPr lang="en-US" dirty="0"/>
                  <a:t>Cell design can handle beam missteer and no raster for a least several minutes.</a:t>
                </a:r>
              </a:p>
              <a:p>
                <a:r>
                  <a:rPr lang="en-US" dirty="0"/>
                  <a:t>Nonetheless:</a:t>
                </a:r>
              </a:p>
              <a:p>
                <a:pPr lvl="1"/>
                <a:r>
                  <a:rPr lang="en-US" dirty="0"/>
                  <a:t>Assume that the entire loop liquid contents rapidly drops to the warm surface of the scattering chamber base.</a:t>
                </a:r>
              </a:p>
              <a:p>
                <a:pPr lvl="1"/>
                <a:r>
                  <a:rPr lang="en-US" dirty="0"/>
                  <a:t>The rapid boiloff of H2 is exhausted through the H2 exhaust system</a:t>
                </a:r>
              </a:p>
              <a:p>
                <a:pPr lvl="1"/>
                <a:r>
                  <a:rPr lang="en-US" dirty="0"/>
                  <a:t>A 2 inch check valve is used in parallel with a  rupture disk (4 psi) to protect the chamber from pressures in excess of 5 </a:t>
                </a:r>
                <a:r>
                  <a:rPr lang="en-US" dirty="0" err="1"/>
                  <a:t>psig</a:t>
                </a:r>
                <a:endParaRPr lang="en-US" dirty="0"/>
              </a:p>
              <a:p>
                <a:r>
                  <a:rPr lang="en-US" dirty="0"/>
                  <a:t>Heat flux is assumed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for uninsulated surfaces</a:t>
                </a:r>
              </a:p>
              <a:p>
                <a:pPr lvl="1"/>
                <a:r>
                  <a:rPr lang="en-US" dirty="0"/>
                  <a:t>Similar relief system was used for </a:t>
                </a:r>
                <a:r>
                  <a:rPr lang="en-US" dirty="0" err="1"/>
                  <a:t>Qweak</a:t>
                </a:r>
                <a:r>
                  <a:rPr lang="en-US" dirty="0"/>
                  <a:t> chamber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F2CE1B-4D65-D9D1-9860-256F5493B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2DE33-65F4-BE55-B29C-19C672E4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7807-C279-7456-F97F-B89B6E92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NFPA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6287-F7D1-92A2-EBA6-255DBEDD9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Independent review of the MOLLER target hydrogen systems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Performed by FPE at Mason and Hanger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Final report filed with pressure system documents and with FML</a:t>
            </a:r>
          </a:p>
          <a:p>
            <a:pPr>
              <a:lnSpc>
                <a:spcPct val="120000"/>
              </a:lnSpc>
            </a:pPr>
            <a:r>
              <a:rPr lang="en-US" dirty="0"/>
              <a:t>All recommendations (*) and requirements have been incorporated in the target design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Vent and exhaust system meet requirements from NFPA 2/CGA 5.5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Grounding systems have been specified in the target SOW (TGT-SOW-22-001) as required in NFPA 70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Intrinsically safe electrical components/installation for area that could be exposed to H2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Locking manual isolation valves are installed on each tank.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This is standard practice for all existing hydrogen target systems</a:t>
            </a:r>
          </a:p>
          <a:p>
            <a:pPr>
              <a:lnSpc>
                <a:spcPct val="120000"/>
              </a:lnSpc>
            </a:pPr>
            <a:r>
              <a:rPr lang="en-US" dirty="0"/>
              <a:t>Additional mitigations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Include H2 sniffer integrated with existing VESDA equipment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Sniffer to be located in bunker with ODH sensor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24/7 operator when target is filled with LH2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Alarms in counting house addressed by target operator</a:t>
            </a:r>
          </a:p>
          <a:p>
            <a:pPr>
              <a:lnSpc>
                <a:spcPct val="120000"/>
              </a:lnSpc>
            </a:pPr>
            <a:r>
              <a:rPr lang="en-US" dirty="0"/>
              <a:t>Needs review by “new” JLAB FPE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* Upgrade of existing fire protection system is responsibility of FML and not with the scope of the MOLLER project.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6F089-9917-DF6A-E62D-F448DCE6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0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647D-6F98-DF77-896A-E22AEB91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Partial List of Calculations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946647-E80B-092A-1AEB-66EFEF7C51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6031"/>
              </p:ext>
            </p:extLst>
          </p:nvPr>
        </p:nvGraphicFramePr>
        <p:xfrm>
          <a:off x="657225" y="1085850"/>
          <a:ext cx="10795000" cy="514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65282177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91547602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265395211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31761517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720832033"/>
                    </a:ext>
                  </a:extLst>
                </a:gridCol>
                <a:gridCol w="3873500">
                  <a:extLst>
                    <a:ext uri="{9D8B030D-6E8A-4147-A177-3AD203B41FA5}">
                      <a16:colId xmlns:a16="http://schemas.microsoft.com/office/drawing/2014/main" val="3644485254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413674848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0646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Document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Number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Author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Completion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Status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WBS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Subject/Title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Link to DCG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78403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TGT-CALC-20-010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MOLLER Target adequacy of Qweak HX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2"/>
                        </a:rPr>
                        <a:t>JLab Docs - View Document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104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TGT-CALC-20-011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Meeins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Acceptable thermal limits for condensation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3"/>
                        </a:rPr>
                        <a:t>JLab Docs - View Document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14253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Cryostat vacuum and pressure calcs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4"/>
                        </a:rPr>
                        <a:t>JLab Docs - View Document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56156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Unistrut H2 Pipe Support Analysis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07499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Ball screw column loading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5"/>
                        </a:rPr>
                        <a:t>JLab Docs - View Document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2878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H2 Pump Shaft and Bearing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998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Vibration analysis qualitative assessment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06689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 analysis of the Ball Screw Load and Torque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6"/>
                        </a:rPr>
                        <a:t>JLab Docs - View Document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593470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TGT-CALC-22-039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Vibration analysis Quantitative assessment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9368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TGT-CALC-22-016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Loop Heat Exchanger Support Rod Analysis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242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TGT-CALC-22-018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AISC and ASCE analysis of Hall A MOLLER Hall Stand.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7"/>
                        </a:rPr>
                        <a:t>JLab Docs - View Document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80791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TGT-CALC-22-019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Helium Service ASME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32024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ASME BTH Analysis of Lifting Fixture for Hall A MOLLER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8"/>
                        </a:rPr>
                        <a:t>JLab Docs Details for version 1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00621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Ansys Analysis of TGT-1061-0030-0000 Target Stand for AISC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3347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AISC and ASCE analysis of Hall A MOLLER Working Tripod Stand.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602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Heat Transfer Analysis for Heater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694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Helium Distribution Piping ASME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16143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Hydrogen Distribution Piping ASME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85868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Loop Piping ASME Analysis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25525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 Flannagan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Calculations for Moller Scattering Chamber Adjustment Assy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22148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 Flannagan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Ball Screw Calculations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27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Scattering chamber PSS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84948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Design by Analysis Documentation for TGT-1061- 5015-0000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9"/>
                        </a:rPr>
                        <a:t>JLab Docs Details for version 1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99803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D. Meekins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A/C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energy loss in vacuum isolation window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  <a:hlinkClick r:id="rId10"/>
                        </a:rPr>
                        <a:t>JLab Docs Details for version 1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18759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TGT-CALC-22-038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 Akers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1.02.05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Heater Support AISC Analysis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615936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2A531-A4F4-0A29-8486-21913CF2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79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946F-E995-8C4C-D06D-AA44C62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Calculation Tasks to be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5746-6B73-AD32-9BF1-919C6DA8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we have nearly 100 separate calculations</a:t>
            </a:r>
          </a:p>
          <a:p>
            <a:pPr lvl="1"/>
            <a:r>
              <a:rPr lang="en-US" dirty="0"/>
              <a:t>Many have been formally reviewed and filed appropriately</a:t>
            </a:r>
          </a:p>
          <a:p>
            <a:pPr lvl="1"/>
            <a:r>
              <a:rPr lang="en-US" dirty="0"/>
              <a:t>Others shall be reviewed as required and filed</a:t>
            </a:r>
          </a:p>
          <a:p>
            <a:r>
              <a:rPr lang="en-US" dirty="0"/>
              <a:t>WBS 1.02 Vacuum</a:t>
            </a:r>
          </a:p>
          <a:p>
            <a:pPr lvl="1"/>
            <a:r>
              <a:rPr lang="en-US" dirty="0"/>
              <a:t>Overpressure protection for chamber (real loop LH2 volume needed)</a:t>
            </a:r>
          </a:p>
          <a:p>
            <a:pPr lvl="1"/>
            <a:r>
              <a:rPr lang="en-US" dirty="0"/>
              <a:t>Formalize existing chamber calculations and file</a:t>
            </a:r>
          </a:p>
          <a:p>
            <a:r>
              <a:rPr lang="en-US" dirty="0"/>
              <a:t>WBS 1.03 H2 system</a:t>
            </a:r>
          </a:p>
          <a:p>
            <a:pPr lvl="1"/>
            <a:r>
              <a:rPr lang="en-US" dirty="0"/>
              <a:t>Overpressure protection for loop</a:t>
            </a:r>
          </a:p>
          <a:p>
            <a:pPr lvl="1"/>
            <a:r>
              <a:rPr lang="en-US" dirty="0"/>
              <a:t>Formal flex analysis for piping run</a:t>
            </a:r>
          </a:p>
          <a:p>
            <a:r>
              <a:rPr lang="en-US" dirty="0"/>
              <a:t>WBS 1.04 He system</a:t>
            </a:r>
          </a:p>
          <a:p>
            <a:pPr lvl="1"/>
            <a:r>
              <a:rPr lang="en-US" dirty="0"/>
              <a:t>Review and file existing calculations</a:t>
            </a:r>
          </a:p>
          <a:p>
            <a:r>
              <a:rPr lang="en-US" dirty="0"/>
              <a:t>WBS 1.05 Loop</a:t>
            </a:r>
          </a:p>
          <a:p>
            <a:pPr lvl="1"/>
            <a:r>
              <a:rPr lang="en-US" dirty="0"/>
              <a:t>Complete cell calculations and 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41891-F4B1-6B6F-3AD8-21665804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000B-3060-AD9B-C55B-21AD0608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ESH Requirements for Design/Construction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18044-9B0B-AB56-B1BF-52940170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MOLLER target is JLAB Pressure System #PS-TGT-19-001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Must comply with JLAB Pressure Safety Supplement (PSS)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Comply with 10 CFR 851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 design calculations, drawings, SOW, engineering documents, etc. shall be filed in DCG repository (in process)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Links in PS folder on DocuShare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Fabrication and procurement documentation must be filed in the PS folder in DocuShare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Calculations reviewed/signed by two JLAB DAs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Effectively means that all pressure components comply with ASME B31.3, B31.12, and VIII D1 where applicable</a:t>
            </a:r>
          </a:p>
          <a:p>
            <a:pPr>
              <a:lnSpc>
                <a:spcPct val="120000"/>
              </a:lnSpc>
            </a:pPr>
            <a:r>
              <a:rPr lang="en-US" dirty="0"/>
              <a:t>Fire protection analysis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Independent review by FPE at Mason and Hanger was completed in 2022. All recommendations have been/will be implemented.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JLAB FPE to complete review (in process)</a:t>
            </a:r>
          </a:p>
          <a:p>
            <a:pPr>
              <a:lnSpc>
                <a:spcPct val="120000"/>
              </a:lnSpc>
            </a:pPr>
            <a:r>
              <a:rPr lang="en-US" dirty="0"/>
              <a:t>ASCE7 is used for design loads on structures and supports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Stands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Piping and supports etc.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Calculations are reviewed by RE</a:t>
            </a:r>
          </a:p>
          <a:p>
            <a:pPr>
              <a:lnSpc>
                <a:spcPct val="120000"/>
              </a:lnSpc>
            </a:pPr>
            <a:r>
              <a:rPr lang="en-US" dirty="0"/>
              <a:t>AISC and AWS is used for steel and aluminum construction</a:t>
            </a:r>
          </a:p>
          <a:p>
            <a:pPr>
              <a:lnSpc>
                <a:spcPct val="120000"/>
              </a:lnSpc>
            </a:pPr>
            <a:r>
              <a:rPr lang="en-US" dirty="0"/>
              <a:t>ASME BTH used for lifting fixtures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Requires load tests are complete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Calculations are reviewed by RE and filed in DCG</a:t>
            </a:r>
          </a:p>
          <a:p>
            <a:pPr>
              <a:lnSpc>
                <a:spcPct val="120000"/>
              </a:lnSpc>
            </a:pPr>
            <a:r>
              <a:rPr lang="en-US" dirty="0"/>
              <a:t>Electrical systems/components must comply with NFPA 70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9D31-F0DE-F8A7-DF06-E16DB382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516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0DB3-BB54-4414-D70B-4C6F6604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53C6-1B2A-CFEC-0FD3-0EF268586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Most calculations have been completed, however many critical calculations are not finalized. Others will need to be formalized and filed appropriately.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These are not required to be completed at this time. Only needed prior to final pressure system inspection/walkdown. (late 2026)</a:t>
            </a:r>
          </a:p>
          <a:p>
            <a:pPr>
              <a:lnSpc>
                <a:spcPct val="120000"/>
              </a:lnSpc>
            </a:pPr>
            <a:r>
              <a:rPr lang="en-US" dirty="0"/>
              <a:t>JLAB FPE approval of H2 safety plan is in process</a:t>
            </a:r>
          </a:p>
          <a:p>
            <a:pPr>
              <a:lnSpc>
                <a:spcPct val="120000"/>
              </a:lnSpc>
            </a:pPr>
            <a:r>
              <a:rPr lang="en-US" dirty="0"/>
              <a:t>Procedures for operations have not been developed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Procedures have been identified but will not be developed until mid 2026 not needed until commissioning (late 2026)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Fabrication procedures, specifications, SOWs, etc. are fully developed and have been filed in the PS folder.</a:t>
            </a:r>
          </a:p>
          <a:p>
            <a:pPr>
              <a:lnSpc>
                <a:spcPct val="120000"/>
              </a:lnSpc>
            </a:pPr>
            <a:r>
              <a:rPr lang="en-US" dirty="0"/>
              <a:t>Training shall be developed and incorporated into the LMS. Operators shall be formally trained. This shall be tracked in the LMS. (Late 2026)</a:t>
            </a:r>
          </a:p>
          <a:p>
            <a:pPr>
              <a:lnSpc>
                <a:spcPct val="120000"/>
              </a:lnSpc>
            </a:pPr>
            <a:r>
              <a:rPr lang="en-US" dirty="0"/>
              <a:t>Emergency shutdown shall be handled by engineered controls without operator input.</a:t>
            </a:r>
          </a:p>
          <a:p>
            <a:pPr>
              <a:lnSpc>
                <a:spcPct val="120000"/>
              </a:lnSpc>
            </a:pPr>
            <a:r>
              <a:rPr lang="en-US" dirty="0"/>
              <a:t>Addressed charge items: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2.1) What are the emergency shutdown and venting guidelines in the event of an anomaly?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2.2) Have potential failure modes for hydrogen containment (loop and/or target chamber) been thoroughly analyzed, and are sufficient controls in place to ensure safe operation?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2.4 Are personnel adequately trained to handle unexpected situations?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2.5) What safety systems are in place to prevent unsafe situations (e.g., overpressure, fire hazards)?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AA5B1-E56B-F7F5-3760-EC888881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A841-46CB-EC48-13D1-DB32CFBA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Applicable Codes and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6883-48D8-D549-A493-549A458E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MOLLER Target is a JLAB pressure system (PS-TGT-19-001)</a:t>
            </a:r>
          </a:p>
          <a:p>
            <a:pPr lvl="1"/>
            <a:r>
              <a:rPr lang="en-US" dirty="0"/>
              <a:t>Must meet the requirements given in the JLAB PSS.</a:t>
            </a:r>
          </a:p>
          <a:p>
            <a:pPr lvl="1"/>
            <a:r>
              <a:rPr lang="en-US" dirty="0"/>
              <a:t>Project start date: 1 Oct 2020</a:t>
            </a:r>
          </a:p>
          <a:p>
            <a:r>
              <a:rPr lang="en-US" dirty="0">
                <a:solidFill>
                  <a:srgbClr val="7030A0"/>
                </a:solidFill>
              </a:rPr>
              <a:t>Applicable ASME Codes: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ASME BPVC VIII D1 (Various)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HX and H2 storage vessels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Large H2 storage vessels to be modified/repaired by “R” stamp holder.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ASME B31.3 Process piping (2018)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He piping and H2 exhaust system purged with inert gas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ASME B31.12 Hydrogen Piping and Pipelines (2019)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H2 loop (cryogenic)</a:t>
            </a:r>
          </a:p>
          <a:p>
            <a:pPr lvl="2"/>
            <a:r>
              <a:rPr lang="en-US" dirty="0">
                <a:solidFill>
                  <a:srgbClr val="7030A0"/>
                </a:solidFill>
              </a:rPr>
              <a:t>H2 Service piping (ambient)</a:t>
            </a:r>
          </a:p>
          <a:p>
            <a:r>
              <a:rPr lang="en-US" dirty="0"/>
              <a:t>AWS (American Welding Society)</a:t>
            </a:r>
          </a:p>
          <a:p>
            <a:pPr lvl="1"/>
            <a:r>
              <a:rPr lang="en-US" dirty="0"/>
              <a:t>D1.1 Structural Welding Code – Steel</a:t>
            </a:r>
          </a:p>
          <a:p>
            <a:pPr lvl="1"/>
            <a:r>
              <a:rPr lang="en-US" dirty="0"/>
              <a:t>D1.2 Structural Welding Code – Aluminum</a:t>
            </a:r>
          </a:p>
          <a:p>
            <a:pPr lvl="1"/>
            <a:r>
              <a:rPr lang="en-US" dirty="0"/>
              <a:t>D1.6 Structural Welding Code – SST</a:t>
            </a:r>
          </a:p>
          <a:p>
            <a:r>
              <a:rPr lang="en-US" dirty="0">
                <a:solidFill>
                  <a:srgbClr val="FF0000"/>
                </a:solidFill>
              </a:rPr>
              <a:t>NFPA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70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 Hydrogen Technologies Code</a:t>
            </a:r>
          </a:p>
          <a:p>
            <a:r>
              <a:rPr lang="en-US" dirty="0">
                <a:solidFill>
                  <a:srgbClr val="00B050"/>
                </a:solidFill>
              </a:rPr>
              <a:t>Compressed Gas Association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CGA G-5.5 (2021) Standard for Hydrogen Vent Systems</a:t>
            </a:r>
          </a:p>
          <a:p>
            <a:r>
              <a:rPr lang="en-US" dirty="0"/>
              <a:t>Many Others incorporated by reference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8A6F7-1252-08BE-269F-FD000AF5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A4E55-F3AB-53F8-782D-81FF422F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C22B-524B-75DB-83F9-98CB7A01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Pressure System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04F3-C171-D502-159F-F7A91050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kern="0" dirty="0"/>
              <a:t>A JLAB DA is assigned for New Construction, Alterations, Repairs to pressure equipment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3000" kern="0" dirty="0"/>
              <a:t>The Design Authority is responsible for ALL aspects of the work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3000" kern="0" dirty="0"/>
              <a:t>An abbreviated list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Design Requirements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System Parameters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Code of Record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Operating Conditions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Calculations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Material Selection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Component Selection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Pressure Relief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Welding Parameters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Drawings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P&amp;ID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Reviews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Purchasing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Receipt Inspection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Fabrication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Assembly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Installation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Welding Examination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Mechanical Examination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Pressure/leak Testing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Final Inspection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System Turnover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66FF"/>
                </a:solidFill>
              </a:rPr>
              <a:t>Documentation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/>
              <a:t>For the MOLLER Target system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/>
              <a:t>The DA is David Meekins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/>
              <a:t>The System Owner is David Meekins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/>
              <a:t>The Responsible Engineer for structural components is David Meekins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844B7-0651-FB40-06BC-9B2B14ED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9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B594-617E-AD17-408E-C8E34A35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Requirements for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8D8D-DBC2-0921-52A9-6CCA0309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structure must have a JLAB Responsible Engineer (RE)</a:t>
            </a:r>
          </a:p>
          <a:p>
            <a:pPr lvl="1"/>
            <a:r>
              <a:rPr lang="en-US" dirty="0"/>
              <a:t>RE determines applicable Codes</a:t>
            </a:r>
          </a:p>
          <a:p>
            <a:pPr lvl="2"/>
            <a:r>
              <a:rPr lang="en-US" dirty="0"/>
              <a:t>Example: AWS D1.1, 1.2, 1.6 for structural welding Codes</a:t>
            </a:r>
          </a:p>
          <a:p>
            <a:r>
              <a:rPr lang="en-US" dirty="0"/>
              <a:t>Work Stand and In-Beam Stand</a:t>
            </a:r>
          </a:p>
          <a:p>
            <a:pPr lvl="1"/>
            <a:r>
              <a:rPr lang="en-US" dirty="0"/>
              <a:t>Welding Code: AWS D1.1</a:t>
            </a:r>
          </a:p>
          <a:p>
            <a:pPr lvl="1"/>
            <a:r>
              <a:rPr lang="en-US" dirty="0"/>
              <a:t>Design</a:t>
            </a:r>
          </a:p>
          <a:p>
            <a:pPr lvl="2"/>
            <a:r>
              <a:rPr lang="en-US" dirty="0"/>
              <a:t>ASCE 7 for design loading including seismic</a:t>
            </a:r>
          </a:p>
          <a:p>
            <a:pPr lvl="2"/>
            <a:r>
              <a:rPr lang="en-US" dirty="0"/>
              <a:t>AISC Manual for Steel Construction</a:t>
            </a:r>
          </a:p>
          <a:p>
            <a:r>
              <a:rPr lang="en-US" dirty="0"/>
              <a:t>Lifting Fixture</a:t>
            </a:r>
          </a:p>
          <a:p>
            <a:pPr lvl="1"/>
            <a:r>
              <a:rPr lang="en-US" dirty="0"/>
              <a:t>Welding Code: AWS D1.1</a:t>
            </a:r>
          </a:p>
          <a:p>
            <a:pPr lvl="1"/>
            <a:r>
              <a:rPr lang="en-US" dirty="0"/>
              <a:t>Design: ASME BTH</a:t>
            </a:r>
          </a:p>
          <a:p>
            <a:r>
              <a:rPr lang="en-US" dirty="0"/>
              <a:t>Piping/vessel supports</a:t>
            </a:r>
          </a:p>
          <a:p>
            <a:pPr lvl="1"/>
            <a:r>
              <a:rPr lang="en-US" dirty="0"/>
              <a:t>Welding Code: AWS D1.1, D1.2, D1.6 (material dependent)</a:t>
            </a:r>
          </a:p>
          <a:p>
            <a:pPr lvl="1"/>
            <a:r>
              <a:rPr lang="en-US" dirty="0"/>
              <a:t>Design</a:t>
            </a:r>
          </a:p>
          <a:p>
            <a:pPr lvl="2"/>
            <a:r>
              <a:rPr lang="en-US" dirty="0"/>
              <a:t>ASCE 7 for design loading including seismic</a:t>
            </a:r>
          </a:p>
          <a:p>
            <a:pPr lvl="2"/>
            <a:r>
              <a:rPr lang="en-US" dirty="0"/>
              <a:t>AISC Manual for Steel Construction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16DF6-1242-764E-11E0-E4937ADB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0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0BFB-B783-6E33-70A1-7A9F221D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Quality Control/Quality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A64DB-69B4-E4D1-19AE-4E97CACF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70154"/>
            <a:ext cx="11285837" cy="53816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All pressure components 100% VT (Visual examination)  with 5% in process (welding) for dimension, materials, assembly etc.</a:t>
            </a:r>
          </a:p>
          <a:p>
            <a:pPr lvl="1"/>
            <a:r>
              <a:rPr lang="en-US" dirty="0"/>
              <a:t>Examiner ASNT TC1-A Level II or III</a:t>
            </a:r>
          </a:p>
          <a:p>
            <a:pPr lvl="1"/>
            <a:r>
              <a:rPr lang="en-US" dirty="0"/>
              <a:t>Formal receipt inspections are performed on critical components and filed in PS folder</a:t>
            </a:r>
          </a:p>
          <a:p>
            <a:pPr lvl="1"/>
            <a:r>
              <a:rPr lang="en-US" dirty="0"/>
              <a:t>Formal welding/mechanical examinations are filed in PS folder</a:t>
            </a:r>
          </a:p>
          <a:p>
            <a:r>
              <a:rPr lang="en-US" dirty="0"/>
              <a:t>All pressure equipment welding</a:t>
            </a:r>
          </a:p>
          <a:p>
            <a:pPr lvl="1"/>
            <a:r>
              <a:rPr lang="en-US" dirty="0"/>
              <a:t>ASME IX</a:t>
            </a:r>
          </a:p>
          <a:p>
            <a:pPr lvl="1"/>
            <a:r>
              <a:rPr lang="en-US" dirty="0"/>
              <a:t>Pipe welds examined 100% VT 5% in-process</a:t>
            </a:r>
          </a:p>
          <a:p>
            <a:pPr lvl="1"/>
            <a:r>
              <a:rPr lang="en-US" dirty="0"/>
              <a:t>Examiner ASNT TC1-A Level II or III</a:t>
            </a:r>
          </a:p>
          <a:p>
            <a:pPr lvl="1"/>
            <a:r>
              <a:rPr lang="en-US" dirty="0"/>
              <a:t>H2 piping 10% random PT (penetrant test) in addition to 100% VT and 5% in-process</a:t>
            </a:r>
          </a:p>
          <a:p>
            <a:pPr lvl="1"/>
            <a:r>
              <a:rPr lang="en-US" dirty="0"/>
              <a:t>Inspected by JLAB Certified Welding Inspector (CWI)</a:t>
            </a:r>
          </a:p>
          <a:p>
            <a:r>
              <a:rPr lang="en-US" dirty="0"/>
              <a:t>All structural welding</a:t>
            </a:r>
          </a:p>
          <a:p>
            <a:pPr lvl="1"/>
            <a:r>
              <a:rPr lang="en-US" dirty="0"/>
              <a:t>AWS D1.1, 1.2, 1.6</a:t>
            </a:r>
          </a:p>
          <a:p>
            <a:pPr lvl="1"/>
            <a:r>
              <a:rPr lang="en-US" dirty="0"/>
              <a:t>Inspected by JLAB CWI</a:t>
            </a:r>
          </a:p>
          <a:p>
            <a:r>
              <a:rPr lang="en-US" dirty="0"/>
              <a:t>Final pressure system inspection</a:t>
            </a:r>
          </a:p>
          <a:p>
            <a:pPr lvl="1"/>
            <a:r>
              <a:rPr lang="en-US" dirty="0"/>
              <a:t>Final mechanical examination 100% VT on all joints</a:t>
            </a:r>
          </a:p>
          <a:p>
            <a:pPr lvl="1"/>
            <a:r>
              <a:rPr lang="en-US" dirty="0"/>
              <a:t>ASME “Owners Inspector” is JLAB CWI</a:t>
            </a:r>
          </a:p>
          <a:p>
            <a:r>
              <a:rPr lang="en-US" dirty="0"/>
              <a:t>Interlocks are confirmed by Hot Checkout system</a:t>
            </a:r>
          </a:p>
          <a:p>
            <a:r>
              <a:rPr lang="en-US" dirty="0"/>
              <a:t>Documentation is filed as required by JLAB policy (detailed in Pressure Safety Supplement)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DF8C8-8232-30F8-926B-9DF48FB0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7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C1BF-342A-F933-1D5D-1A6FD946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200F5-8E74-D7F6-50FF-C8937C30A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+mn-lt"/>
              </a:rPr>
              <a:t>DOE/JLAB requires that critical documentation is filed appropriately</a:t>
            </a:r>
          </a:p>
          <a:p>
            <a:r>
              <a:rPr lang="en-US" sz="2800" dirty="0">
                <a:latin typeface="+mn-lt"/>
              </a:rPr>
              <a:t>CAD models to be stored on UPChain (AWS server meeting DOE requirements)</a:t>
            </a:r>
          </a:p>
          <a:p>
            <a:r>
              <a:rPr lang="en-US" sz="2800" dirty="0">
                <a:latin typeface="+mn-lt"/>
              </a:rPr>
              <a:t>Document Control Group (DCG) Repository</a:t>
            </a:r>
          </a:p>
          <a:p>
            <a:pPr lvl="1"/>
            <a:r>
              <a:rPr lang="en-US" sz="2800" dirty="0">
                <a:latin typeface="+mn-lt"/>
              </a:rPr>
              <a:t>E-signed and filed with number/rev control with offsite backup. Meets DOE requirements.</a:t>
            </a:r>
          </a:p>
          <a:p>
            <a:pPr lvl="1"/>
            <a:r>
              <a:rPr lang="en-US" sz="2800" dirty="0">
                <a:latin typeface="+mn-lt"/>
              </a:rPr>
              <a:t>Design drawings, Engineering Reports (TGT-RPT), Change Orders (TGT-ECO), Statements of Work (TGT-SOW), Procedures (PROC), Calculations (TGT-CALC)</a:t>
            </a:r>
          </a:p>
          <a:p>
            <a:r>
              <a:rPr lang="en-US" sz="2800" dirty="0">
                <a:latin typeface="+mn-lt"/>
              </a:rPr>
              <a:t>Primary repository for fabrication documents </a:t>
            </a:r>
          </a:p>
          <a:p>
            <a:pPr lvl="1"/>
            <a:r>
              <a:rPr lang="en-US" sz="2600" dirty="0">
                <a:latin typeface="+mn-lt"/>
              </a:rPr>
              <a:t>DocuShare folder PS-TGT-19-001</a:t>
            </a:r>
          </a:p>
          <a:p>
            <a:pPr lvl="1"/>
            <a:r>
              <a:rPr lang="en-US" sz="2800" dirty="0">
                <a:latin typeface="+mn-lt"/>
              </a:rPr>
              <a:t>Links to drawings, PS forms, DP forms, CMTR/MTR/COC, WPS/WPQ/BPS/BPQ and PQRs</a:t>
            </a:r>
          </a:p>
          <a:p>
            <a:pPr lvl="1"/>
            <a:r>
              <a:rPr lang="en-US" sz="2800" dirty="0">
                <a:latin typeface="+mn-lt"/>
              </a:rPr>
              <a:t>Overpressure protection documentation</a:t>
            </a:r>
          </a:p>
          <a:p>
            <a:pPr lvl="1"/>
            <a:r>
              <a:rPr lang="en-US" sz="2800" dirty="0">
                <a:latin typeface="+mn-lt"/>
              </a:rPr>
              <a:t>Examination and test reports</a:t>
            </a:r>
          </a:p>
          <a:p>
            <a:pPr lvl="1"/>
            <a:r>
              <a:rPr lang="en-US" sz="2800" dirty="0">
                <a:latin typeface="+mn-lt"/>
              </a:rPr>
              <a:t>Inspections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0F77C-CC11-4C07-DFF7-B9FFBA94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22" id="{7D852318-B66D-D548-B230-42B768B2C6CB}" vid="{2B78BD5A-1867-D346-B348-5AA6733149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b38298-6679-47c0-8a4c-297cb3434de8">
      <Terms xmlns="http://schemas.microsoft.com/office/infopath/2007/PartnerControls"/>
    </lcf76f155ced4ddcb4097134ff3c332f>
    <TaxCatchAll xmlns="9fdee2bc-9293-48cc-b756-85f5c14e8a2a" xsi:nil="true"/>
    <Summary xmlns="d9b38298-6679-47c0-8a4c-297cb3434de8" xsi:nil="true"/>
    <Notes xmlns="d9b38298-6679-47c0-8a4c-297cb3434de8" xsi:nil="true"/>
    <WBS xmlns="d9b38298-6679-47c0-8a4c-297cb3434de8">2</WBS>
    <order0 xmlns="d9b38298-6679-47c0-8a4c-297cb3434d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BB2855408CD43A91836C3C7367A4C" ma:contentTypeVersion="24" ma:contentTypeDescription="Create a new document." ma:contentTypeScope="" ma:versionID="c4d63901f49fc1967b6099e6ecab69e4">
  <xsd:schema xmlns:xsd="http://www.w3.org/2001/XMLSchema" xmlns:xs="http://www.w3.org/2001/XMLSchema" xmlns:p="http://schemas.microsoft.com/office/2006/metadata/properties" xmlns:ns2="d9b38298-6679-47c0-8a4c-297cb3434de8" xmlns:ns3="9fdee2bc-9293-48cc-b756-85f5c14e8a2a" targetNamespace="http://schemas.microsoft.com/office/2006/metadata/properties" ma:root="true" ma:fieldsID="0d93c5a64f080bfeec7345dd04c8d756" ns2:_="" ns3:_="">
    <xsd:import namespace="d9b38298-6679-47c0-8a4c-297cb3434de8"/>
    <xsd:import namespace="9fdee2bc-9293-48cc-b756-85f5c14e8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order0" minOccurs="0"/>
                <xsd:element ref="ns3:TaxCatchAll" minOccurs="0"/>
                <xsd:element ref="ns2:lcf76f155ced4ddcb4097134ff3c332f" minOccurs="0"/>
                <xsd:element ref="ns2:Not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Summary" minOccurs="0"/>
                <xsd:element ref="ns2:WB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298-6679-47c0-8a4c-297cb3434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order0" ma:index="17" nillable="true" ma:displayName="Order (PR)" ma:format="Dropdown" ma:internalName="order0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1" nillable="true" ma:displayName="Notes" ma:description="Passcode: +V8cy34F" ma:format="Dropdown" ma:internalName="Notes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ummary" ma:index="25" nillable="true" ma:displayName="Item" ma:description="Small Description of Inspection item" ma:format="Dropdown" ma:internalName="Summary">
      <xsd:simpleType>
        <xsd:restriction base="dms:Note">
          <xsd:maxLength value="255"/>
        </xsd:restriction>
      </xsd:simpleType>
    </xsd:element>
    <xsd:element name="WBS" ma:index="26" nillable="true" ma:displayName="WBS" ma:default="2" ma:format="Dropdown" ma:internalName="WBS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e2bc-9293-48cc-b756-85f5c14e8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9fe7b30-ccdb-4f7b-890c-e4714ded0ee8}" ma:internalName="TaxCatchAll" ma:showField="CatchAllData" ma:web="9fdee2bc-9293-48cc-b756-85f5c14e8a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F0B71-CA3C-456E-B418-1E03E5DE825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fdee2bc-9293-48cc-b756-85f5c14e8a2a"/>
    <ds:schemaRef ds:uri="d9b38298-6679-47c0-8a4c-297cb3434de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13D3F9-E842-4D60-9412-11B525707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38298-6679-47c0-8a4c-297cb3434de8"/>
    <ds:schemaRef ds:uri="9fdee2bc-9293-48cc-b756-85f5c14e8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8B331A-B45E-434C-8115-BD6A00C405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</TotalTime>
  <Words>4871</Words>
  <Application>Microsoft Office PowerPoint</Application>
  <PresentationFormat>Widescreen</PresentationFormat>
  <Paragraphs>834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ERR-2 MOLLER Target 2025</vt:lpstr>
      <vt:lpstr>Outline</vt:lpstr>
      <vt:lpstr>Codes and Standards</vt:lpstr>
      <vt:lpstr>ESH Requirements for Design/Construction</vt:lpstr>
      <vt:lpstr>Applicable Codes and Standards</vt:lpstr>
      <vt:lpstr>Pressure System Construction</vt:lpstr>
      <vt:lpstr>Requirements for Structures</vt:lpstr>
      <vt:lpstr>Quality Control/Quality Assurance</vt:lpstr>
      <vt:lpstr>Documentation</vt:lpstr>
      <vt:lpstr>Hazards</vt:lpstr>
      <vt:lpstr>Mitigations</vt:lpstr>
      <vt:lpstr>Cryogenic Hazard Mitigation</vt:lpstr>
      <vt:lpstr>Pressure Safety Mitigation</vt:lpstr>
      <vt:lpstr>Radiation Hazard Mitigation</vt:lpstr>
      <vt:lpstr>H2 Hazard Mitigations</vt:lpstr>
      <vt:lpstr>H2 Gas Detection</vt:lpstr>
      <vt:lpstr>Electrical Installation: Ignition Prevention</vt:lpstr>
      <vt:lpstr>FMEA For Safety</vt:lpstr>
      <vt:lpstr>FMEA For Safety</vt:lpstr>
      <vt:lpstr>FMEA For Safety</vt:lpstr>
      <vt:lpstr>FSD Logic</vt:lpstr>
      <vt:lpstr>Fast Shutdown (FSD) System</vt:lpstr>
      <vt:lpstr>Fast Shutdown System Summary of Channels</vt:lpstr>
      <vt:lpstr>Interlocks and Alarms</vt:lpstr>
      <vt:lpstr>Alarm Logic</vt:lpstr>
      <vt:lpstr>Personnel Training</vt:lpstr>
      <vt:lpstr>Procedures</vt:lpstr>
      <vt:lpstr>MOLLER Scattering Chamber Analysis</vt:lpstr>
      <vt:lpstr>MOLLER Scattering Chamber Analysis</vt:lpstr>
      <vt:lpstr>MOLLER Scattering Chamber Analysis</vt:lpstr>
      <vt:lpstr>H2 Component Calculations</vt:lpstr>
      <vt:lpstr>He Piping Component Calculations</vt:lpstr>
      <vt:lpstr>Structural Component Calculations</vt:lpstr>
      <vt:lpstr>Overpressure Protection for Storage and Exhaust</vt:lpstr>
      <vt:lpstr>Overpressure Protection for Target Loop</vt:lpstr>
      <vt:lpstr>Chamber Overpressure Protection</vt:lpstr>
      <vt:lpstr>NFPA Analysis</vt:lpstr>
      <vt:lpstr>Partial List of Calculations</vt:lpstr>
      <vt:lpstr>Key Calculation Tasks to be Completed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MOLLER Review</dc:subject>
  <dc:creator>David Meekins</dc:creator>
  <cp:lastModifiedBy>Dave Meekins</cp:lastModifiedBy>
  <cp:revision>28</cp:revision>
  <dcterms:created xsi:type="dcterms:W3CDTF">2023-06-30T13:56:26Z</dcterms:created>
  <dcterms:modified xsi:type="dcterms:W3CDTF">2025-08-07T16:10:58Z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0x010100829BB2855408CD43A91836C3C7367A4C</vt:lpwstr>
  </property>
  <property fmtid="{D5CDD505-2E9C-101B-9397-08002B2CF9AE}" pid="3" name="MediaServiceImageTags">
    <vt:lpwstr/>
  </property>
  <property fmtid="{D5CDD505-2E9C-101B-9397-08002B2CF9AE}" pid="4" name="Order">
    <vt:lpwstr>3381800.00000000</vt:lpwstr>
  </property>
  <property fmtid="{D5CDD505-2E9C-101B-9397-08002B2CF9AE}" pid="5" name="xd_ProgID">
    <vt:lpwstr/>
  </property>
  <property fmtid="{D5CDD505-2E9C-101B-9397-08002B2CF9AE}" pid="6" name="WBS">
    <vt:lpwstr>2</vt:lpwstr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</Properties>
</file>