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8"/>
  </p:notesMasterIdLst>
  <p:sldIdLst>
    <p:sldId id="309" r:id="rId5"/>
    <p:sldId id="318" r:id="rId6"/>
    <p:sldId id="730" r:id="rId7"/>
    <p:sldId id="732" r:id="rId8"/>
    <p:sldId id="685" r:id="rId9"/>
    <p:sldId id="729" r:id="rId10"/>
    <p:sldId id="320" r:id="rId11"/>
    <p:sldId id="759" r:id="rId12"/>
    <p:sldId id="319" r:id="rId13"/>
    <p:sldId id="698" r:id="rId14"/>
    <p:sldId id="715" r:id="rId15"/>
    <p:sldId id="719" r:id="rId16"/>
    <p:sldId id="724" r:id="rId17"/>
    <p:sldId id="701" r:id="rId18"/>
    <p:sldId id="688" r:id="rId19"/>
    <p:sldId id="727" r:id="rId20"/>
    <p:sldId id="321" r:id="rId21"/>
    <p:sldId id="716" r:id="rId22"/>
    <p:sldId id="322" r:id="rId23"/>
    <p:sldId id="695" r:id="rId24"/>
    <p:sldId id="696" r:id="rId25"/>
    <p:sldId id="722" r:id="rId26"/>
    <p:sldId id="734" r:id="rId27"/>
    <p:sldId id="723" r:id="rId28"/>
    <p:sldId id="717" r:id="rId29"/>
    <p:sldId id="733" r:id="rId30"/>
    <p:sldId id="712" r:id="rId31"/>
    <p:sldId id="720" r:id="rId32"/>
    <p:sldId id="323" r:id="rId33"/>
    <p:sldId id="687" r:id="rId34"/>
    <p:sldId id="718" r:id="rId35"/>
    <p:sldId id="690" r:id="rId36"/>
    <p:sldId id="692" r:id="rId37"/>
    <p:sldId id="726" r:id="rId38"/>
    <p:sldId id="324" r:id="rId39"/>
    <p:sldId id="686" r:id="rId40"/>
    <p:sldId id="728" r:id="rId41"/>
    <p:sldId id="735" r:id="rId42"/>
    <p:sldId id="751" r:id="rId43"/>
    <p:sldId id="736" r:id="rId44"/>
    <p:sldId id="739" r:id="rId45"/>
    <p:sldId id="743" r:id="rId46"/>
    <p:sldId id="740" r:id="rId47"/>
    <p:sldId id="742" r:id="rId48"/>
    <p:sldId id="711" r:id="rId49"/>
    <p:sldId id="731" r:id="rId50"/>
    <p:sldId id="744" r:id="rId51"/>
    <p:sldId id="745" r:id="rId52"/>
    <p:sldId id="746" r:id="rId53"/>
    <p:sldId id="747" r:id="rId54"/>
    <p:sldId id="749" r:id="rId55"/>
    <p:sldId id="748" r:id="rId56"/>
    <p:sldId id="75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DAFE10-F182-450A-9BBA-9F7C7694744B}">
          <p14:sldIdLst>
            <p14:sldId id="309"/>
            <p14:sldId id="318"/>
          </p14:sldIdLst>
        </p14:section>
        <p14:section name="Cryotarget intro" id="{B3FBF7D3-1856-4CAD-A8C8-7F18F31A5F9B}">
          <p14:sldIdLst>
            <p14:sldId id="730"/>
            <p14:sldId id="732"/>
            <p14:sldId id="685"/>
            <p14:sldId id="729"/>
          </p14:sldIdLst>
        </p14:section>
        <p14:section name="MOLLER Target subsystems" id="{DF336630-F2A5-4FBB-BB24-60DEA159F24F}">
          <p14:sldIdLst>
            <p14:sldId id="320"/>
            <p14:sldId id="759"/>
            <p14:sldId id="319"/>
            <p14:sldId id="698"/>
            <p14:sldId id="715"/>
            <p14:sldId id="719"/>
            <p14:sldId id="724"/>
            <p14:sldId id="701"/>
            <p14:sldId id="688"/>
            <p14:sldId id="727"/>
            <p14:sldId id="321"/>
            <p14:sldId id="716"/>
            <p14:sldId id="322"/>
            <p14:sldId id="695"/>
            <p14:sldId id="696"/>
            <p14:sldId id="722"/>
            <p14:sldId id="734"/>
            <p14:sldId id="723"/>
            <p14:sldId id="717"/>
            <p14:sldId id="733"/>
            <p14:sldId id="712"/>
            <p14:sldId id="720"/>
            <p14:sldId id="323"/>
            <p14:sldId id="687"/>
            <p14:sldId id="718"/>
            <p14:sldId id="690"/>
            <p14:sldId id="692"/>
            <p14:sldId id="726"/>
            <p14:sldId id="324"/>
            <p14:sldId id="686"/>
            <p14:sldId id="728"/>
            <p14:sldId id="735"/>
            <p14:sldId id="751"/>
            <p14:sldId id="736"/>
            <p14:sldId id="739"/>
            <p14:sldId id="743"/>
            <p14:sldId id="740"/>
            <p14:sldId id="742"/>
            <p14:sldId id="711"/>
            <p14:sldId id="731"/>
            <p14:sldId id="744"/>
            <p14:sldId id="745"/>
            <p14:sldId id="746"/>
            <p14:sldId id="747"/>
            <p14:sldId id="749"/>
            <p14:sldId id="748"/>
            <p14:sldId id="750"/>
          </p14:sldIdLst>
        </p14:section>
        <p14:section name="Performance" id="{F7DD7F86-350C-4520-AC99-F1F436AC297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5012D-5DB3-F832-DF2F-43975B2C30C4}" v="6" dt="2025-07-31T15:26:05.085"/>
    <p1510:client id="{1C880057-F438-A17D-9C02-8C0D74821F47}" v="1" dt="2025-08-01T14:48:14.722"/>
    <p1510:client id="{B422EA42-62FA-03E1-7A0B-A18C8781722B}" v="7" dt="2025-08-01T14:24:29.1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Head</a:t>
            </a:r>
            <a:r>
              <a:rPr lang="en-US" baseline="0"/>
              <a:t> vs Shaft Speed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Sheet1!$A$3:$A$11</c:f>
              <c:numCache>
                <c:formatCode>General</c:formatCode>
                <c:ptCount val="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45</c:v>
                </c:pt>
                <c:pt idx="6">
                  <c:v>50</c:v>
                </c:pt>
                <c:pt idx="7">
                  <c:v>55</c:v>
                </c:pt>
                <c:pt idx="8">
                  <c:v>60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0">
                  <c:v>0</c:v>
                </c:pt>
                <c:pt idx="1">
                  <c:v>2.8000000000000001E-2</c:v>
                </c:pt>
                <c:pt idx="2">
                  <c:v>3.6999999999999998E-2</c:v>
                </c:pt>
                <c:pt idx="3">
                  <c:v>1.03</c:v>
                </c:pt>
                <c:pt idx="4">
                  <c:v>2</c:v>
                </c:pt>
                <c:pt idx="5">
                  <c:v>2.6</c:v>
                </c:pt>
                <c:pt idx="6">
                  <c:v>3.3</c:v>
                </c:pt>
                <c:pt idx="7">
                  <c:v>4.0999999999999996</c:v>
                </c:pt>
                <c:pt idx="8">
                  <c:v>4.9000000000000004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06-441D-8345-841E07B26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5089760"/>
        <c:axId val="1945401952"/>
      </c:scatterChart>
      <c:valAx>
        <c:axId val="194508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Speed</a:t>
                </a:r>
                <a:r>
                  <a:rPr lang="en-US" baseline="0"/>
                  <a:t> (Hz)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8558884684868936"/>
              <c:y val="0.893960403863261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401952"/>
        <c:crosses val="autoZero"/>
        <c:crossBetween val="midCat"/>
      </c:valAx>
      <c:valAx>
        <c:axId val="194540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Head (psi)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5089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8/7/2025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34FD5-E68A-2B4D-29FA-286945F27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0124" y="1720793"/>
            <a:ext cx="5613714" cy="3573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August 7, 2025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5E934236-E122-7846-84A9-752797FA274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508509" y="1791485"/>
            <a:ext cx="2298955" cy="10751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August 7, 2025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August 7,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Visio_Drawing_CF735E38.vsdx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Visio_Drawing_DB127E10.vsdx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>
                <a:latin typeface="Arial"/>
                <a:cs typeface="Arial"/>
              </a:rPr>
              <a:t>ERR-2 MOLLER Target 2025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2" y="1720793"/>
            <a:ext cx="5875975" cy="1339648"/>
          </a:xfrm>
        </p:spPr>
        <p:txBody>
          <a:bodyPr/>
          <a:lstStyle/>
          <a:p>
            <a:r>
              <a:rPr lang="en-US"/>
              <a:t>Introduction and operational performance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614468" cy="420862"/>
          </a:xfrm>
        </p:spPr>
        <p:txBody>
          <a:bodyPr/>
          <a:lstStyle/>
          <a:p>
            <a:r>
              <a:rPr lang="en-US" sz="1400"/>
              <a:t>Aug 1, 2025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2" y="4540250"/>
            <a:ext cx="5875975" cy="1007342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David Meekins</a:t>
            </a:r>
          </a:p>
          <a:p>
            <a:r>
              <a:rPr lang="en-US"/>
              <a:t>MOLLER Target Design Authority and System Owner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7F3C-C7B9-E38E-A3EE-929566A6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1.02.02  Target Chamber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069FE-EC2C-9ED6-0A99-F36AAFA5C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5477565" cy="5381694"/>
          </a:xfrm>
        </p:spPr>
        <p:txBody>
          <a:bodyPr>
            <a:normAutofit/>
          </a:bodyPr>
          <a:lstStyle/>
          <a:p>
            <a:r>
              <a:rPr lang="en-US"/>
              <a:t>Scattering Chamber Shell Fabrication is complete</a:t>
            </a:r>
          </a:p>
          <a:p>
            <a:r>
              <a:rPr lang="en-US"/>
              <a:t>Fabrication is two step process</a:t>
            </a:r>
          </a:p>
          <a:p>
            <a:pPr lvl="1"/>
            <a:r>
              <a:rPr lang="en-US"/>
              <a:t>1) Forging/rough machining</a:t>
            </a:r>
          </a:p>
          <a:p>
            <a:pPr lvl="1"/>
            <a:r>
              <a:rPr lang="en-US"/>
              <a:t>2) Final machining</a:t>
            </a:r>
          </a:p>
          <a:p>
            <a:r>
              <a:rPr lang="en-US"/>
              <a:t>Forging vendor:</a:t>
            </a:r>
          </a:p>
          <a:p>
            <a:pPr lvl="1"/>
            <a:r>
              <a:rPr lang="en-US"/>
              <a:t>Southwest Aluminum Forging (Shipped from China)</a:t>
            </a:r>
          </a:p>
          <a:p>
            <a:r>
              <a:rPr lang="en-US"/>
              <a:t>Final Machining:</a:t>
            </a:r>
          </a:p>
          <a:p>
            <a:pPr lvl="1"/>
            <a:r>
              <a:rPr lang="en-US"/>
              <a:t>Major Tool (USA)</a:t>
            </a:r>
          </a:p>
          <a:p>
            <a:r>
              <a:rPr lang="en-US"/>
              <a:t>All components have been received/inspected and test assembled.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A6AB5-241F-4B7F-4BFB-9106B12D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05A6D993-D81D-ED89-6707-A95FB759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23134" y="1569122"/>
            <a:ext cx="5569524" cy="417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0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BD10-F364-3E58-B2DD-A3C8D3CB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WBS1.02.02 Chamber Test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25EB-30DD-380D-7C19-F3C71E3E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1" name="Content Placeholder 10" descr="A picture containing indoor, equipment, miller, cluttered&#10;&#10;Description automatically generated">
            <a:extLst>
              <a:ext uri="{FF2B5EF4-FFF2-40B4-BE49-F238E27FC236}">
                <a16:creationId xmlns:a16="http://schemas.microsoft.com/office/drawing/2014/main" id="{B6C9AE09-1476-5A71-A5FF-9F9CC0D72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33005" y="1579184"/>
            <a:ext cx="5381625" cy="4036998"/>
          </a:xfrm>
        </p:spPr>
      </p:pic>
      <p:pic>
        <p:nvPicPr>
          <p:cNvPr id="15" name="Picture 14" descr="A picture containing indoor, trash&#10;&#10;Description automatically generated">
            <a:extLst>
              <a:ext uri="{FF2B5EF4-FFF2-40B4-BE49-F238E27FC236}">
                <a16:creationId xmlns:a16="http://schemas.microsoft.com/office/drawing/2014/main" id="{2A7C408E-9FBE-29F9-CBCE-2C211C4D4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802" y="3256545"/>
            <a:ext cx="4282622" cy="3210791"/>
          </a:xfrm>
          <a:prstGeom prst="rect">
            <a:avLst/>
          </a:prstGeom>
        </p:spPr>
      </p:pic>
      <p:pic>
        <p:nvPicPr>
          <p:cNvPr id="13" name="Picture 12" descr="A close up of a speaker&#10;&#10;Description automatically generated with low confidence">
            <a:extLst>
              <a:ext uri="{FF2B5EF4-FFF2-40B4-BE49-F238E27FC236}">
                <a16:creationId xmlns:a16="http://schemas.microsoft.com/office/drawing/2014/main" id="{6106A9B3-94A8-4552-89B7-140895807B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62" t="14377" r="27996" b="17138"/>
          <a:stretch/>
        </p:blipFill>
        <p:spPr>
          <a:xfrm rot="5400000">
            <a:off x="8376453" y="722600"/>
            <a:ext cx="3034143" cy="3522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F120E-8336-4797-9234-376BC2F82ABC}"/>
              </a:ext>
            </a:extLst>
          </p:cNvPr>
          <p:cNvSpPr txBox="1"/>
          <p:nvPr/>
        </p:nvSpPr>
        <p:spPr>
          <a:xfrm>
            <a:off x="5240215" y="1178169"/>
            <a:ext cx="2690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Scattering chamber test fit completed early January</a:t>
            </a:r>
          </a:p>
          <a:p>
            <a:r>
              <a:rPr lang="en-US"/>
              <a:t>Components have been re-crated for storage in Physics facility</a:t>
            </a:r>
          </a:p>
        </p:txBody>
      </p:sp>
    </p:spTree>
    <p:extLst>
      <p:ext uri="{BB962C8B-B14F-4D97-AF65-F5344CB8AC3E}">
        <p14:creationId xmlns:p14="http://schemas.microsoft.com/office/powerpoint/2010/main" val="3636762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8DF25-D008-3CB1-91B8-A9A5248D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1.02.02  Stands</a:t>
            </a:r>
          </a:p>
        </p:txBody>
      </p:sp>
      <p:pic>
        <p:nvPicPr>
          <p:cNvPr id="8" name="Content Placeholder 7" descr="A picture containing metal, building&#10;&#10;Description automatically generated">
            <a:extLst>
              <a:ext uri="{FF2B5EF4-FFF2-40B4-BE49-F238E27FC236}">
                <a16:creationId xmlns:a16="http://schemas.microsoft.com/office/drawing/2014/main" id="{4253C446-B9C0-C090-A2C6-D7146CA42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869" t="22370" r="18428"/>
          <a:stretch/>
        </p:blipFill>
        <p:spPr>
          <a:xfrm>
            <a:off x="978066" y="1446173"/>
            <a:ext cx="3823855" cy="32405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B0D5D-C2F6-4E38-E82A-CB619C57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Content Placeholder 9" descr="A picture containing equipment, engine&#10;&#10;Description automatically generated">
            <a:extLst>
              <a:ext uri="{FF2B5EF4-FFF2-40B4-BE49-F238E27FC236}">
                <a16:creationId xmlns:a16="http://schemas.microsoft.com/office/drawing/2014/main" id="{AA35E53A-A6E0-C450-0C9A-CF012F69FA9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 rot="5400000">
            <a:off x="7333821" y="2197502"/>
            <a:ext cx="4280621" cy="321114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2E827-D6F6-D6E5-B246-0C260DC0F2B2}"/>
              </a:ext>
            </a:extLst>
          </p:cNvPr>
          <p:cNvSpPr txBox="1"/>
          <p:nvPr/>
        </p:nvSpPr>
        <p:spPr>
          <a:xfrm>
            <a:off x="1237840" y="5023034"/>
            <a:ext cx="330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Hall/beamline stand in 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BAC3D4-95BB-C20B-F203-D8534DAB0D12}"/>
              </a:ext>
            </a:extLst>
          </p:cNvPr>
          <p:cNvSpPr txBox="1"/>
          <p:nvPr/>
        </p:nvSpPr>
        <p:spPr>
          <a:xfrm>
            <a:off x="7868561" y="1173508"/>
            <a:ext cx="369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Work stand in use in EEL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339C3-648B-4B74-8E2A-061DE583F570}"/>
              </a:ext>
            </a:extLst>
          </p:cNvPr>
          <p:cNvSpPr txBox="1"/>
          <p:nvPr/>
        </p:nvSpPr>
        <p:spPr>
          <a:xfrm>
            <a:off x="5076092" y="2913185"/>
            <a:ext cx="256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Both stands have been completed</a:t>
            </a:r>
          </a:p>
        </p:txBody>
      </p:sp>
    </p:spTree>
    <p:extLst>
      <p:ext uri="{BB962C8B-B14F-4D97-AF65-F5344CB8AC3E}">
        <p14:creationId xmlns:p14="http://schemas.microsoft.com/office/powerpoint/2010/main" val="338423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D21C7-14F9-4B84-9AAF-71AAC497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Differentially Pumped Region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8ABF6-E61C-4CEA-B418-730C45EC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System replaces vacuum separation window between Spectrometer and Target vacuum spaces.</a:t>
            </a:r>
          </a:p>
          <a:p>
            <a:r>
              <a:rPr lang="en-US"/>
              <a:t>Will allow for reduced background from aluminum -&gt; improved physics</a:t>
            </a:r>
          </a:p>
          <a:p>
            <a:r>
              <a:rPr lang="en-US"/>
              <a:t>Will also enhance safety by eliminating the need for maintenance on the window and thereby reducing radiation exposure (ALARA – As Low as Reasonably Achievable).</a:t>
            </a:r>
          </a:p>
          <a:p>
            <a:r>
              <a:rPr lang="en-US"/>
              <a:t>Will fit into the designed space for the window and adapter and replace both components.</a:t>
            </a:r>
          </a:p>
          <a:p>
            <a:r>
              <a:rPr lang="en-US"/>
              <a:t>Simple orifice pair system with intermediate pump.</a:t>
            </a:r>
          </a:p>
          <a:p>
            <a:r>
              <a:rPr lang="en-US"/>
              <a:t>Pump exhausts for the diff-pump region and the spectrometer vacuum space must be connected to the H2 exhaust system.</a:t>
            </a:r>
          </a:p>
          <a:p>
            <a:r>
              <a:rPr lang="en-US"/>
              <a:t>There are no ignition sources in the spectrometer vacuum space all components are intrinsically safe for unexpected H2 exposure.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751C8-DA50-47C5-95DA-879DE3D4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C5623B4-0842-45D1-853D-E4C0D6590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991863"/>
              </p:ext>
            </p:extLst>
          </p:nvPr>
        </p:nvGraphicFramePr>
        <p:xfrm>
          <a:off x="7008986" y="1072663"/>
          <a:ext cx="4219037" cy="3330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972013" imgH="4714619" progId="Visio.Drawing.15">
                  <p:embed/>
                </p:oleObj>
              </mc:Choice>
              <mc:Fallback>
                <p:oleObj name="Visio" r:id="rId2" imgW="5972013" imgH="4714619" progId="Visio.Drawing.15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C5623B4-0842-45D1-853D-E4C0D6590D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08986" y="1072663"/>
                        <a:ext cx="4219037" cy="3330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AFE4F03-C4D5-4E60-AEAC-5886BFE41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980" y="4649451"/>
            <a:ext cx="3897394" cy="154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1.03 Hydrogen Gas Service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817" y="966055"/>
            <a:ext cx="4824330" cy="5381694"/>
          </a:xfrm>
        </p:spPr>
        <p:txBody>
          <a:bodyPr>
            <a:normAutofit/>
          </a:bodyPr>
          <a:lstStyle/>
          <a:p>
            <a:r>
              <a:rPr lang="en-US"/>
              <a:t>Gas Panel</a:t>
            </a:r>
          </a:p>
          <a:p>
            <a:r>
              <a:rPr lang="en-US"/>
              <a:t>H2 storage system</a:t>
            </a:r>
          </a:p>
          <a:p>
            <a:pPr lvl="1"/>
            <a:r>
              <a:rPr lang="en-US"/>
              <a:t>Three ASME pressure vessels which provide 6000 liters of storage volume.</a:t>
            </a:r>
          </a:p>
          <a:p>
            <a:r>
              <a:rPr lang="en-US"/>
              <a:t>Supply/Return Piping</a:t>
            </a:r>
          </a:p>
          <a:p>
            <a:pPr lvl="1"/>
            <a:r>
              <a:rPr lang="en-US"/>
              <a:t>Procurement process has started</a:t>
            </a:r>
          </a:p>
          <a:p>
            <a:r>
              <a:rPr lang="en-US"/>
              <a:t>Overpressure protection</a:t>
            </a:r>
          </a:p>
          <a:p>
            <a:pPr lvl="1"/>
            <a:r>
              <a:rPr lang="en-US"/>
              <a:t>Procurement process has started</a:t>
            </a:r>
          </a:p>
          <a:p>
            <a:r>
              <a:rPr lang="en-US"/>
              <a:t>Exhaust system and vent</a:t>
            </a:r>
          </a:p>
          <a:p>
            <a:pPr lvl="1"/>
            <a:r>
              <a:rPr lang="en-US"/>
              <a:t>Procurement process has started</a:t>
            </a:r>
          </a:p>
          <a:p>
            <a:r>
              <a:rPr lang="en-US"/>
              <a:t>Constructed to B31.12 and VIII</a:t>
            </a:r>
          </a:p>
          <a:p>
            <a:r>
              <a:rPr lang="en-US"/>
              <a:t>Vent to NFPA 2 and CGA G5.5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Content Placeholder 7" descr="A picture containing toy&#10;&#10;Description automatically generated">
            <a:extLst>
              <a:ext uri="{FF2B5EF4-FFF2-40B4-BE49-F238E27FC236}">
                <a16:creationId xmlns:a16="http://schemas.microsoft.com/office/drawing/2014/main" id="{4B659A95-0FDF-F233-38A0-5C4D82A5702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5311736" y="3043317"/>
            <a:ext cx="5976255" cy="2616875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30614DB-A185-83F2-D64B-55903C60CE08}"/>
              </a:ext>
            </a:extLst>
          </p:cNvPr>
          <p:cNvCxnSpPr>
            <a:cxnSpLocks/>
          </p:cNvCxnSpPr>
          <p:nvPr/>
        </p:nvCxnSpPr>
        <p:spPr>
          <a:xfrm flipH="1">
            <a:off x="6096000" y="2322637"/>
            <a:ext cx="747860" cy="8259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ECDC573-AE08-28BB-14E3-8E045A5BD560}"/>
              </a:ext>
            </a:extLst>
          </p:cNvPr>
          <p:cNvSpPr txBox="1"/>
          <p:nvPr/>
        </p:nvSpPr>
        <p:spPr>
          <a:xfrm>
            <a:off x="6086812" y="1642888"/>
            <a:ext cx="183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External Storage</a:t>
            </a:r>
          </a:p>
          <a:p>
            <a:r>
              <a:rPr lang="en-US"/>
              <a:t>6000 gal and Stack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9D3AC2-44AC-16EC-A610-5D95F7FEDEA0}"/>
              </a:ext>
            </a:extLst>
          </p:cNvPr>
          <p:cNvCxnSpPr>
            <a:cxnSpLocks/>
          </p:cNvCxnSpPr>
          <p:nvPr/>
        </p:nvCxnSpPr>
        <p:spPr>
          <a:xfrm flipV="1">
            <a:off x="6249971" y="3853584"/>
            <a:ext cx="499621" cy="3619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7BC2B4A-6D65-AA9A-D0F7-BA1E3281CCD7}"/>
              </a:ext>
            </a:extLst>
          </p:cNvPr>
          <p:cNvSpPr txBox="1"/>
          <p:nvPr/>
        </p:nvSpPr>
        <p:spPr>
          <a:xfrm>
            <a:off x="5942856" y="4145979"/>
            <a:ext cx="111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Ramp</a:t>
            </a:r>
          </a:p>
          <a:p>
            <a:r>
              <a:rPr lang="en-US"/>
              <a:t>Piping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540DCF-E866-684F-6C26-CFB134B11EF6}"/>
              </a:ext>
            </a:extLst>
          </p:cNvPr>
          <p:cNvSpPr txBox="1"/>
          <p:nvPr/>
        </p:nvSpPr>
        <p:spPr>
          <a:xfrm>
            <a:off x="9247695" y="3346515"/>
            <a:ext cx="1706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Route thru Spectrometer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4B99CE-7FFF-7482-4FA2-219C2636B1A7}"/>
              </a:ext>
            </a:extLst>
          </p:cNvPr>
          <p:cNvCxnSpPr>
            <a:cxnSpLocks/>
          </p:cNvCxnSpPr>
          <p:nvPr/>
        </p:nvCxnSpPr>
        <p:spPr>
          <a:xfrm flipH="1">
            <a:off x="10021030" y="4036270"/>
            <a:ext cx="433295" cy="6309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0E64E02-4427-4FA9-90E7-C4D6F262D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53" t="22820" r="16731" b="30121"/>
          <a:stretch/>
        </p:blipFill>
        <p:spPr>
          <a:xfrm>
            <a:off x="7813425" y="1063462"/>
            <a:ext cx="3540005" cy="179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07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813F6-5B3E-0D21-656E-B7F90663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1.02.03 Hydrogen Gas Service 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A4E1716-3B23-9011-C64C-67059120E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1513181"/>
            <a:ext cx="5565775" cy="42888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9851E-D280-1CAC-09AB-57CBF440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Content Placeholder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0B9C885-1490-6BD6-B268-06703CB5EDE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tretch/>
        </p:blipFill>
        <p:spPr>
          <a:xfrm>
            <a:off x="6205538" y="2216311"/>
            <a:ext cx="5492750" cy="288257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751E66-B301-5349-F961-CB4D460EDB44}"/>
              </a:ext>
            </a:extLst>
          </p:cNvPr>
          <p:cNvSpPr txBox="1"/>
          <p:nvPr/>
        </p:nvSpPr>
        <p:spPr>
          <a:xfrm>
            <a:off x="5748971" y="1880522"/>
            <a:ext cx="15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Gas Panel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C629C-67BD-4955-F934-5E7131B44D68}"/>
              </a:ext>
            </a:extLst>
          </p:cNvPr>
          <p:cNvSpPr txBox="1"/>
          <p:nvPr/>
        </p:nvSpPr>
        <p:spPr>
          <a:xfrm>
            <a:off x="6350620" y="5224097"/>
            <a:ext cx="1819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Details at Top </a:t>
            </a:r>
          </a:p>
          <a:p>
            <a:r>
              <a:rPr lang="en-US"/>
              <a:t>of TGT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A6704-89E5-27FD-4955-A14C367C9E66}"/>
              </a:ext>
            </a:extLst>
          </p:cNvPr>
          <p:cNvSpPr txBox="1"/>
          <p:nvPr/>
        </p:nvSpPr>
        <p:spPr>
          <a:xfrm>
            <a:off x="9593818" y="5155689"/>
            <a:ext cx="218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Details thru Spectrometer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D92BF-47A2-04C2-7BB3-D592B1CC93F2}"/>
              </a:ext>
            </a:extLst>
          </p:cNvPr>
          <p:cNvSpPr txBox="1"/>
          <p:nvPr/>
        </p:nvSpPr>
        <p:spPr>
          <a:xfrm>
            <a:off x="6992384" y="1398606"/>
            <a:ext cx="441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Final design is complete but piping sections will need to be field fit.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8C8A99-B08E-B850-D3E2-95B35C1E8188}"/>
              </a:ext>
            </a:extLst>
          </p:cNvPr>
          <p:cNvCxnSpPr>
            <a:cxnSpLocks/>
          </p:cNvCxnSpPr>
          <p:nvPr/>
        </p:nvCxnSpPr>
        <p:spPr>
          <a:xfrm flipV="1">
            <a:off x="9645445" y="3610405"/>
            <a:ext cx="47195" cy="16136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831777-5F16-A144-1B67-0DC6D05A8CC2}"/>
              </a:ext>
            </a:extLst>
          </p:cNvPr>
          <p:cNvCxnSpPr>
            <a:cxnSpLocks/>
          </p:cNvCxnSpPr>
          <p:nvPr/>
        </p:nvCxnSpPr>
        <p:spPr>
          <a:xfrm flipH="1">
            <a:off x="5407159" y="2249854"/>
            <a:ext cx="757969" cy="1313478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7FE396-0967-F19A-3404-082B83149A78}"/>
              </a:ext>
            </a:extLst>
          </p:cNvPr>
          <p:cNvCxnSpPr>
            <a:cxnSpLocks/>
          </p:cNvCxnSpPr>
          <p:nvPr/>
        </p:nvCxnSpPr>
        <p:spPr>
          <a:xfrm flipH="1" flipV="1">
            <a:off x="3194050" y="4576617"/>
            <a:ext cx="3156570" cy="97064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219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3242201-3C71-47A4-8578-169C0847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Gas Panel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3969099-BF64-4972-B326-6DDF32812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22" t="6760" r="14707" b="1097"/>
          <a:stretch/>
        </p:blipFill>
        <p:spPr>
          <a:xfrm>
            <a:off x="5949461" y="1066800"/>
            <a:ext cx="4970585" cy="495886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9B0F0-CEA9-4C17-975B-14630129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C3CC3A-7C6E-4D0A-9FD0-234850879F9D}"/>
              </a:ext>
            </a:extLst>
          </p:cNvPr>
          <p:cNvSpPr txBox="1"/>
          <p:nvPr/>
        </p:nvSpPr>
        <p:spPr>
          <a:xfrm>
            <a:off x="498231" y="1342292"/>
            <a:ext cx="52238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Functions of the gas panel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Provide means to monitor pressure at high and low side of pump (~3.5 psi difference is expected)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Provide process relief during warmup and reasonable failure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Provides system purification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Fill and blow down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Gas panel is the refurbished </a:t>
            </a:r>
            <a:r>
              <a:rPr lang="en-US" err="1"/>
              <a:t>Qweak</a:t>
            </a:r>
            <a:r>
              <a:rPr lang="en-US"/>
              <a:t> panel and was completely rebuilt.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New valve seats, gauges, PTs,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Leak test passed 3/6/2025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Calibrations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Pressure gauges are factory calibrated prior to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PTs are calibrated to the pressure gauges at the start of run periods</a:t>
            </a:r>
          </a:p>
        </p:txBody>
      </p:sp>
    </p:spTree>
    <p:extLst>
      <p:ext uri="{BB962C8B-B14F-4D97-AF65-F5344CB8AC3E}">
        <p14:creationId xmlns:p14="http://schemas.microsoft.com/office/powerpoint/2010/main" val="3207862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1.02.04 Helium Gas Service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The He gas service provides cold helium from the ESRII to the target to remove heat generated by multiple processes.</a:t>
            </a:r>
          </a:p>
          <a:p>
            <a:r>
              <a:rPr lang="en-US"/>
              <a:t>The He system has three main components</a:t>
            </a:r>
          </a:p>
          <a:p>
            <a:pPr lvl="1"/>
            <a:r>
              <a:rPr lang="en-US"/>
              <a:t>Cryostat at the top of the target to interface the ESRII to the target</a:t>
            </a:r>
          </a:p>
          <a:p>
            <a:pPr lvl="1"/>
            <a:r>
              <a:rPr lang="en-US"/>
              <a:t>Flexible transfer lines that can accommodate the motion</a:t>
            </a:r>
          </a:p>
          <a:p>
            <a:pPr lvl="1"/>
            <a:r>
              <a:rPr lang="en-US"/>
              <a:t>Distribution system to transfer He from the ESR can to a location near the target.</a:t>
            </a:r>
          </a:p>
          <a:p>
            <a:pPr>
              <a:lnSpc>
                <a:spcPct val="120000"/>
              </a:lnSpc>
            </a:pPr>
            <a:r>
              <a:rPr lang="en-US"/>
              <a:t>The existing system in Hall A does not meet the needs for MOLLER must be removed.</a:t>
            </a:r>
          </a:p>
          <a:p>
            <a:r>
              <a:rPr lang="en-US"/>
              <a:t>Only 12-15K gas is needed</a:t>
            </a:r>
          </a:p>
          <a:p>
            <a:r>
              <a:rPr lang="en-US"/>
              <a:t>New distribution system</a:t>
            </a:r>
          </a:p>
          <a:p>
            <a:pPr lvl="1"/>
            <a:r>
              <a:rPr lang="en-US"/>
              <a:t>Added to WBS 1.02.04 in FY23</a:t>
            </a:r>
          </a:p>
          <a:p>
            <a:pPr lvl="1"/>
            <a:r>
              <a:rPr lang="en-US"/>
              <a:t>Fabrication by JLAB SRF group is nearly complete</a:t>
            </a:r>
          </a:p>
          <a:p>
            <a:r>
              <a:rPr lang="en-US"/>
              <a:t>New transfer lines</a:t>
            </a:r>
          </a:p>
          <a:p>
            <a:pPr lvl="1"/>
            <a:r>
              <a:rPr lang="en-US"/>
              <a:t>T-lines are complete and tested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476572-3DF9-AAAA-AE40-2CA4365A087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198" y="1500037"/>
            <a:ext cx="5587531" cy="37635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18CF3B-AC2C-3A9B-C781-7518631CEB55}"/>
              </a:ext>
            </a:extLst>
          </p:cNvPr>
          <p:cNvSpPr txBox="1"/>
          <p:nvPr/>
        </p:nvSpPr>
        <p:spPr>
          <a:xfrm>
            <a:off x="7467594" y="2782669"/>
            <a:ext cx="140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Distribution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9A42A-5EBF-D96F-BFE0-D09434917EEC}"/>
              </a:ext>
            </a:extLst>
          </p:cNvPr>
          <p:cNvSpPr txBox="1"/>
          <p:nvPr/>
        </p:nvSpPr>
        <p:spPr>
          <a:xfrm>
            <a:off x="8672562" y="1775988"/>
            <a:ext cx="104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T-lines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4F820-8EBC-E4A2-7340-D304927CFB3A}"/>
              </a:ext>
            </a:extLst>
          </p:cNvPr>
          <p:cNvSpPr txBox="1"/>
          <p:nvPr/>
        </p:nvSpPr>
        <p:spPr>
          <a:xfrm>
            <a:off x="9871337" y="1960654"/>
            <a:ext cx="104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Target Cryostat</a:t>
            </a:r>
          </a:p>
        </p:txBody>
      </p:sp>
    </p:spTree>
    <p:extLst>
      <p:ext uri="{BB962C8B-B14F-4D97-AF65-F5344CB8AC3E}">
        <p14:creationId xmlns:p14="http://schemas.microsoft.com/office/powerpoint/2010/main" val="140188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D5745-278F-F56B-1BF3-40B54008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Completed Cryostat Components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BF2F6-CA86-9CC2-995F-A4CD632D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2621CA1-69F3-05A3-05A9-5AA3D6829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8253" y="1720670"/>
            <a:ext cx="4636557" cy="34794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DD8D5-808A-09CB-8897-F86ACE7C5FF3}"/>
              </a:ext>
            </a:extLst>
          </p:cNvPr>
          <p:cNvSpPr txBox="1"/>
          <p:nvPr/>
        </p:nvSpPr>
        <p:spPr>
          <a:xfrm>
            <a:off x="9137163" y="837479"/>
            <a:ext cx="2691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Components have been test fit. Disassembled for fit-up with lifter components.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3C200A-0BAF-4BEA-9BB4-327EDAFCB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70" b="35667"/>
          <a:stretch/>
        </p:blipFill>
        <p:spPr>
          <a:xfrm>
            <a:off x="1480536" y="4618003"/>
            <a:ext cx="6825265" cy="12578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3EFD59-7BD0-453B-9C12-50277D7DA6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26" t="4468" r="19797" b="12860"/>
          <a:stretch/>
        </p:blipFill>
        <p:spPr>
          <a:xfrm rot="5400000">
            <a:off x="8111065" y="2615583"/>
            <a:ext cx="4054989" cy="31183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C08FDC-D5A7-45A1-9467-74D5570A26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38" t="5783" r="23676" b="7722"/>
          <a:stretch/>
        </p:blipFill>
        <p:spPr>
          <a:xfrm rot="5400000">
            <a:off x="4868089" y="655611"/>
            <a:ext cx="3757249" cy="44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51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1F2319A-0F49-ACA3-7134-97A40D6B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825" y="856730"/>
            <a:ext cx="3493554" cy="492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1.02.05 Target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Hung from main support pipe</a:t>
            </a:r>
          </a:p>
          <a:p>
            <a:pPr>
              <a:lnSpc>
                <a:spcPct val="120000"/>
              </a:lnSpc>
            </a:pPr>
            <a:r>
              <a:rPr lang="en-US"/>
              <a:t>Major components</a:t>
            </a:r>
          </a:p>
          <a:p>
            <a:pPr lvl="1">
              <a:lnSpc>
                <a:spcPct val="120000"/>
              </a:lnSpc>
            </a:pPr>
            <a:r>
              <a:rPr lang="en-US"/>
              <a:t>Heat exchanger</a:t>
            </a:r>
          </a:p>
          <a:p>
            <a:pPr lvl="1">
              <a:lnSpc>
                <a:spcPct val="120000"/>
              </a:lnSpc>
            </a:pPr>
            <a:r>
              <a:rPr lang="en-US"/>
              <a:t>5 kW Heater </a:t>
            </a:r>
          </a:p>
          <a:p>
            <a:pPr lvl="1">
              <a:lnSpc>
                <a:spcPct val="120000"/>
              </a:lnSpc>
            </a:pPr>
            <a:r>
              <a:rPr lang="en-US"/>
              <a:t>Cell</a:t>
            </a:r>
          </a:p>
          <a:p>
            <a:pPr lvl="1">
              <a:lnSpc>
                <a:spcPct val="120000"/>
              </a:lnSpc>
            </a:pPr>
            <a:r>
              <a:rPr lang="en-US"/>
              <a:t>Pump (rework small part of design based on lessons learned in prototype testing)</a:t>
            </a:r>
          </a:p>
          <a:p>
            <a:pPr lvl="1">
              <a:lnSpc>
                <a:spcPct val="120000"/>
              </a:lnSpc>
            </a:pPr>
            <a:r>
              <a:rPr lang="en-US"/>
              <a:t>Instrumentation (thermometers)</a:t>
            </a:r>
          </a:p>
          <a:p>
            <a:pPr lvl="1">
              <a:lnSpc>
                <a:spcPct val="120000"/>
              </a:lnSpc>
            </a:pPr>
            <a:r>
              <a:rPr lang="en-US"/>
              <a:t>Solid target (not shown) are complete</a:t>
            </a:r>
          </a:p>
          <a:p>
            <a:pPr>
              <a:lnSpc>
                <a:spcPct val="120000"/>
              </a:lnSpc>
            </a:pPr>
            <a:r>
              <a:rPr lang="en-US"/>
              <a:t>Loop is connected to H2 and He services thru the cryostat</a:t>
            </a:r>
          </a:p>
          <a:p>
            <a:pPr>
              <a:lnSpc>
                <a:spcPct val="120000"/>
              </a:lnSpc>
            </a:pPr>
            <a:r>
              <a:rPr lang="en-US"/>
              <a:t>Thermally isolated from atmosphere</a:t>
            </a:r>
          </a:p>
          <a:p>
            <a:pPr>
              <a:lnSpc>
                <a:spcPct val="120000"/>
              </a:lnSpc>
            </a:pPr>
            <a:r>
              <a:rPr lang="en-US"/>
              <a:t>Cell flow space has been designed with extensive CFD (S. Covrig-Dusa)</a:t>
            </a:r>
          </a:p>
          <a:p>
            <a:pPr>
              <a:lnSpc>
                <a:spcPct val="120000"/>
              </a:lnSpc>
            </a:pPr>
            <a:r>
              <a:rPr lang="en-US"/>
              <a:t>Loop components are “bolt on”. Components can be replaced without cutting/welding-ALARA</a:t>
            </a:r>
          </a:p>
          <a:p>
            <a:pPr lvl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C6038-E4F9-8608-074F-CC6AE6E1A7CF}"/>
              </a:ext>
            </a:extLst>
          </p:cNvPr>
          <p:cNvSpPr txBox="1"/>
          <p:nvPr/>
        </p:nvSpPr>
        <p:spPr>
          <a:xfrm>
            <a:off x="8318683" y="3911049"/>
            <a:ext cx="51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B28D5-B9F0-709C-13F3-0FD15F41ABB9}"/>
              </a:ext>
            </a:extLst>
          </p:cNvPr>
          <p:cNvSpPr txBox="1"/>
          <p:nvPr/>
        </p:nvSpPr>
        <p:spPr>
          <a:xfrm>
            <a:off x="6622723" y="1922224"/>
            <a:ext cx="86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DF250-CA00-9CA0-4D72-8DC32E0668E0}"/>
              </a:ext>
            </a:extLst>
          </p:cNvPr>
          <p:cNvSpPr txBox="1"/>
          <p:nvPr/>
        </p:nvSpPr>
        <p:spPr>
          <a:xfrm>
            <a:off x="9110717" y="5779140"/>
            <a:ext cx="78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89890B-3179-54FB-9033-10FD351E967F}"/>
              </a:ext>
            </a:extLst>
          </p:cNvPr>
          <p:cNvSpPr txBox="1"/>
          <p:nvPr/>
        </p:nvSpPr>
        <p:spPr>
          <a:xfrm>
            <a:off x="10768614" y="4954738"/>
            <a:ext cx="147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HEATER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143358-F3C8-B8AC-6299-F0F280037EC4}"/>
              </a:ext>
            </a:extLst>
          </p:cNvPr>
          <p:cNvCxnSpPr>
            <a:cxnSpLocks/>
          </p:cNvCxnSpPr>
          <p:nvPr/>
        </p:nvCxnSpPr>
        <p:spPr>
          <a:xfrm flipH="1" flipV="1">
            <a:off x="10129192" y="4954738"/>
            <a:ext cx="639422" cy="1685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EF7AA5-ABE4-1D58-38C7-DC97F2EA5682}"/>
              </a:ext>
            </a:extLst>
          </p:cNvPr>
          <p:cNvCxnSpPr>
            <a:cxnSpLocks/>
          </p:cNvCxnSpPr>
          <p:nvPr/>
        </p:nvCxnSpPr>
        <p:spPr>
          <a:xfrm>
            <a:off x="7362395" y="2106890"/>
            <a:ext cx="1795517" cy="6061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BEA386-551D-35C5-6DE7-2CEC3960F0E9}"/>
              </a:ext>
            </a:extLst>
          </p:cNvPr>
          <p:cNvCxnSpPr>
            <a:cxnSpLocks/>
          </p:cNvCxnSpPr>
          <p:nvPr/>
        </p:nvCxnSpPr>
        <p:spPr>
          <a:xfrm flipH="1" flipV="1">
            <a:off x="9286051" y="4954738"/>
            <a:ext cx="140551" cy="953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050C3D-EB95-87DD-1ADF-6752F2D3EA25}"/>
              </a:ext>
            </a:extLst>
          </p:cNvPr>
          <p:cNvSpPr txBox="1"/>
          <p:nvPr/>
        </p:nvSpPr>
        <p:spPr>
          <a:xfrm>
            <a:off x="6530718" y="1147192"/>
            <a:ext cx="1149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PUMP</a:t>
            </a:r>
          </a:p>
          <a:p>
            <a:r>
              <a:rPr lang="en-US"/>
              <a:t>MOTOR	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9B202E-0425-13AD-0AE3-0A6EA6C2DB59}"/>
              </a:ext>
            </a:extLst>
          </p:cNvPr>
          <p:cNvCxnSpPr>
            <a:cxnSpLocks/>
          </p:cNvCxnSpPr>
          <p:nvPr/>
        </p:nvCxnSpPr>
        <p:spPr>
          <a:xfrm flipV="1">
            <a:off x="7362395" y="1280667"/>
            <a:ext cx="1795517" cy="189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32B0815-3279-0383-6EBC-B859CF2F7A6E}"/>
              </a:ext>
            </a:extLst>
          </p:cNvPr>
          <p:cNvCxnSpPr>
            <a:cxnSpLocks/>
          </p:cNvCxnSpPr>
          <p:nvPr/>
        </p:nvCxnSpPr>
        <p:spPr>
          <a:xfrm flipV="1">
            <a:off x="7944039" y="5139404"/>
            <a:ext cx="940389" cy="4798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16F25A9-7670-5844-69E9-74B521221FA1}"/>
              </a:ext>
            </a:extLst>
          </p:cNvPr>
          <p:cNvSpPr txBox="1"/>
          <p:nvPr/>
        </p:nvSpPr>
        <p:spPr>
          <a:xfrm>
            <a:off x="8044901" y="5434561"/>
            <a:ext cx="86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07244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70E0-5A01-4368-4A89-9B1D82C8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DD4CE-735A-BE53-AF62-DC33AADB6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195390" cy="5381694"/>
          </a:xfrm>
        </p:spPr>
        <p:txBody>
          <a:bodyPr>
            <a:normAutofit/>
          </a:bodyPr>
          <a:lstStyle/>
          <a:p>
            <a:r>
              <a:rPr lang="en-US"/>
              <a:t>General principles of high-power cryogenic targets</a:t>
            </a:r>
          </a:p>
          <a:p>
            <a:r>
              <a:rPr lang="en-US"/>
              <a:t>MOLLER Target subsystem overview</a:t>
            </a:r>
          </a:p>
          <a:p>
            <a:pPr lvl="1"/>
            <a:r>
              <a:rPr lang="en-US"/>
              <a:t>Vacuum subsystem</a:t>
            </a:r>
          </a:p>
          <a:p>
            <a:pPr lvl="1"/>
            <a:r>
              <a:rPr lang="en-US"/>
              <a:t>Hydrogen gas subsystem</a:t>
            </a:r>
          </a:p>
          <a:p>
            <a:pPr lvl="1"/>
            <a:r>
              <a:rPr lang="en-US"/>
              <a:t>Helium subsystem</a:t>
            </a:r>
          </a:p>
          <a:p>
            <a:pPr lvl="1"/>
            <a:r>
              <a:rPr lang="en-US"/>
              <a:t>Loop (cell, pump, heater, etc.)</a:t>
            </a:r>
          </a:p>
          <a:p>
            <a:pPr lvl="1"/>
            <a:r>
              <a:rPr lang="en-US"/>
              <a:t>Motion systems (lifter, chamber positioning, cell alignment)</a:t>
            </a:r>
          </a:p>
          <a:p>
            <a:pPr lvl="1"/>
            <a:r>
              <a:rPr lang="en-US"/>
              <a:t>Controls (epics based slow controls, alarms, interlocks)</a:t>
            </a:r>
          </a:p>
          <a:p>
            <a:r>
              <a:rPr lang="en-US"/>
              <a:t>Operational characteristics</a:t>
            </a:r>
          </a:p>
          <a:p>
            <a:pPr lvl="1"/>
            <a:r>
              <a:rPr lang="en-US"/>
              <a:t>Cell performance</a:t>
            </a:r>
          </a:p>
          <a:p>
            <a:pPr lvl="1"/>
            <a:r>
              <a:rPr lang="en-US"/>
              <a:t>Heat exchanger performance</a:t>
            </a:r>
          </a:p>
          <a:p>
            <a:pPr lvl="1"/>
            <a:r>
              <a:rPr lang="en-US"/>
              <a:t>Pump performance</a:t>
            </a:r>
          </a:p>
          <a:p>
            <a:pPr lvl="1"/>
            <a:r>
              <a:rPr lang="en-US"/>
              <a:t>Instrumentation</a:t>
            </a:r>
          </a:p>
          <a:p>
            <a:r>
              <a:rPr lang="en-US"/>
              <a:t>Summary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B1382-86F9-1446-11F6-769F17B2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91A219-C914-41A1-8D15-E64E8E7BD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" t="27738" b="24329"/>
          <a:stretch/>
        </p:blipFill>
        <p:spPr>
          <a:xfrm>
            <a:off x="3409826" y="4496628"/>
            <a:ext cx="5058697" cy="1837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Target Cell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394843-DC06-A530-6A35-2E2D8803755C}"/>
              </a:ext>
            </a:extLst>
          </p:cNvPr>
          <p:cNvSpPr txBox="1"/>
          <p:nvPr/>
        </p:nvSpPr>
        <p:spPr>
          <a:xfrm>
            <a:off x="1830265" y="5196245"/>
            <a:ext cx="1661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Entrance window flow diverter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791A00-6529-00E9-A99E-89FFF5D00C3C}"/>
              </a:ext>
            </a:extLst>
          </p:cNvPr>
          <p:cNvSpPr txBox="1"/>
          <p:nvPr/>
        </p:nvSpPr>
        <p:spPr>
          <a:xfrm>
            <a:off x="8822483" y="5484497"/>
            <a:ext cx="1661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Exit window flow diverter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956A1D1-E095-7E4F-9BFB-ED54FD8BA91F}"/>
              </a:ext>
            </a:extLst>
          </p:cNvPr>
          <p:cNvCxnSpPr>
            <a:cxnSpLocks/>
          </p:cNvCxnSpPr>
          <p:nvPr/>
        </p:nvCxnSpPr>
        <p:spPr>
          <a:xfrm flipV="1">
            <a:off x="2052975" y="4731283"/>
            <a:ext cx="1002891" cy="2005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23A678-669A-9C12-4D1F-292565D3BF91}"/>
              </a:ext>
            </a:extLst>
          </p:cNvPr>
          <p:cNvCxnSpPr>
            <a:cxnSpLocks/>
          </p:cNvCxnSpPr>
          <p:nvPr/>
        </p:nvCxnSpPr>
        <p:spPr>
          <a:xfrm flipH="1" flipV="1">
            <a:off x="9217574" y="5011423"/>
            <a:ext cx="970612" cy="3009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1517A99-2B66-4D16-B440-40D4A9C0228A}"/>
              </a:ext>
            </a:extLst>
          </p:cNvPr>
          <p:cNvSpPr/>
          <p:nvPr/>
        </p:nvSpPr>
        <p:spPr>
          <a:xfrm>
            <a:off x="837843" y="914514"/>
            <a:ext cx="105163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Target cell fabrication and testing is complete, Test fit up is complete.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Fabricated from B209 Al7075-T651 No welding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joints are CF with </a:t>
            </a:r>
            <a:r>
              <a:rPr lang="en-US" err="1"/>
              <a:t>Ti</a:t>
            </a:r>
            <a:r>
              <a:rPr lang="en-US"/>
              <a:t>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Extensive experience with AL CF joints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Gaskets 1100-O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0.120” instead of 0.08” for cold joints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Leak tight &lt; 10^-11 mbar l/s helium in reverse mode at pressure and at 20K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Design pressure 100 psi.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All components meet or exceed this requirement.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 up for loop piping fabrication is in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24680-BD04-487A-907A-992089CCE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7" t="22992" r="28291" b="25613"/>
          <a:stretch/>
        </p:blipFill>
        <p:spPr>
          <a:xfrm rot="5400000">
            <a:off x="10139386" y="4732871"/>
            <a:ext cx="1796815" cy="1452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FF263A-73C8-4318-A49C-51D2E1D2B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71" t="40656" r="37779" b="34045"/>
          <a:stretch/>
        </p:blipFill>
        <p:spPr>
          <a:xfrm rot="5400000">
            <a:off x="141118" y="4748425"/>
            <a:ext cx="2217406" cy="100056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194CFF9-019D-4427-A4A7-51F16B983621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185440" y="4250931"/>
            <a:ext cx="2001358" cy="5387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E2DBFE-26DE-4750-9C42-52F3E4ADAFB4}"/>
              </a:ext>
            </a:extLst>
          </p:cNvPr>
          <p:cNvSpPr txBox="1"/>
          <p:nvPr/>
        </p:nvSpPr>
        <p:spPr>
          <a:xfrm>
            <a:off x="8186798" y="4066265"/>
            <a:ext cx="29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Cell Positioning System</a:t>
            </a:r>
          </a:p>
        </p:txBody>
      </p:sp>
    </p:spTree>
    <p:extLst>
      <p:ext uri="{BB962C8B-B14F-4D97-AF65-F5344CB8AC3E}">
        <p14:creationId xmlns:p14="http://schemas.microsoft.com/office/powerpoint/2010/main" val="4253883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1.02.05 Target Loop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2767C1B-30F6-3768-9F43-FBB550D4C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>
                <a:solidFill>
                  <a:srgbClr val="0070C0"/>
                </a:solidFill>
              </a:rPr>
              <a:t>Heat Exchanger</a:t>
            </a:r>
          </a:p>
          <a:p>
            <a:r>
              <a:rPr lang="en-US"/>
              <a:t>Design is fully complete</a:t>
            </a:r>
          </a:p>
          <a:p>
            <a:pPr lvl="1"/>
            <a:r>
              <a:rPr lang="en-US"/>
              <a:t>Reusing Qweak HX</a:t>
            </a:r>
          </a:p>
          <a:p>
            <a:pPr lvl="1"/>
            <a:r>
              <a:rPr lang="en-US"/>
              <a:t>Calculations are complete and show almost 2x larger than needed</a:t>
            </a:r>
          </a:p>
          <a:p>
            <a:r>
              <a:rPr lang="en-US"/>
              <a:t>Can remove 5kW with comfortable margin</a:t>
            </a:r>
          </a:p>
          <a:p>
            <a:r>
              <a:rPr lang="en-US"/>
              <a:t>ESRII (2020)</a:t>
            </a:r>
          </a:p>
          <a:p>
            <a:pPr lvl="1"/>
            <a:r>
              <a:rPr lang="en-US"/>
              <a:t>11.7 K inlet 19 K outlet</a:t>
            </a:r>
          </a:p>
          <a:p>
            <a:pPr lvl="1"/>
            <a:r>
              <a:rPr lang="en-US"/>
              <a:t>15 atm supply 3.8 return</a:t>
            </a:r>
          </a:p>
          <a:p>
            <a:pPr lvl="1"/>
            <a:r>
              <a:rPr lang="en-US"/>
              <a:t>85 g/s</a:t>
            </a:r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D3F90-5A7D-F13D-83E4-3881F663A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014591" y="-247514"/>
            <a:ext cx="3400044" cy="577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DSC03219.JPG">
            <a:extLst>
              <a:ext uri="{FF2B5EF4-FFF2-40B4-BE49-F238E27FC236}">
                <a16:creationId xmlns:a16="http://schemas.microsoft.com/office/drawing/2014/main" id="{BAC8DE6B-76AD-3AC3-6461-7021AF612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4882" y="4015752"/>
            <a:ext cx="2962567" cy="198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43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A26F3-D71B-4E24-8890-C98366DA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1.02.05 Target Loop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6130B5-2301-4D16-895B-4C327EBA5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63" y="1570435"/>
            <a:ext cx="5565775" cy="417433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E194E-481F-49DD-B18C-0E200D68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7BE3A-EE11-47F4-B1EF-76DBCFF64AF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/>
              <a:t>Heat exchanger fabrication is complete</a:t>
            </a:r>
          </a:p>
          <a:p>
            <a:pPr lvl="1"/>
            <a:r>
              <a:rPr lang="en-US"/>
              <a:t>Reuse </a:t>
            </a:r>
            <a:r>
              <a:rPr lang="en-US" err="1"/>
              <a:t>Qweak</a:t>
            </a:r>
            <a:r>
              <a:rPr lang="en-US"/>
              <a:t> HX</a:t>
            </a:r>
          </a:p>
          <a:p>
            <a:r>
              <a:rPr lang="en-US"/>
              <a:t>Leak testing is complete.</a:t>
            </a:r>
          </a:p>
          <a:p>
            <a:pPr lvl="1"/>
            <a:r>
              <a:rPr lang="en-US"/>
              <a:t>Visible examination indicates that the HX is in excellent condition.</a:t>
            </a:r>
          </a:p>
          <a:p>
            <a:pPr lvl="1"/>
            <a:r>
              <a:rPr lang="en-US"/>
              <a:t>Full leak test at 110% of design pressure showed no leaks to better than 10^-10.</a:t>
            </a:r>
          </a:p>
          <a:p>
            <a:r>
              <a:rPr lang="en-US"/>
              <a:t>HX installation is in process.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458153-395D-4043-81A9-F45C0B0F61F3}"/>
              </a:ext>
            </a:extLst>
          </p:cNvPr>
          <p:cNvSpPr/>
          <p:nvPr/>
        </p:nvSpPr>
        <p:spPr>
          <a:xfrm>
            <a:off x="2267139" y="966055"/>
            <a:ext cx="2127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Heat Exchanger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98FFCB-5DAD-4128-BB22-EF8BD2E58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404"/>
          <a:stretch/>
        </p:blipFill>
        <p:spPr>
          <a:xfrm rot="5400000">
            <a:off x="6814878" y="3769037"/>
            <a:ext cx="2691007" cy="27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89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A1D31D-C76B-4C5F-AF61-42597860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LH2 Pump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D68DC-4B9E-40D0-89A1-8B9E00CF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3" descr="IMG_2607.jpg">
            <a:extLst>
              <a:ext uri="{FF2B5EF4-FFF2-40B4-BE49-F238E27FC236}">
                <a16:creationId xmlns:a16="http://schemas.microsoft.com/office/drawing/2014/main" id="{AD60C39E-BA70-436B-A20D-1FAA1EF6E3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6091" y="1038138"/>
            <a:ext cx="6034617" cy="4525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C47E9D-3A1E-4C97-9C08-C62E5766D6DC}"/>
              </a:ext>
            </a:extLst>
          </p:cNvPr>
          <p:cNvSpPr txBox="1"/>
          <p:nvPr/>
        </p:nvSpPr>
        <p:spPr>
          <a:xfrm>
            <a:off x="680522" y="1761688"/>
            <a:ext cx="43371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Same design for </a:t>
            </a:r>
            <a:r>
              <a:rPr lang="en-US" err="1"/>
              <a:t>Qweak</a:t>
            </a:r>
            <a:r>
              <a:rPr lang="en-US"/>
              <a:t> but will run 1.6 x 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Impeller: Turbonetics “Thumper” modified slightly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More commonly comp wheel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E-Garret turbo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Impeller and case have complimentary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Case modified to have CF flange seals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Impeller balanced at Turbonetics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Typical shaft speeds 10000 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68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24F8-9FC9-4BD8-8DE9-FD4D9994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82" y="877670"/>
            <a:ext cx="11285837" cy="487490"/>
          </a:xfrm>
        </p:spPr>
        <p:txBody>
          <a:bodyPr/>
          <a:lstStyle/>
          <a:p>
            <a:pPr algn="ctr"/>
            <a:r>
              <a:rPr lang="en-US"/>
              <a:t>Pump Case (Volute)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EDD758-4860-4575-8E3A-5A27D11FD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08" t="25384" r="11685" b="4799"/>
          <a:stretch/>
        </p:blipFill>
        <p:spPr>
          <a:xfrm>
            <a:off x="5635744" y="1550376"/>
            <a:ext cx="5439508" cy="375724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026C0-0FE4-42B1-B0ED-7AC499CA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FEC2B-B5AC-4293-B0DD-EEDD2CBAC3D9}"/>
              </a:ext>
            </a:extLst>
          </p:cNvPr>
          <p:cNvSpPr txBox="1"/>
          <p:nvPr/>
        </p:nvSpPr>
        <p:spPr>
          <a:xfrm>
            <a:off x="849923" y="1617785"/>
            <a:ext cx="45954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Pump Case is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Multistep process for machine/welding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Leak testing is complete.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Pump back flange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Note: The only component on the pump assembly that is needed for loop piping fit-up is the pump case.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pump case is ready for integration with loop piping.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 process of dry fit/testing of pump and shaft.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9FACAD8-27FB-4115-96D1-7B295EC13231}"/>
              </a:ext>
            </a:extLst>
          </p:cNvPr>
          <p:cNvSpPr txBox="1">
            <a:spLocks/>
          </p:cNvSpPr>
          <p:nvPr/>
        </p:nvSpPr>
        <p:spPr>
          <a:xfrm>
            <a:off x="453081" y="241926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Target Loop</a:t>
            </a:r>
          </a:p>
        </p:txBody>
      </p:sp>
    </p:spTree>
    <p:extLst>
      <p:ext uri="{BB962C8B-B14F-4D97-AF65-F5344CB8AC3E}">
        <p14:creationId xmlns:p14="http://schemas.microsoft.com/office/powerpoint/2010/main" val="2034997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EE7F-5789-64B7-26E5-F0924DEB6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871770"/>
            <a:ext cx="11285837" cy="487490"/>
          </a:xfrm>
        </p:spPr>
        <p:txBody>
          <a:bodyPr>
            <a:normAutofit/>
          </a:bodyPr>
          <a:lstStyle/>
          <a:p>
            <a:pPr algn="ctr"/>
            <a:r>
              <a:rPr lang="en-US"/>
              <a:t>Pump Shaft Testing</a:t>
            </a:r>
          </a:p>
        </p:txBody>
      </p:sp>
      <p:pic>
        <p:nvPicPr>
          <p:cNvPr id="7" name="Content Placeholder 6" descr="A picture containing text, indoor, items, cluttered&#10;&#10;Description automatically generated">
            <a:extLst>
              <a:ext uri="{FF2B5EF4-FFF2-40B4-BE49-F238E27FC236}">
                <a16:creationId xmlns:a16="http://schemas.microsoft.com/office/drawing/2014/main" id="{3455B0BD-79E4-B1C1-DEC7-B2A8F49DF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37" t="45752" r="7083"/>
          <a:stretch/>
        </p:blipFill>
        <p:spPr>
          <a:xfrm>
            <a:off x="5213800" y="1969293"/>
            <a:ext cx="6483929" cy="291941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64E83-4554-B781-F17D-E89BA640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67DFC-6A5D-42DA-B214-93F53D6AC953}"/>
              </a:ext>
            </a:extLst>
          </p:cNvPr>
          <p:cNvSpPr txBox="1"/>
          <p:nvPr/>
        </p:nvSpPr>
        <p:spPr>
          <a:xfrm>
            <a:off x="732692" y="1629508"/>
            <a:ext cx="4325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Prototype Shaft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Investigate fabrication strategy and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Measured typical vibrations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0.11 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9 microns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Lessons learned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Shaft to case flange redesigned (more simple) Fabrication underway.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Inner shaft and bearing design is acceptable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Outer shaft has been redesigned (simplified). Fabrication underway.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Re-Design process and procurements have been completed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3CBC19-4959-481B-A31A-3F2A74739D72}"/>
              </a:ext>
            </a:extLst>
          </p:cNvPr>
          <p:cNvSpPr txBox="1">
            <a:spLocks/>
          </p:cNvSpPr>
          <p:nvPr/>
        </p:nvSpPr>
        <p:spPr>
          <a:xfrm>
            <a:off x="453081" y="261737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Target Loop</a:t>
            </a:r>
          </a:p>
        </p:txBody>
      </p:sp>
    </p:spTree>
    <p:extLst>
      <p:ext uri="{BB962C8B-B14F-4D97-AF65-F5344CB8AC3E}">
        <p14:creationId xmlns:p14="http://schemas.microsoft.com/office/powerpoint/2010/main" val="4219374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A599-3304-478C-89D1-40F859E61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Pump Shaft Fit 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B1338A-D5FE-4F87-ACD0-C22D7ECE1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400" r="2462" b="20768"/>
          <a:stretch/>
        </p:blipFill>
        <p:spPr>
          <a:xfrm>
            <a:off x="6096000" y="1793404"/>
            <a:ext cx="5249145" cy="14866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BC8AD-E2C2-4CF9-B7BB-F618D1F5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30A843-8EB0-42A2-95BD-30713A177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9" t="42108" b="14537"/>
          <a:stretch/>
        </p:blipFill>
        <p:spPr>
          <a:xfrm>
            <a:off x="6350620" y="3716593"/>
            <a:ext cx="4467777" cy="14866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8EC2C-A85A-42FB-B928-29229B3A4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94" y="1929639"/>
            <a:ext cx="4765210" cy="35739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0C0DE5-43CB-4F8E-A93E-9A806EE5F423}"/>
              </a:ext>
            </a:extLst>
          </p:cNvPr>
          <p:cNvSpPr txBox="1"/>
          <p:nvPr/>
        </p:nvSpPr>
        <p:spPr>
          <a:xfrm>
            <a:off x="6223819" y="1179871"/>
            <a:ext cx="517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Pump Shaft: Machined and balanced from solid SST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2E9AC1-E32A-41DB-B58E-A95A4A5BC9A0}"/>
              </a:ext>
            </a:extLst>
          </p:cNvPr>
          <p:cNvSpPr txBox="1"/>
          <p:nvPr/>
        </p:nvSpPr>
        <p:spPr>
          <a:xfrm>
            <a:off x="6096000" y="5329084"/>
            <a:ext cx="517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Outer shaft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A19DC-A6A1-4B1C-807F-6BD48A21082F}"/>
              </a:ext>
            </a:extLst>
          </p:cNvPr>
          <p:cNvSpPr txBox="1"/>
          <p:nvPr/>
        </p:nvSpPr>
        <p:spPr>
          <a:xfrm>
            <a:off x="730536" y="1424072"/>
            <a:ext cx="517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Bearing cups slide into outer shaft</a:t>
            </a:r>
          </a:p>
        </p:txBody>
      </p:sp>
    </p:spTree>
    <p:extLst>
      <p:ext uri="{BB962C8B-B14F-4D97-AF65-F5344CB8AC3E}">
        <p14:creationId xmlns:p14="http://schemas.microsoft.com/office/powerpoint/2010/main" val="3225095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93164A-95F2-AE86-BCCD-F3F79C455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1.02.05 Target Loop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79FDA-D50A-4C4A-E0D0-E05BD897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B41A8-947F-4314-ECCF-FB51490136DB}"/>
              </a:ext>
            </a:extLst>
          </p:cNvPr>
          <p:cNvSpPr txBox="1"/>
          <p:nvPr/>
        </p:nvSpPr>
        <p:spPr>
          <a:xfrm>
            <a:off x="897622" y="1325461"/>
            <a:ext cx="486561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Heater and Instrumentation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Heater 5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Supply 4 kW without inducing boiling</a:t>
            </a:r>
          </a:p>
        </p:txBody>
      </p:sp>
      <p:pic>
        <p:nvPicPr>
          <p:cNvPr id="6" name="Content Placeholder 3" descr="IMG_2892.jpg">
            <a:extLst>
              <a:ext uri="{FF2B5EF4-FFF2-40B4-BE49-F238E27FC236}">
                <a16:creationId xmlns:a16="http://schemas.microsoft.com/office/drawing/2014/main" id="{EA82F765-E873-AD68-4763-D198232F33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2820" y="1027521"/>
            <a:ext cx="4367284" cy="3275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45B65B-4504-0867-7563-1F02E3BA8012}"/>
              </a:ext>
            </a:extLst>
          </p:cNvPr>
          <p:cNvSpPr txBox="1"/>
          <p:nvPr/>
        </p:nvSpPr>
        <p:spPr>
          <a:xfrm>
            <a:off x="6634114" y="4606836"/>
            <a:ext cx="477599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Thermometers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CeramaSeal 10 pin feed through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Integrated with RTD mount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Dual CernOx RTD on each feedthrough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A6ED5C-FCF1-0C94-FA29-FEAAA310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43" y="2960340"/>
            <a:ext cx="3942772" cy="316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624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1BF12-A535-49D2-8592-4C46B5E6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Heater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3E70A4-3002-4410-8590-5EB57DF95A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1449" y="1772200"/>
            <a:ext cx="5306073" cy="39803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8A903-CA58-4F7A-BC6B-370DBAAE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9B4D2-69FA-4841-866D-75DD689D9825}"/>
              </a:ext>
            </a:extLst>
          </p:cNvPr>
          <p:cNvSpPr txBox="1"/>
          <p:nvPr/>
        </p:nvSpPr>
        <p:spPr>
          <a:xfrm>
            <a:off x="873369" y="1482969"/>
            <a:ext cx="4613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Shell components are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Winding of heater core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Assembly/weld heater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Leak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This assembly should be completed and tested by end of March (waiting on flanges)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D6813-E9EE-4ED8-AC40-968F3F9A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46" y="3745522"/>
            <a:ext cx="3678439" cy="206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52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1.02.06 Motion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Three subsystems</a:t>
            </a:r>
          </a:p>
          <a:p>
            <a:r>
              <a:rPr lang="en-US"/>
              <a:t>Vertical motion system</a:t>
            </a:r>
          </a:p>
          <a:p>
            <a:pPr lvl="1"/>
            <a:r>
              <a:rPr lang="en-US"/>
              <a:t>Provides remote operation of target selection by operator</a:t>
            </a:r>
          </a:p>
          <a:p>
            <a:pPr lvl="1"/>
            <a:r>
              <a:rPr lang="en-US"/>
              <a:t>Fabrication and testing is complete</a:t>
            </a:r>
          </a:p>
          <a:p>
            <a:r>
              <a:rPr lang="en-US"/>
              <a:t>Cell alignment fixture</a:t>
            </a:r>
          </a:p>
          <a:p>
            <a:pPr lvl="1"/>
            <a:r>
              <a:rPr lang="en-US"/>
              <a:t>Positions cell during alignment process</a:t>
            </a:r>
          </a:p>
          <a:p>
            <a:pPr lvl="1"/>
            <a:r>
              <a:rPr lang="en-US"/>
              <a:t>All components have been completed and test assembled</a:t>
            </a:r>
          </a:p>
          <a:p>
            <a:r>
              <a:rPr lang="en-US"/>
              <a:t>Chamber alignment system</a:t>
            </a:r>
          </a:p>
          <a:p>
            <a:pPr lvl="1"/>
            <a:r>
              <a:rPr lang="en-US"/>
              <a:t>Positions chamber during alignment process.</a:t>
            </a:r>
          </a:p>
          <a:p>
            <a:pPr lvl="1"/>
            <a:r>
              <a:rPr lang="en-US"/>
              <a:t>Test fit complete</a:t>
            </a:r>
          </a:p>
          <a:p>
            <a:r>
              <a:rPr lang="en-US"/>
              <a:t>Three separate alignment processes all take place in Hall A during assembly</a:t>
            </a:r>
          </a:p>
          <a:p>
            <a:pPr lvl="1"/>
            <a:r>
              <a:rPr lang="en-US"/>
              <a:t>Stand positioning (gross alignment)</a:t>
            </a:r>
          </a:p>
          <a:p>
            <a:pPr lvl="1"/>
            <a:r>
              <a:rPr lang="en-US"/>
              <a:t>Chamber positioning</a:t>
            </a:r>
          </a:p>
          <a:p>
            <a:pPr lvl="1"/>
            <a:r>
              <a:rPr lang="en-US"/>
              <a:t>Cell - final alignment</a:t>
            </a:r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32F783-51AF-CF8C-43B4-D0D8B6E499B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414" y="1207363"/>
            <a:ext cx="3153189" cy="4305670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128889-E0FC-3F0B-6C51-1B36B8019830}"/>
              </a:ext>
            </a:extLst>
          </p:cNvPr>
          <p:cNvCxnSpPr>
            <a:cxnSpLocks/>
          </p:cNvCxnSpPr>
          <p:nvPr/>
        </p:nvCxnSpPr>
        <p:spPr>
          <a:xfrm>
            <a:off x="8273988" y="1852733"/>
            <a:ext cx="1251752" cy="3844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6FC50E-7421-FE00-AA81-19031DFCC274}"/>
              </a:ext>
            </a:extLst>
          </p:cNvPr>
          <p:cNvCxnSpPr>
            <a:cxnSpLocks/>
          </p:cNvCxnSpPr>
          <p:nvPr/>
        </p:nvCxnSpPr>
        <p:spPr>
          <a:xfrm flipV="1">
            <a:off x="8453160" y="3559946"/>
            <a:ext cx="1507586" cy="969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E5ED093-A4D2-0DD0-0C68-2775E698D6DD}"/>
              </a:ext>
            </a:extLst>
          </p:cNvPr>
          <p:cNvCxnSpPr>
            <a:cxnSpLocks/>
          </p:cNvCxnSpPr>
          <p:nvPr/>
        </p:nvCxnSpPr>
        <p:spPr>
          <a:xfrm flipV="1">
            <a:off x="8131946" y="4492101"/>
            <a:ext cx="1198485" cy="7474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74B85FC-47C1-720C-90BB-C536424507D0}"/>
              </a:ext>
            </a:extLst>
          </p:cNvPr>
          <p:cNvSpPr txBox="1"/>
          <p:nvPr/>
        </p:nvSpPr>
        <p:spPr>
          <a:xfrm>
            <a:off x="7439487" y="1589163"/>
            <a:ext cx="115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Vertical Lifter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9869E6-76CE-A93B-F8BC-E61D9DD561A2}"/>
              </a:ext>
            </a:extLst>
          </p:cNvPr>
          <p:cNvSpPr txBox="1"/>
          <p:nvPr/>
        </p:nvSpPr>
        <p:spPr>
          <a:xfrm>
            <a:off x="7299063" y="3360198"/>
            <a:ext cx="115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Cell Alignment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AF163A-5C79-AC31-59FB-C392D3C2231F}"/>
              </a:ext>
            </a:extLst>
          </p:cNvPr>
          <p:cNvSpPr txBox="1"/>
          <p:nvPr/>
        </p:nvSpPr>
        <p:spPr>
          <a:xfrm>
            <a:off x="7253866" y="5173822"/>
            <a:ext cx="142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Chamber Positioning</a:t>
            </a:r>
          </a:p>
        </p:txBody>
      </p:sp>
    </p:spTree>
    <p:extLst>
      <p:ext uri="{BB962C8B-B14F-4D97-AF65-F5344CB8AC3E}">
        <p14:creationId xmlns:p14="http://schemas.microsoft.com/office/powerpoint/2010/main" val="1058050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8213E-3A34-ABEA-9E3E-13F2FA44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Principles of Cryogenic Targets for Electron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96DD5-8B5F-7ACE-CB6E-EE99664E2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11285836" cy="53816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US"/>
              <a:t>Why LH2</a:t>
            </a:r>
          </a:p>
          <a:p>
            <a:r>
              <a:rPr lang="en-US"/>
              <a:t>There are lot of reasons to NOT use LH2</a:t>
            </a:r>
          </a:p>
          <a:p>
            <a:pPr lvl="1"/>
            <a:r>
              <a:rPr lang="en-US"/>
              <a:t>Hazardous: H2 is explosive in air (LEL is 4%)</a:t>
            </a:r>
          </a:p>
          <a:p>
            <a:pPr lvl="1"/>
            <a:r>
              <a:rPr lang="en-US"/>
              <a:t>LH2 requires cryogenic support -&gt; complicated and costly</a:t>
            </a:r>
          </a:p>
          <a:p>
            <a:pPr lvl="1"/>
            <a:r>
              <a:rPr lang="en-US"/>
              <a:t>Why not just use H2O, </a:t>
            </a:r>
            <a:r>
              <a:rPr lang="en-US" err="1"/>
              <a:t>LiH</a:t>
            </a:r>
            <a:r>
              <a:rPr lang="en-US"/>
              <a:t>, or FeTiH2 (density H is ~6x higher than LH2) Or He</a:t>
            </a:r>
          </a:p>
          <a:p>
            <a:r>
              <a:rPr lang="en-US"/>
              <a:t>The case for LH2</a:t>
            </a:r>
          </a:p>
          <a:p>
            <a:pPr lvl="1"/>
            <a:r>
              <a:rPr lang="en-US">
                <a:latin typeface="Arial"/>
                <a:cs typeface="Arial"/>
              </a:rPr>
              <a:t>Hydrogen is the most simple nucleus. Even the complexity of He4 can force calculations to be almost impossible</a:t>
            </a:r>
          </a:p>
          <a:p>
            <a:pPr lvl="1"/>
            <a:r>
              <a:rPr lang="en-US"/>
              <a:t>Need pure H2 to reduce background from other elements</a:t>
            </a:r>
          </a:p>
          <a:p>
            <a:pPr lvl="1"/>
            <a:r>
              <a:rPr lang="en-US"/>
              <a:t>Why liquid</a:t>
            </a:r>
          </a:p>
          <a:p>
            <a:pPr lvl="2"/>
            <a:r>
              <a:rPr lang="en-US">
                <a:latin typeface="Arial"/>
                <a:cs typeface="Arial"/>
              </a:rPr>
              <a:t>Liquid H2 compared to gas H2 at room temp/pressure is ~840 times more dense. Shortens run times to something that can finish in our lifetime.</a:t>
            </a:r>
          </a:p>
          <a:p>
            <a:endParaRPr lang="en-US"/>
          </a:p>
          <a:p>
            <a:endParaRPr lang="en-US"/>
          </a:p>
          <a:p>
            <a:r>
              <a:rPr lang="en-US">
                <a:latin typeface="Arial"/>
                <a:cs typeface="Arial"/>
              </a:rPr>
              <a:t>So we are stuck with liquid H2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597DE-FFA7-BDD7-A5A9-DF720E376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5C87E06E-562A-4D57-8BFA-3A66FC37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579" y="966055"/>
            <a:ext cx="1713150" cy="134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1BA35DCC-81BA-4299-8EE6-A790E4CE22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009344"/>
              </p:ext>
            </p:extLst>
          </p:nvPr>
        </p:nvGraphicFramePr>
        <p:xfrm>
          <a:off x="3858178" y="4583116"/>
          <a:ext cx="3972652" cy="976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00200" imgH="393480" progId="Equation.3">
                  <p:embed/>
                </p:oleObj>
              </mc:Choice>
              <mc:Fallback>
                <p:oleObj name="Equation" r:id="rId3" imgW="1600200" imgH="393480" progId="Equation.3">
                  <p:embed/>
                  <p:pic>
                    <p:nvPicPr>
                      <p:cNvPr id="9" name="Object 9">
                        <a:extLst>
                          <a:ext uri="{FF2B5EF4-FFF2-40B4-BE49-F238E27FC236}">
                            <a16:creationId xmlns:a16="http://schemas.microsoft.com/office/drawing/2014/main" id="{1BA35DCC-81BA-4299-8EE6-A790E4CE22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8178" y="4583116"/>
                        <a:ext cx="3972652" cy="976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9713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936B-A10F-7CB9-655A-B4287621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1.02.06 Motion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B7EC2-21FE-B271-6AB7-760F29B4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EC3C4-4B4C-956F-A5A0-630E941E6BF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/>
              <a:t>Vertical Motion System</a:t>
            </a:r>
          </a:p>
          <a:p>
            <a:r>
              <a:rPr lang="en-US" sz="2000"/>
              <a:t>Remotely operated by target operator</a:t>
            </a:r>
          </a:p>
          <a:p>
            <a:r>
              <a:rPr lang="en-US" sz="2000"/>
              <a:t>Positions targets vertically to select target for physics</a:t>
            </a:r>
          </a:p>
          <a:p>
            <a:pPr lvl="1"/>
            <a:r>
              <a:rPr lang="en-US" sz="1800"/>
              <a:t>18 inches of total motion</a:t>
            </a:r>
          </a:p>
          <a:p>
            <a:pPr lvl="1"/>
            <a:r>
              <a:rPr lang="en-US" sz="1800"/>
              <a:t>Repeatable to better than 0.05 mm</a:t>
            </a:r>
          </a:p>
          <a:p>
            <a:r>
              <a:rPr lang="en-US" sz="2000"/>
              <a:t>System is capable of lifting 12000 lbf</a:t>
            </a:r>
          </a:p>
          <a:p>
            <a:pPr lvl="1"/>
            <a:r>
              <a:rPr lang="en-US" sz="1800"/>
              <a:t>Need 4000 lbf</a:t>
            </a:r>
          </a:p>
          <a:p>
            <a:r>
              <a:rPr lang="en-US" sz="2000"/>
              <a:t>Chain drive cover has been removed for clarity in the CAD model</a:t>
            </a:r>
          </a:p>
          <a:p>
            <a:pPr marL="0" indent="0">
              <a:buNone/>
            </a:pPr>
            <a:endParaRPr lang="en-US" sz="2000"/>
          </a:p>
          <a:p>
            <a:endParaRPr lang="en-US" sz="1800"/>
          </a:p>
          <a:p>
            <a:pPr lvl="1"/>
            <a:endParaRPr lang="en-US" sz="1800"/>
          </a:p>
          <a:p>
            <a:pPr marL="457200" lvl="1" indent="0">
              <a:buNone/>
            </a:pPr>
            <a:endParaRPr lang="en-US" sz="2600"/>
          </a:p>
        </p:txBody>
      </p:sp>
      <p:pic>
        <p:nvPicPr>
          <p:cNvPr id="10" name="Content Placeholder 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0244D965-8E7A-52E9-5E03-E121519DF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58" t="5511"/>
          <a:stretch/>
        </p:blipFill>
        <p:spPr>
          <a:xfrm>
            <a:off x="814111" y="1161175"/>
            <a:ext cx="4159937" cy="4535649"/>
          </a:xfrm>
        </p:spPr>
      </p:pic>
    </p:spTree>
    <p:extLst>
      <p:ext uri="{BB962C8B-B14F-4D97-AF65-F5344CB8AC3E}">
        <p14:creationId xmlns:p14="http://schemas.microsoft.com/office/powerpoint/2010/main" val="3086505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353F-A7EC-3D6F-AD73-3CE4CFB9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Lifter positioning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2CF4D-2CF5-A114-F571-5FCDD95F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54EB4-5E6D-4849-A19F-7B5E0267EF34}"/>
              </a:ext>
            </a:extLst>
          </p:cNvPr>
          <p:cNvSpPr txBox="1"/>
          <p:nvPr/>
        </p:nvSpPr>
        <p:spPr>
          <a:xfrm>
            <a:off x="820615" y="1611923"/>
            <a:ext cx="40210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Lifting system fabrication is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Rebuild of linear actuators is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Fabrication/welding of leg assemblies is complete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Idler fabrication and assembly is complete.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Brake assembly complete.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Gearbox rebuild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Final assembly and testing completed in Mid Feb.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Lifter assembly to the right without chain cover and motor.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E0A95-09D7-4275-8763-BADA2FAC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58278" y="1790700"/>
            <a:ext cx="5246077" cy="393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98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92433A6-377F-4F4B-B54A-EAB18CF9B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9" t="24020" r="863" b="31035"/>
          <a:stretch/>
        </p:blipFill>
        <p:spPr>
          <a:xfrm>
            <a:off x="6018918" y="1526119"/>
            <a:ext cx="5692905" cy="1959774"/>
          </a:xfrm>
        </p:spPr>
      </p:pic>
      <p:pic>
        <p:nvPicPr>
          <p:cNvPr id="2" name="Content Placeholder 9" descr="A picture containing graphical user interface">
            <a:extLst>
              <a:ext uri="{FF2B5EF4-FFF2-40B4-BE49-F238E27FC236}">
                <a16:creationId xmlns:a16="http://schemas.microsoft.com/office/drawing/2014/main" id="{9609327C-FD97-6F02-61F6-97C1F3197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713825" y="3700451"/>
            <a:ext cx="3947502" cy="267765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C46F763-6A1D-3237-FBCA-1F7F278F6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1.02.06 Motion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17E41-B02B-E0B6-7F2A-A0C03C57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7A295-0D33-7784-0529-0ADCCA9D9EA4}"/>
              </a:ext>
            </a:extLst>
          </p:cNvPr>
          <p:cNvSpPr txBox="1"/>
          <p:nvPr/>
        </p:nvSpPr>
        <p:spPr>
          <a:xfrm>
            <a:off x="654996" y="1311561"/>
            <a:ext cx="497768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Chamber motion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Manual operation for correcting small installation misalignments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Can be accessed after shielding is stacked to adjust position from floor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components are complete with the exception of bronze skid 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Final assembly in Hall  is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D298F-EA0C-A6DE-6A8A-FE63A1FE93EF}"/>
              </a:ext>
            </a:extLst>
          </p:cNvPr>
          <p:cNvSpPr txBox="1"/>
          <p:nvPr/>
        </p:nvSpPr>
        <p:spPr>
          <a:xfrm>
            <a:off x="7381674" y="3856491"/>
            <a:ext cx="394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Cell positioning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Position cell to 0.1 mm (x,y,z)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Angles 0.01 mrad (pitch, yaw, roll)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components are complete and test </a:t>
            </a:r>
            <a:r>
              <a:rPr lang="en-US" err="1"/>
              <a:t>fitup</a:t>
            </a:r>
            <a:r>
              <a:rPr lang="en-US"/>
              <a:t> has been performed.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45544-D62F-4687-AE90-B1CF26B0D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93" y="4407661"/>
            <a:ext cx="2188308" cy="16412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09B635-02F6-4640-BC51-A92F5F793EE9}"/>
              </a:ext>
            </a:extLst>
          </p:cNvPr>
          <p:cNvSpPr/>
          <p:nvPr/>
        </p:nvSpPr>
        <p:spPr>
          <a:xfrm>
            <a:off x="7973594" y="1311561"/>
            <a:ext cx="2028093" cy="16881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72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1.02.07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DBD61-5870-1B0B-8FD8-D663F9CDDD5C}"/>
              </a:ext>
            </a:extLst>
          </p:cNvPr>
          <p:cNvSpPr txBox="1"/>
          <p:nvPr/>
        </p:nvSpPr>
        <p:spPr>
          <a:xfrm>
            <a:off x="411892" y="1073310"/>
            <a:ext cx="5478580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/>
              <a:t>Slow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Control system design is &gt; 90% complete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EPICS shall be used for target slow controls</a:t>
            </a:r>
            <a:endParaRPr lang="en-US"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DB runs on single board computer (IOC)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EDM shall be used for the User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Similar to other cryotargets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All components have been selected/specified</a:t>
            </a:r>
            <a:endParaRPr lang="en-US"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algn="ctr"/>
            <a:r>
              <a:rPr lang="en-US" sz="2400" b="1"/>
              <a:t>Safety Systems are Integrated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Logic for FSDs defined in Statement Of Work (SOW)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Drawing: TGT-1060-4001-0001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Logic for instrument shutdowns is defined in SOW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Drawing: TGT-1060-4001-0002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Integration with fire protection</a:t>
            </a:r>
          </a:p>
        </p:txBody>
      </p:sp>
      <p:pic>
        <p:nvPicPr>
          <p:cNvPr id="6" name="Content Placeholder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FB4C33A-1434-6BB2-014B-98F5718C8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421" y="1389810"/>
            <a:ext cx="5478580" cy="43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87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70D2-F8A9-4D75-B480-56E606C8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Controls and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BF903-AA1C-4A08-92AC-67244837B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Outstanding fabrications and procurements</a:t>
            </a:r>
          </a:p>
          <a:p>
            <a:r>
              <a:rPr lang="en-US"/>
              <a:t>Heater control chassis</a:t>
            </a:r>
          </a:p>
          <a:p>
            <a:pPr lvl="1"/>
            <a:r>
              <a:rPr lang="en-US"/>
              <a:t>Custom control chassis needed for beam operations</a:t>
            </a:r>
          </a:p>
          <a:p>
            <a:r>
              <a:rPr lang="en-US"/>
              <a:t>VESDA H2 gas detector</a:t>
            </a:r>
          </a:p>
          <a:p>
            <a:pPr lvl="1"/>
            <a:r>
              <a:rPr lang="en-US"/>
              <a:t>To be integrated with existing VESDA system in Hall A</a:t>
            </a:r>
          </a:p>
          <a:p>
            <a:r>
              <a:rPr lang="en-US"/>
              <a:t>Other custom chassis components</a:t>
            </a:r>
          </a:p>
          <a:p>
            <a:pPr lvl="1"/>
            <a:r>
              <a:rPr lang="en-US"/>
              <a:t>Plan to reuse existing Hall A target chassis</a:t>
            </a:r>
          </a:p>
          <a:p>
            <a:r>
              <a:rPr lang="en-US"/>
              <a:t>Cables and Connectors</a:t>
            </a:r>
          </a:p>
          <a:p>
            <a:pPr lvl="1"/>
            <a:r>
              <a:rPr lang="en-US"/>
              <a:t>Plan to reuse existing Hall A target components</a:t>
            </a:r>
          </a:p>
          <a:p>
            <a:pPr lvl="1"/>
            <a:r>
              <a:rPr lang="en-US"/>
              <a:t>Heater power connections substantially larger than existing components are required and in process of specification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F63E8-9A50-4FEC-950B-8E4976B36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Target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C73A1-2749-4884-AEB0-21D43C5B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95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1.02.07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8" name="Content Placeholder 9">
            <a:extLst>
              <a:ext uri="{FF2B5EF4-FFF2-40B4-BE49-F238E27FC236}">
                <a16:creationId xmlns:a16="http://schemas.microsoft.com/office/drawing/2014/main" id="{E85B1582-C3AF-79A9-001F-C8A4F43AD1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9608140"/>
              </p:ext>
            </p:extLst>
          </p:nvPr>
        </p:nvGraphicFramePr>
        <p:xfrm>
          <a:off x="603513" y="920088"/>
          <a:ext cx="10779336" cy="55231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5027">
                  <a:extLst>
                    <a:ext uri="{9D8B030D-6E8A-4147-A177-3AD203B41FA5}">
                      <a16:colId xmlns:a16="http://schemas.microsoft.com/office/drawing/2014/main" val="2493632674"/>
                    </a:ext>
                  </a:extLst>
                </a:gridCol>
                <a:gridCol w="5103152">
                  <a:extLst>
                    <a:ext uri="{9D8B030D-6E8A-4147-A177-3AD203B41FA5}">
                      <a16:colId xmlns:a16="http://schemas.microsoft.com/office/drawing/2014/main" val="56814505"/>
                    </a:ext>
                  </a:extLst>
                </a:gridCol>
                <a:gridCol w="3411157">
                  <a:extLst>
                    <a:ext uri="{9D8B030D-6E8A-4147-A177-3AD203B41FA5}">
                      <a16:colId xmlns:a16="http://schemas.microsoft.com/office/drawing/2014/main" val="2438313837"/>
                    </a:ext>
                  </a:extLst>
                </a:gridCol>
              </a:tblGrid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Instrument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Function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Status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9348966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(8) Cernox RTD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LH2 temperatures at four key locations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3454297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(4) Cernox RTD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Helium coolant temperatures at supply &amp; return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75495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(4) Platinum RTD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Solid target temperatures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4606393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Tachometer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Shaft speed on pump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1447944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(2) Cold cathode gauge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Chamber high vacuum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0639616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Convectron gauge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Chamber coarse vacuum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000219"/>
                  </a:ext>
                </a:extLst>
              </a:tr>
              <a:tr h="501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(4) Pressure transducers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H2 gas pressure at key locations on gas panel and in the relief line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9794206"/>
                  </a:ext>
                </a:extLst>
              </a:tr>
              <a:tr h="501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Heater power supply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Voltage/Current to heater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3933527"/>
                  </a:ext>
                </a:extLst>
              </a:tr>
              <a:tr h="4394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Motion PLC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Lifter position and status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8910086"/>
                  </a:ext>
                </a:extLst>
              </a:tr>
              <a:tr h="501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Pump motor controller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Shaft speed and status of controller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4342544"/>
                  </a:ext>
                </a:extLst>
              </a:tr>
              <a:tr h="5018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Input/Output Controller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Single Board Computer serving as EPICS host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Delivered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6790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56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Target System Physics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Content Placeholder 3">
                <a:extLst>
                  <a:ext uri="{FF2B5EF4-FFF2-40B4-BE49-F238E27FC236}">
                    <a16:creationId xmlns:a16="http://schemas.microsoft.com/office/drawing/2014/main" id="{E64DE00C-7226-8AD6-2C10-E79C7699164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832920" y="827473"/>
              <a:ext cx="8229600" cy="47653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69934">
                    <a:tc gridSpan="2">
                      <a:txBody>
                        <a:bodyPr/>
                        <a:lstStyle/>
                        <a:p>
                          <a:r>
                            <a:rPr lang="en-US" sz="1800">
                              <a:solidFill>
                                <a:schemeClr val="tx1"/>
                              </a:solidFill>
                            </a:rPr>
                            <a:t>Target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80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Cell Length</a:t>
                          </a:r>
                        </a:p>
                      </a:txBody>
                      <a:tcPr anchor="ctr" anchorCtr="1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125 cm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r>
                            <a:rPr lang="en-US" sz="1600" baseline="-25000">
                              <a:solidFill>
                                <a:schemeClr val="tx1"/>
                              </a:solidFill>
                            </a:rPr>
                            <a:t>max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 , E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70 </a:t>
                          </a:r>
                          <a:r>
                            <a:rPr lang="el-GR" sz="160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A, 11 GeV</a:t>
                          </a:r>
                        </a:p>
                      </a:txBody>
                      <a:tcPr anchor="ctr" anchorCtr="1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Cell Thickness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9 g/cm</a:t>
                          </a:r>
                          <a:r>
                            <a:rPr lang="en-US" sz="1600" baseline="3000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Raster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5 mm x 5</a:t>
                          </a:r>
                          <a:r>
                            <a:rPr lang="en-US" sz="1600" baseline="0">
                              <a:solidFill>
                                <a:schemeClr val="tx1"/>
                              </a:solidFill>
                            </a:rPr>
                            <a:t> mm</a:t>
                          </a:r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Radiation Length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14.6 %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Beam Spot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&gt;100 </a:t>
                          </a:r>
                          <a:r>
                            <a:rPr lang="el-GR" sz="160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m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P, T (cold)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35 psia, 20 K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Detected Rate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134 GHz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 i="1">
                              <a:solidFill>
                                <a:schemeClr val="tx1"/>
                              </a:solidFill>
                            </a:rPr>
                            <a:t>⍬,</a:t>
                          </a:r>
                          <a:r>
                            <a:rPr lang="el-GR" sz="1600" i="1">
                              <a:solidFill>
                                <a:schemeClr val="tx1"/>
                              </a:solidFill>
                            </a:rPr>
                            <a:t>φ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 Acceptance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5-21 mrad, 2</a:t>
                          </a:r>
                          <a:r>
                            <a:rPr lang="el-GR" sz="1600">
                              <a:solidFill>
                                <a:schemeClr val="tx1"/>
                              </a:solidFill>
                            </a:rPr>
                            <a:t>π</a:t>
                          </a:r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Helicity Flip Rate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1920 Hz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LH2 pump flow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  <a:r>
                            <a:rPr lang="en-US" sz="1600" b="0" baseline="0">
                              <a:solidFill>
                                <a:schemeClr val="tx1"/>
                              </a:solidFill>
                            </a:rPr>
                            <a:t> l/s (~800W)</a:t>
                          </a:r>
                          <a:endParaRPr lang="en-US" sz="16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4907135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Total Target Power</a:t>
                          </a:r>
                        </a:p>
                      </a:txBody>
                      <a:tcPr anchor="ctr" anchorCtr="1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>
                              <a:solidFill>
                                <a:schemeClr val="tx1"/>
                              </a:solidFill>
                            </a:rPr>
                            <a:t>4400 W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Beam Power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>
                              <a:solidFill>
                                <a:schemeClr val="tx1"/>
                              </a:solidFill>
                            </a:rPr>
                            <a:t>3200 W</a:t>
                          </a:r>
                        </a:p>
                      </a:txBody>
                      <a:tcPr anchor="ctr" anchorCtr="1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672860">
                    <a:tc gridSpan="4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i="1" baseline="0">
                              <a:solidFill>
                                <a:srgbClr val="253CFF"/>
                              </a:solidFill>
                            </a:rPr>
                            <a:t>LH2 relative density reduction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1" i="1" baseline="0" smtClean="0">
                                  <a:solidFill>
                                    <a:srgbClr val="253C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000" b="1" i="1" baseline="0" smtClean="0">
                                  <a:solidFill>
                                    <a:srgbClr val="253C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lang="en-US" sz="2000" b="1" i="1" baseline="0" smtClean="0">
                                  <a:solidFill>
                                    <a:srgbClr val="253C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1" i="1" baseline="0" smtClean="0">
                                  <a:solidFill>
                                    <a:srgbClr val="253C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𝝆</m:t>
                              </m:r>
                            </m:oMath>
                          </a14:m>
                          <a:r>
                            <a:rPr lang="en-US" sz="2000" b="1" i="1" baseline="0">
                              <a:solidFill>
                                <a:srgbClr val="253CFF"/>
                              </a:solidFill>
                            </a:rPr>
                            <a:t> &lt; 1% @ 70 µA</a:t>
                          </a:r>
                          <a:endParaRPr lang="en-US" sz="2000" b="1" i="1">
                            <a:solidFill>
                              <a:srgbClr val="253CFF"/>
                            </a:solidFill>
                          </a:endParaRPr>
                        </a:p>
                        <a:p>
                          <a:pPr algn="ctr"/>
                          <a:r>
                            <a:rPr lang="en-US" sz="2000" i="1">
                              <a:solidFill>
                                <a:srgbClr val="253CFF"/>
                              </a:solidFill>
                            </a:rPr>
                            <a:t>LH2 density fluctuations</a:t>
                          </a:r>
                          <a:r>
                            <a:rPr lang="en-US" sz="2000" i="1" baseline="0">
                              <a:solidFill>
                                <a:srgbClr val="253CFF"/>
                              </a:solidFill>
                            </a:rPr>
                            <a:t> </a:t>
                          </a:r>
                          <a:r>
                            <a:rPr lang="el-GR" sz="2000" b="1" i="1">
                              <a:solidFill>
                                <a:srgbClr val="253CFF"/>
                              </a:solidFill>
                            </a:rPr>
                            <a:t>δρ</a:t>
                          </a:r>
                          <a:r>
                            <a:rPr lang="en-US" sz="2000" b="1" i="1">
                              <a:solidFill>
                                <a:srgbClr val="253CFF"/>
                              </a:solidFill>
                            </a:rPr>
                            <a:t>/</a:t>
                          </a:r>
                          <a:r>
                            <a:rPr lang="el-GR" sz="2000" b="1" i="1">
                              <a:solidFill>
                                <a:srgbClr val="253CFF"/>
                              </a:solidFill>
                            </a:rPr>
                            <a:t>ρ</a:t>
                          </a:r>
                          <a:r>
                            <a:rPr lang="en-US" sz="2000" b="1" i="1">
                              <a:solidFill>
                                <a:srgbClr val="253CFF"/>
                              </a:solidFill>
                            </a:rPr>
                            <a:t> </a:t>
                          </a:r>
                          <a:r>
                            <a:rPr lang="en-US" sz="2000" i="1" baseline="0">
                              <a:solidFill>
                                <a:srgbClr val="253CFF"/>
                              </a:solidFill>
                            </a:rPr>
                            <a:t>&lt; </a:t>
                          </a:r>
                          <a:r>
                            <a:rPr lang="en-US" sz="2000" b="1" i="1" baseline="0">
                              <a:solidFill>
                                <a:srgbClr val="253CFF"/>
                              </a:solidFill>
                            </a:rPr>
                            <a:t>30 ppm @ 1920 Hz</a:t>
                          </a:r>
                        </a:p>
                        <a:p>
                          <a:pPr algn="ctr"/>
                          <a:r>
                            <a:rPr lang="en-US" sz="2000" b="1" i="1">
                              <a:solidFill>
                                <a:srgbClr val="253CFF"/>
                              </a:solidFill>
                            </a:rPr>
                            <a:t>0.6x</a:t>
                          </a:r>
                          <a:r>
                            <a:rPr lang="en-US" sz="2000" b="1" i="1" baseline="0">
                              <a:solidFill>
                                <a:srgbClr val="253CFF"/>
                              </a:solidFill>
                            </a:rPr>
                            <a:t> </a:t>
                          </a:r>
                          <a:r>
                            <a:rPr lang="en-US" sz="2000" b="1" i="1">
                              <a:solidFill>
                                <a:srgbClr val="253CFF"/>
                              </a:solidFill>
                            </a:rPr>
                            <a:t>Qweak</a:t>
                          </a:r>
                          <a:r>
                            <a:rPr lang="en-US" sz="2000" b="1" i="1" baseline="30000">
                              <a:solidFill>
                                <a:srgbClr val="253CFF"/>
                              </a:solidFill>
                            </a:rPr>
                            <a:t>*</a:t>
                          </a:r>
                          <a:r>
                            <a:rPr lang="en-US" sz="2000" b="1" i="1">
                              <a:solidFill>
                                <a:srgbClr val="253CFF"/>
                              </a:solidFill>
                            </a:rPr>
                            <a:t> </a:t>
                          </a:r>
                          <a:r>
                            <a:rPr lang="el-GR" sz="2000" b="1" i="1">
                              <a:solidFill>
                                <a:srgbClr val="253CFF"/>
                              </a:solidFill>
                            </a:rPr>
                            <a:t>δρ</a:t>
                          </a:r>
                          <a:r>
                            <a:rPr lang="en-US" sz="2000" b="1" i="1">
                              <a:solidFill>
                                <a:srgbClr val="253CFF"/>
                              </a:solidFill>
                            </a:rPr>
                            <a:t>/</a:t>
                          </a:r>
                          <a:r>
                            <a:rPr lang="el-GR" sz="2000" b="1" i="1">
                              <a:solidFill>
                                <a:srgbClr val="253CFF"/>
                              </a:solidFill>
                            </a:rPr>
                            <a:t>ρ</a:t>
                          </a:r>
                          <a:r>
                            <a:rPr lang="en-US" sz="2000" b="1" i="1">
                              <a:solidFill>
                                <a:srgbClr val="253CFF"/>
                              </a:solidFill>
                            </a:rPr>
                            <a:t> @ 1.33x power</a:t>
                          </a:r>
                        </a:p>
                      </a:txBody>
                      <a:tcPr anchor="ctr" anchorCtr="1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Content Placeholder 3">
                <a:extLst>
                  <a:ext uri="{FF2B5EF4-FFF2-40B4-BE49-F238E27FC236}">
                    <a16:creationId xmlns:a16="http://schemas.microsoft.com/office/drawing/2014/main" id="{E64DE00C-7226-8AD6-2C10-E79C76991649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1832920" y="827473"/>
              <a:ext cx="8229600" cy="47653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57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057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69934">
                    <a:tc gridSpan="2">
                      <a:txBody>
                        <a:bodyPr/>
                        <a:lstStyle/>
                        <a:p>
                          <a:r>
                            <a:rPr lang="en-US" sz="1800">
                              <a:solidFill>
                                <a:schemeClr val="tx1"/>
                              </a:solidFill>
                            </a:rPr>
                            <a:t>Target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r>
                            <a:rPr lang="en-US" sz="180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Cell Length</a:t>
                          </a:r>
                        </a:p>
                      </a:txBody>
                      <a:tcPr anchor="ctr" anchorCtr="1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125 cm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I</a:t>
                          </a:r>
                          <a:r>
                            <a:rPr lang="en-US" sz="1600" baseline="-25000">
                              <a:solidFill>
                                <a:schemeClr val="tx1"/>
                              </a:solidFill>
                            </a:rPr>
                            <a:t>max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 , E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70 </a:t>
                          </a:r>
                          <a:r>
                            <a:rPr lang="el-GR" sz="160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A, 11 GeV</a:t>
                          </a:r>
                        </a:p>
                      </a:txBody>
                      <a:tcPr anchor="ctr" anchorCtr="1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Cell Thickness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9 g/cm</a:t>
                          </a:r>
                          <a:r>
                            <a:rPr lang="en-US" sz="1600" baseline="3000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Raster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5 mm x 5</a:t>
                          </a:r>
                          <a:r>
                            <a:rPr lang="en-US" sz="1600" baseline="0">
                              <a:solidFill>
                                <a:schemeClr val="tx1"/>
                              </a:solidFill>
                            </a:rPr>
                            <a:t> mm</a:t>
                          </a:r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Radiation Length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14.6 %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Beam Spot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&gt;100 </a:t>
                          </a:r>
                          <a:r>
                            <a:rPr lang="el-GR" sz="160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m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P, T (cold)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35 psia, 20 K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Detected Rate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134 GHz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 i="1">
                              <a:solidFill>
                                <a:schemeClr val="tx1"/>
                              </a:solidFill>
                            </a:rPr>
                            <a:t>⍬,</a:t>
                          </a:r>
                          <a:r>
                            <a:rPr lang="el-GR" sz="1600" i="1">
                              <a:solidFill>
                                <a:schemeClr val="tx1"/>
                              </a:solidFill>
                            </a:rPr>
                            <a:t>φ</a:t>
                          </a:r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 Acceptance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5-21 mrad, 2</a:t>
                          </a:r>
                          <a:r>
                            <a:rPr lang="el-GR" sz="1600">
                              <a:solidFill>
                                <a:schemeClr val="tx1"/>
                              </a:solidFill>
                            </a:rPr>
                            <a:t>π</a:t>
                          </a:r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Helicity Flip Rate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1920 Hz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LH2 pump flow</a:t>
                          </a:r>
                        </a:p>
                      </a:txBody>
                      <a:tcPr anchor="ctr" anchorCtr="1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0">
                              <a:solidFill>
                                <a:schemeClr val="tx1"/>
                              </a:solidFill>
                            </a:rPr>
                            <a:t>25</a:t>
                          </a:r>
                          <a:r>
                            <a:rPr lang="en-US" sz="1600" b="0" baseline="0">
                              <a:solidFill>
                                <a:schemeClr val="tx1"/>
                              </a:solidFill>
                            </a:rPr>
                            <a:t> l/s (~800W)</a:t>
                          </a:r>
                          <a:endParaRPr lang="en-US" sz="1600" b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600" b="1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34907135"/>
                      </a:ext>
                    </a:extLst>
                  </a:tr>
                  <a:tr h="469934"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Total Target Power</a:t>
                          </a:r>
                        </a:p>
                      </a:txBody>
                      <a:tcPr anchor="ctr" anchorCtr="1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>
                              <a:solidFill>
                                <a:schemeClr val="tx1"/>
                              </a:solidFill>
                            </a:rPr>
                            <a:t>4400 W</a:t>
                          </a:r>
                        </a:p>
                      </a:txBody>
                      <a:tcPr anchor="ctr" anchorCtr="1"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>
                              <a:solidFill>
                                <a:schemeClr val="tx1"/>
                              </a:solidFill>
                            </a:rPr>
                            <a:t>Beam Power</a:t>
                          </a: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>
                              <a:solidFill>
                                <a:schemeClr val="tx1"/>
                              </a:solidFill>
                            </a:rPr>
                            <a:t>3200 W</a:t>
                          </a:r>
                        </a:p>
                      </a:txBody>
                      <a:tcPr anchor="ctr" anchorCtr="1"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005840"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74" t="-375758" r="-296" b="-1030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tc hMerge="1">
                      <a:txBody>
                        <a:bodyPr/>
                        <a:lstStyle/>
                        <a:p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D482F57-474C-6D85-349A-656585426CC8}"/>
              </a:ext>
            </a:extLst>
          </p:cNvPr>
          <p:cNvSpPr txBox="1"/>
          <p:nvPr/>
        </p:nvSpPr>
        <p:spPr>
          <a:xfrm>
            <a:off x="2412507" y="5692229"/>
            <a:ext cx="75470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*The Qweak LH2 target was 35 cm long and 3 kW total power, measured LH2 density reduction 0.8% @ 180 µA and LH2 density fluctuations 50 ppm@480 Hz</a:t>
            </a:r>
          </a:p>
        </p:txBody>
      </p:sp>
    </p:spTree>
    <p:extLst>
      <p:ext uri="{BB962C8B-B14F-4D97-AF65-F5344CB8AC3E}">
        <p14:creationId xmlns:p14="http://schemas.microsoft.com/office/powerpoint/2010/main" val="2718948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C79EE7-4FA4-4D73-3117-4E65413CE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FMEA For Performance Subsystems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6A3575-D919-822B-DE00-F3DA654A7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737359"/>
            <a:ext cx="5564365" cy="461039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>
                <a:latin typeface="Arial"/>
                <a:cs typeface="Arial"/>
              </a:rPr>
              <a:t>Drive our car home without accident over 10 years</a:t>
            </a:r>
          </a:p>
          <a:p>
            <a:pPr>
              <a:lnSpc>
                <a:spcPct val="120000"/>
              </a:lnSpc>
            </a:pPr>
            <a:r>
              <a:rPr lang="en-US">
                <a:latin typeface="Arial"/>
                <a:cs typeface="Arial"/>
              </a:rPr>
              <a:t>One failure mode is that we lose control of the car- One potential cause is that we get a flat tire</a:t>
            </a:r>
          </a:p>
          <a:p>
            <a:pPr>
              <a:lnSpc>
                <a:spcPct val="120000"/>
              </a:lnSpc>
            </a:pPr>
            <a:r>
              <a:rPr lang="en-US"/>
              <a:t>If we do nothing to maintain the car, what is the probability (occurrence) that the tire goes flat--- assign a value between 1 and 10 (very likely to fail 10)</a:t>
            </a:r>
          </a:p>
          <a:p>
            <a:pPr>
              <a:lnSpc>
                <a:spcPct val="120000"/>
              </a:lnSpc>
            </a:pPr>
            <a:r>
              <a:rPr lang="en-US"/>
              <a:t>What is the severity --- assign a value between 1 and 10 (10 fatal)</a:t>
            </a:r>
          </a:p>
          <a:p>
            <a:pPr>
              <a:lnSpc>
                <a:spcPct val="120000"/>
              </a:lnSpc>
            </a:pPr>
            <a:r>
              <a:rPr lang="en-US"/>
              <a:t>What is the chance that this failure mode would be detected before it causes the failure. (9 unlikely)</a:t>
            </a:r>
          </a:p>
          <a:p>
            <a:pPr>
              <a:lnSpc>
                <a:spcPct val="120000"/>
              </a:lnSpc>
            </a:pPr>
            <a:r>
              <a:rPr lang="en-US"/>
              <a:t>Risk Priority Number = Severity*Occur*Detect</a:t>
            </a:r>
          </a:p>
          <a:p>
            <a:pPr lvl="1">
              <a:lnSpc>
                <a:spcPct val="120000"/>
              </a:lnSpc>
            </a:pPr>
            <a:r>
              <a:rPr lang="en-US"/>
              <a:t>(RPN) is </a:t>
            </a:r>
            <a:r>
              <a:rPr lang="en-US">
                <a:solidFill>
                  <a:srgbClr val="FF0000"/>
                </a:solidFill>
              </a:rPr>
              <a:t>900</a:t>
            </a:r>
            <a:r>
              <a:rPr lang="en-US"/>
              <a:t> in this case 10*10*9. This is above 200 which is a somewhat arbitrary threshold triggering action.</a:t>
            </a:r>
          </a:p>
          <a:p>
            <a:pPr lvl="1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EEA59-1A41-4128-F34A-3628E87CC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42D53A-0C72-ED0E-EFC8-775AD8CD4B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4856" y="1737359"/>
            <a:ext cx="5492873" cy="4610389"/>
          </a:xfrm>
        </p:spPr>
        <p:txBody>
          <a:bodyPr/>
          <a:lstStyle/>
          <a:p>
            <a:r>
              <a:rPr lang="en-US"/>
              <a:t>What can we do to mitigate this failure mode</a:t>
            </a:r>
          </a:p>
          <a:p>
            <a:pPr lvl="1"/>
            <a:r>
              <a:rPr lang="en-US"/>
              <a:t>Lower the probability</a:t>
            </a:r>
          </a:p>
          <a:p>
            <a:pPr lvl="2"/>
            <a:r>
              <a:rPr lang="en-US"/>
              <a:t>Regular alignment, regular check of tire pressure and condition, replace defective tires, driver training (4)</a:t>
            </a:r>
          </a:p>
          <a:p>
            <a:pPr lvl="1"/>
            <a:r>
              <a:rPr lang="en-US"/>
              <a:t>Lower consequence</a:t>
            </a:r>
          </a:p>
          <a:p>
            <a:pPr lvl="2"/>
            <a:r>
              <a:rPr lang="en-US"/>
              <a:t>Not much we can do here accept train the driver (9)</a:t>
            </a:r>
          </a:p>
          <a:p>
            <a:pPr lvl="1"/>
            <a:r>
              <a:rPr lang="en-US"/>
              <a:t>Increase detection</a:t>
            </a:r>
          </a:p>
          <a:p>
            <a:pPr lvl="2"/>
            <a:r>
              <a:rPr lang="en-US"/>
              <a:t>Install sensors on tire pressure, pre-trip inspection, driver training</a:t>
            </a:r>
          </a:p>
          <a:p>
            <a:pPr lvl="2"/>
            <a:r>
              <a:rPr lang="en-US"/>
              <a:t>Go from 9 to 3</a:t>
            </a:r>
          </a:p>
          <a:p>
            <a:pPr lvl="1"/>
            <a:r>
              <a:rPr lang="en-US"/>
              <a:t>New RPN=</a:t>
            </a:r>
            <a:r>
              <a:rPr lang="en-US">
                <a:solidFill>
                  <a:srgbClr val="FFC000"/>
                </a:solidFill>
              </a:rPr>
              <a:t>108</a:t>
            </a:r>
            <a:r>
              <a:rPr lang="en-US"/>
              <a:t> so we are happy(</a:t>
            </a:r>
            <a:r>
              <a:rPr lang="en-US" err="1"/>
              <a:t>er</a:t>
            </a:r>
            <a:r>
              <a:rPr lang="en-US"/>
              <a:t>)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1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C0EDE-E8F3-3A70-8079-D5A901B7B505}"/>
              </a:ext>
            </a:extLst>
          </p:cNvPr>
          <p:cNvSpPr txBox="1"/>
          <p:nvPr/>
        </p:nvSpPr>
        <p:spPr>
          <a:xfrm>
            <a:off x="531634" y="843696"/>
            <a:ext cx="1107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Brief introduction to the formalism used in the analysis</a:t>
            </a:r>
          </a:p>
        </p:txBody>
      </p:sp>
    </p:spTree>
    <p:extLst>
      <p:ext uri="{BB962C8B-B14F-4D97-AF65-F5344CB8AC3E}">
        <p14:creationId xmlns:p14="http://schemas.microsoft.com/office/powerpoint/2010/main" val="3013123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4D2A4B-05EE-49BF-85A5-48C56478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FMEA for Target Performance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F69BB4-F07B-40E0-B7CC-3A7A95E60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7186477" cy="5381694"/>
          </a:xfrm>
        </p:spPr>
        <p:txBody>
          <a:bodyPr/>
          <a:lstStyle/>
          <a:p>
            <a:r>
              <a:rPr lang="en-US"/>
              <a:t>Performance:</a:t>
            </a:r>
          </a:p>
          <a:p>
            <a:pPr lvl="1"/>
            <a:r>
              <a:rPr lang="en-US"/>
              <a:t>Reliability/uptime, pump capacity, beam heating in cell, vacuum integrity, motion, controls, etc.</a:t>
            </a:r>
          </a:p>
          <a:p>
            <a:pPr lvl="1"/>
            <a:r>
              <a:rPr lang="en-US"/>
              <a:t>Not Safety</a:t>
            </a:r>
          </a:p>
          <a:p>
            <a:r>
              <a:rPr lang="en-US"/>
              <a:t>Analysis is working document filed in the pressure system folder.</a:t>
            </a:r>
          </a:p>
          <a:p>
            <a:pPr lvl="1"/>
            <a:r>
              <a:rPr lang="en-US"/>
              <a:t>Criteria is somewhat arbitrary</a:t>
            </a:r>
          </a:p>
          <a:p>
            <a:r>
              <a:rPr lang="en-US"/>
              <a:t>Highest pre-mitigated RPN</a:t>
            </a:r>
          </a:p>
          <a:p>
            <a:pPr lvl="1"/>
            <a:r>
              <a:rPr lang="en-US"/>
              <a:t>640 for pump failure</a:t>
            </a:r>
          </a:p>
          <a:p>
            <a:pPr lvl="1"/>
            <a:r>
              <a:rPr lang="en-US"/>
              <a:t>648 for vacuum system/cell failure</a:t>
            </a:r>
          </a:p>
          <a:p>
            <a:r>
              <a:rPr lang="en-US"/>
              <a:t>Implementing steps:</a:t>
            </a:r>
          </a:p>
          <a:p>
            <a:pPr lvl="1"/>
            <a:r>
              <a:rPr lang="en-US"/>
              <a:t>Full ceramic bearings, vibration analysis, testing, Code compliance, etc.</a:t>
            </a:r>
          </a:p>
          <a:p>
            <a:pPr lvl="1"/>
            <a:r>
              <a:rPr lang="en-US"/>
              <a:t>Reduces RPN to below 100.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C4A3F-F583-4D90-BFB4-E96E622F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64C252-C61C-45A3-82A3-AE313A865C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567506"/>
              </p:ext>
            </p:extLst>
          </p:nvPr>
        </p:nvGraphicFramePr>
        <p:xfrm>
          <a:off x="7820088" y="1494012"/>
          <a:ext cx="3306096" cy="2164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2076">
                  <a:extLst>
                    <a:ext uri="{9D8B030D-6E8A-4147-A177-3AD203B41FA5}">
                      <a16:colId xmlns:a16="http://schemas.microsoft.com/office/drawing/2014/main" val="3396622520"/>
                    </a:ext>
                  </a:extLst>
                </a:gridCol>
                <a:gridCol w="649657">
                  <a:extLst>
                    <a:ext uri="{9D8B030D-6E8A-4147-A177-3AD203B41FA5}">
                      <a16:colId xmlns:a16="http://schemas.microsoft.com/office/drawing/2014/main" val="951501597"/>
                    </a:ext>
                  </a:extLst>
                </a:gridCol>
                <a:gridCol w="2334363">
                  <a:extLst>
                    <a:ext uri="{9D8B030D-6E8A-4147-A177-3AD203B41FA5}">
                      <a16:colId xmlns:a16="http://schemas.microsoft.com/office/drawing/2014/main" val="3823636358"/>
                    </a:ext>
                  </a:extLst>
                </a:gridCol>
              </a:tblGrid>
              <a:tr h="1850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Value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Level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Description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94180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Very 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Certain detection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7689378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Very 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8635661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4450660"/>
                  </a:ext>
                </a:extLst>
              </a:tr>
              <a:tr h="28342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Moderate 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3924233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Moderate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7916650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Moderate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5397928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8933002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9532430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Very 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20%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1405454"/>
                  </a:ext>
                </a:extLst>
              </a:tr>
              <a:tr h="18506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Very 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Detection unlikely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961839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E5018E-7899-4B7C-B711-454C1DE28A8F}"/>
              </a:ext>
            </a:extLst>
          </p:cNvPr>
          <p:cNvSpPr txBox="1"/>
          <p:nvPr/>
        </p:nvSpPr>
        <p:spPr>
          <a:xfrm>
            <a:off x="8447877" y="989653"/>
            <a:ext cx="290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Detection/Severity Values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0A99687-EC65-4458-8FA1-13A82EB8C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315329"/>
              </p:ext>
            </p:extLst>
          </p:nvPr>
        </p:nvGraphicFramePr>
        <p:xfrm>
          <a:off x="8039840" y="3998729"/>
          <a:ext cx="3204331" cy="2004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162">
                  <a:extLst>
                    <a:ext uri="{9D8B030D-6E8A-4147-A177-3AD203B41FA5}">
                      <a16:colId xmlns:a16="http://schemas.microsoft.com/office/drawing/2014/main" val="246670306"/>
                    </a:ext>
                  </a:extLst>
                </a:gridCol>
                <a:gridCol w="629661">
                  <a:extLst>
                    <a:ext uri="{9D8B030D-6E8A-4147-A177-3AD203B41FA5}">
                      <a16:colId xmlns:a16="http://schemas.microsoft.com/office/drawing/2014/main" val="2146106157"/>
                    </a:ext>
                  </a:extLst>
                </a:gridCol>
                <a:gridCol w="2262508">
                  <a:extLst>
                    <a:ext uri="{9D8B030D-6E8A-4147-A177-3AD203B41FA5}">
                      <a16:colId xmlns:a16="http://schemas.microsoft.com/office/drawing/2014/main" val="1918167126"/>
                    </a:ext>
                  </a:extLst>
                </a:gridCol>
              </a:tblGrid>
              <a:tr h="182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Value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Level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Description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7161651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Very 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less than 1 day/no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7542175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~ 1 day/no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303780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~ 2-3 day/no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0972462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~ 4-7 days/no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8110842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~ 1-2 weeks/no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5548469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Low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~ 3-4 weeks/slight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97251642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~ 1-2 mon/physics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045240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~2-3 mon/physics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082845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Very 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3-6 mon/strong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842150"/>
                  </a:ext>
                </a:extLst>
              </a:tr>
              <a:tr h="182214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Very High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Down &gt;6 mon/Severe physics impact</a:t>
                      </a:r>
                      <a:endParaRPr lang="en-US" sz="1000" b="0" i="0" u="none" strike="noStrike"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5060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24421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EE010-EDEC-4E26-8B50-3FF12A64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Hydrogen Purity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A35D-A4FA-4FFD-A771-C6C2F3FEB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H2 gas is supplied by JLAB standard gas contract or other specialized vendors.</a:t>
            </a:r>
          </a:p>
          <a:p>
            <a:pPr lvl="1"/>
            <a:r>
              <a:rPr lang="en-US"/>
              <a:t>115 thousand STP liters of H2</a:t>
            </a:r>
          </a:p>
          <a:p>
            <a:pPr lvl="1"/>
            <a:r>
              <a:rPr lang="en-US"/>
              <a:t>This amounts to 1.5*10^9 J of stored energy</a:t>
            </a:r>
          </a:p>
          <a:p>
            <a:pPr lvl="1"/>
            <a:r>
              <a:rPr lang="en-US"/>
              <a:t>The supplied gas purity is 99.999% H2</a:t>
            </a:r>
          </a:p>
          <a:p>
            <a:r>
              <a:rPr lang="en-US"/>
              <a:t>Gas Panel</a:t>
            </a:r>
          </a:p>
          <a:p>
            <a:pPr lvl="1"/>
            <a:r>
              <a:rPr lang="en-US"/>
              <a:t>System fill and blowdown, process relief, gauging, purification, etc.</a:t>
            </a:r>
          </a:p>
          <a:p>
            <a:pPr lvl="1"/>
            <a:r>
              <a:rPr lang="en-US"/>
              <a:t>This panel is fairly simple and was used in the past for </a:t>
            </a:r>
            <a:r>
              <a:rPr lang="en-US" err="1"/>
              <a:t>Qweak</a:t>
            </a:r>
            <a:r>
              <a:rPr lang="en-US"/>
              <a:t>.</a:t>
            </a:r>
          </a:p>
          <a:p>
            <a:pPr lvl="1"/>
            <a:r>
              <a:rPr lang="en-US"/>
              <a:t>Detailed procedures are developed and followed to ensure proper operation</a:t>
            </a:r>
          </a:p>
          <a:p>
            <a:r>
              <a:rPr lang="en-US"/>
              <a:t>Fluid purity</a:t>
            </a:r>
          </a:p>
          <a:p>
            <a:pPr lvl="1"/>
            <a:r>
              <a:rPr lang="en-US"/>
              <a:t>Gas panel is used to clean out the system. First with He and then with H2.</a:t>
            </a:r>
          </a:p>
          <a:p>
            <a:pPr lvl="1"/>
            <a:r>
              <a:rPr lang="en-US"/>
              <a:t>H2 will be sampled and analyzed in house (RGA) and sent to testing lab for analysis</a:t>
            </a:r>
          </a:p>
          <a:p>
            <a:pPr lvl="1"/>
            <a:r>
              <a:rPr lang="en-US"/>
              <a:t>Gas assays are filed in the pressure system folder and e-logs</a:t>
            </a:r>
          </a:p>
          <a:p>
            <a:r>
              <a:rPr lang="en-US"/>
              <a:t>During the run:</a:t>
            </a:r>
          </a:p>
          <a:p>
            <a:pPr lvl="1"/>
            <a:r>
              <a:rPr lang="en-US"/>
              <a:t>Repeat the sampling during the run on maintenance days</a:t>
            </a:r>
          </a:p>
          <a:p>
            <a:pPr lvl="2"/>
            <a:r>
              <a:rPr lang="en-US"/>
              <a:t>This will require dedicated RGA system for light gasses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F65BE-F099-473C-A273-FB158857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1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AF18-47E7-434E-9BA1-880E896E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Principles of Cryogenic Targets for Electron Scattering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6EEE0-A630-4AF9-BC27-41A46FA1D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Electrons and High Power Targets</a:t>
            </a:r>
          </a:p>
          <a:p>
            <a:r>
              <a:rPr lang="en-US"/>
              <a:t>What do we mean by “high power” -&gt; few 10s of Watts and higher.</a:t>
            </a:r>
          </a:p>
          <a:p>
            <a:pPr lvl="1"/>
            <a:r>
              <a:rPr lang="en-US"/>
              <a:t>Where does this heat come from: beam, conduction, heat radiation, pump losses, etc.</a:t>
            </a:r>
          </a:p>
          <a:p>
            <a:r>
              <a:rPr lang="en-US"/>
              <a:t>Electron beam deposits energy into the target in the form of heat.</a:t>
            </a:r>
          </a:p>
          <a:p>
            <a:pPr lvl="1"/>
            <a:r>
              <a:rPr lang="en-US"/>
              <a:t>0.37 W/(microA*cm) </a:t>
            </a:r>
          </a:p>
          <a:p>
            <a:r>
              <a:rPr lang="en-US"/>
              <a:t>We require the target density to be stable</a:t>
            </a:r>
          </a:p>
          <a:p>
            <a:pPr lvl="1"/>
            <a:r>
              <a:rPr lang="en-US"/>
              <a:t>Short term stability/boiling effects will affect quality of the asymmetry measurement</a:t>
            </a:r>
          </a:p>
          <a:p>
            <a:pPr lvl="1"/>
            <a:r>
              <a:rPr lang="en-US"/>
              <a:t>Long term stability will also affect the asymmetry but also the count rate</a:t>
            </a:r>
          </a:p>
          <a:p>
            <a:r>
              <a:rPr lang="en-US"/>
              <a:t>The density depends on temperature and pressure</a:t>
            </a:r>
          </a:p>
          <a:p>
            <a:pPr lvl="1"/>
            <a:r>
              <a:rPr lang="en-US"/>
              <a:t>For a 1K change in temperature we get about 1.6% change in density</a:t>
            </a:r>
          </a:p>
          <a:p>
            <a:pPr lvl="1"/>
            <a:r>
              <a:rPr lang="en-US"/>
              <a:t>For a 1 psi change in pressure we get about 0.017% change in density</a:t>
            </a:r>
          </a:p>
          <a:p>
            <a:r>
              <a:rPr lang="en-US"/>
              <a:t>We operate our high power LH2 targets in the subcooled region </a:t>
            </a:r>
          </a:p>
          <a:p>
            <a:pPr lvl="1"/>
            <a:r>
              <a:rPr lang="en-US"/>
              <a:t>We typically run at ~20K and between 25-35 psia</a:t>
            </a:r>
          </a:p>
          <a:p>
            <a:pPr lvl="1"/>
            <a:r>
              <a:rPr lang="en-US"/>
              <a:t>The only way to do this is to use forced convection with a temperature stabilizing heater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B8EAB5-0EB3-4349-AFDC-2D6539EF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38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D4D2A4B-05EE-49BF-85A5-48C56478C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Target Heat Loads and Cooling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F69BB4-F07B-40E0-B7CC-3A7A95E60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6254379" cy="5381694"/>
          </a:xfrm>
        </p:spPr>
        <p:txBody>
          <a:bodyPr/>
          <a:lstStyle/>
          <a:p>
            <a:r>
              <a:rPr lang="en-US"/>
              <a:t>Heat loads in the target 4400 W</a:t>
            </a:r>
          </a:p>
          <a:p>
            <a:pPr lvl="1"/>
            <a:r>
              <a:rPr lang="en-US"/>
              <a:t>Beam load at 70 microA = 3200 W</a:t>
            </a:r>
          </a:p>
          <a:p>
            <a:pPr lvl="1"/>
            <a:r>
              <a:rPr lang="en-US"/>
              <a:t>Viscous load ~800 W</a:t>
            </a:r>
          </a:p>
          <a:p>
            <a:pPr lvl="1"/>
            <a:r>
              <a:rPr lang="en-US"/>
              <a:t>Heater overhead and other loads ~10% more = 400W</a:t>
            </a:r>
          </a:p>
          <a:p>
            <a:r>
              <a:rPr lang="en-US"/>
              <a:t>Tests have shown that we can operate the ESRII at @ 79 g/s</a:t>
            </a:r>
          </a:p>
          <a:p>
            <a:pPr lvl="1"/>
            <a:r>
              <a:rPr lang="en-US"/>
              <a:t>Supply: 17.3 atm, 11K  Return: 3 atm, 19K</a:t>
            </a:r>
          </a:p>
          <a:p>
            <a:pPr lvl="1"/>
            <a:r>
              <a:rPr lang="en-US"/>
              <a:t>Available enthalpy = 120 W/g</a:t>
            </a:r>
          </a:p>
          <a:p>
            <a:pPr lvl="2"/>
            <a:r>
              <a:rPr lang="en-US"/>
              <a:t>Need ~ 80 g/s </a:t>
            </a:r>
          </a:p>
          <a:p>
            <a:pPr lvl="1"/>
            <a:r>
              <a:rPr lang="en-US"/>
              <a:t>ESRII can supply the necessary enthalpy for the MOLLER Target to operate at the required beam current assuming reasonable losses.</a:t>
            </a:r>
          </a:p>
          <a:p>
            <a:r>
              <a:rPr lang="en-US"/>
              <a:t>Target has been optimized for performance and reliability over efficiency.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C4A3F-F583-4D90-BFB4-E96E622F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CEC70-35DD-4A42-8E65-D2B424D5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217" y="1185291"/>
            <a:ext cx="3205010" cy="4061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393CFB-E29B-4233-8625-EB2A263B7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8" t="5130" r="56319" b="17355"/>
          <a:stretch/>
        </p:blipFill>
        <p:spPr>
          <a:xfrm>
            <a:off x="6784257" y="3215863"/>
            <a:ext cx="1291960" cy="16046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76427E-C3FA-4205-AA6F-97E1A3E2ABC6}"/>
              </a:ext>
            </a:extLst>
          </p:cNvPr>
          <p:cNvCxnSpPr/>
          <p:nvPr/>
        </p:nvCxnSpPr>
        <p:spPr>
          <a:xfrm>
            <a:off x="7981827" y="3656902"/>
            <a:ext cx="466049" cy="773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38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8BF70-BD0C-E4CD-0B95-C7B3FAC1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Heat Exchanger Adequacy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9CFA-84E2-7A8A-B252-7F61CB0FC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are reusing the </a:t>
            </a:r>
            <a:r>
              <a:rPr lang="en-US" err="1"/>
              <a:t>Qweak</a:t>
            </a:r>
            <a:r>
              <a:rPr lang="en-US"/>
              <a:t> HX</a:t>
            </a:r>
          </a:p>
          <a:p>
            <a:pPr lvl="1"/>
            <a:r>
              <a:rPr lang="en-US"/>
              <a:t>Successfully provided 3 kW of heat removal for the </a:t>
            </a:r>
            <a:r>
              <a:rPr lang="en-US" err="1"/>
              <a:t>Qweak</a:t>
            </a:r>
            <a:r>
              <a:rPr lang="en-US"/>
              <a:t> target using  the CHL and ESR in combination of 4.5K and 15K coolant.</a:t>
            </a:r>
          </a:p>
          <a:p>
            <a:r>
              <a:rPr lang="en-US"/>
              <a:t>TGT-CALC-20-010</a:t>
            </a:r>
          </a:p>
          <a:p>
            <a:pPr lvl="1"/>
            <a:r>
              <a:rPr lang="en-US"/>
              <a:t>Analysis of the </a:t>
            </a:r>
            <a:r>
              <a:rPr lang="en-US" err="1"/>
              <a:t>Qweak</a:t>
            </a:r>
            <a:r>
              <a:rPr lang="en-US"/>
              <a:t> HX using ESR 2</a:t>
            </a:r>
          </a:p>
          <a:p>
            <a:pPr lvl="1"/>
            <a:r>
              <a:rPr lang="en-US"/>
              <a:t>Assuming a heat load of ~ 4.3 kW and </a:t>
            </a:r>
          </a:p>
          <a:p>
            <a:pPr lvl="2"/>
            <a:r>
              <a:rPr lang="en-US"/>
              <a:t>ESR supply temp 11.7K at 15 atm</a:t>
            </a:r>
          </a:p>
          <a:p>
            <a:pPr lvl="2"/>
            <a:r>
              <a:rPr lang="en-US"/>
              <a:t>ESR return temp 19K at 3.8 atm</a:t>
            </a:r>
          </a:p>
          <a:p>
            <a:pPr lvl="2"/>
            <a:r>
              <a:rPr lang="en-US"/>
              <a:t>LH2 temperature of 20K at 35 psia.</a:t>
            </a:r>
          </a:p>
          <a:p>
            <a:pPr lvl="1"/>
            <a:r>
              <a:rPr lang="en-US"/>
              <a:t>The UA per path (there are three sets of coils)</a:t>
            </a:r>
          </a:p>
          <a:p>
            <a:pPr lvl="2"/>
            <a:r>
              <a:rPr lang="en-US"/>
              <a:t>~ 982 W/K</a:t>
            </a:r>
          </a:p>
          <a:p>
            <a:pPr lvl="1"/>
            <a:r>
              <a:rPr lang="en-US"/>
              <a:t>Total heat removal</a:t>
            </a:r>
          </a:p>
          <a:p>
            <a:pPr lvl="2"/>
            <a:r>
              <a:rPr lang="en-US"/>
              <a:t>25 kW</a:t>
            </a:r>
          </a:p>
          <a:p>
            <a:r>
              <a:rPr lang="en-US"/>
              <a:t>To provide this power ~ 82 g/s would be required from the ESR 2.</a:t>
            </a:r>
          </a:p>
          <a:p>
            <a:r>
              <a:rPr lang="en-US"/>
              <a:t>ESRII has demonstrated slightly better performance than expected.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735E1-431D-F31E-8601-289D637E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0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AA4E-E9EA-458F-B1A3-B09703A01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Capacities and Fluctuations in Cooling Power</a:t>
            </a:r>
          </a:p>
        </p:txBody>
      </p:sp>
      <p:pic>
        <p:nvPicPr>
          <p:cNvPr id="5122" name="Picture 2" descr="Hydrogen phase diagram C">
            <a:extLst>
              <a:ext uri="{FF2B5EF4-FFF2-40B4-BE49-F238E27FC236}">
                <a16:creationId xmlns:a16="http://schemas.microsoft.com/office/drawing/2014/main" id="{D5118484-D657-436F-B00D-4821D21EB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2748" y="1770320"/>
            <a:ext cx="3987963" cy="256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93A0B-EFCA-4C79-9714-6F258409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5B0045-59DD-40F5-9874-E3177C45F6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1892" y="1085642"/>
            <a:ext cx="5492873" cy="53816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The target will be operated several degrees subcooled and 20 psi above the vapor pressure</a:t>
            </a:r>
          </a:p>
          <a:p>
            <a:pPr lvl="1">
              <a:lnSpc>
                <a:spcPct val="120000"/>
              </a:lnSpc>
            </a:pPr>
            <a:r>
              <a:rPr lang="en-US"/>
              <a:t>Makes it more difficult to boil</a:t>
            </a:r>
          </a:p>
          <a:p>
            <a:pPr lvl="1">
              <a:lnSpc>
                <a:spcPct val="120000"/>
              </a:lnSpc>
            </a:pPr>
            <a:r>
              <a:rPr lang="en-US"/>
              <a:t>More stable</a:t>
            </a:r>
          </a:p>
          <a:p>
            <a:pPr>
              <a:lnSpc>
                <a:spcPct val="120000"/>
              </a:lnSpc>
            </a:pPr>
            <a:r>
              <a:rPr lang="en-US"/>
              <a:t>Forced convection also makes the target more stable to operate (T,P,</a:t>
            </a:r>
            <a:r>
              <a:rPr lang="el-GR"/>
              <a:t>ρ</a:t>
            </a:r>
            <a:r>
              <a:rPr lang="en-US"/>
              <a:t>)</a:t>
            </a:r>
          </a:p>
          <a:p>
            <a:pPr>
              <a:lnSpc>
                <a:spcPct val="120000"/>
              </a:lnSpc>
            </a:pPr>
            <a:r>
              <a:rPr lang="en-US"/>
              <a:t>Small deviations is temperature and pressure of the He coolant will not be an issue for target operations as they are absorbed by the heater PID control</a:t>
            </a:r>
          </a:p>
          <a:p>
            <a:pPr>
              <a:lnSpc>
                <a:spcPct val="120000"/>
              </a:lnSpc>
            </a:pPr>
            <a:r>
              <a:rPr lang="en-US"/>
              <a:t>Should the supply temperature rise 1K the available target power for beam operations would start to fall.</a:t>
            </a:r>
          </a:p>
          <a:p>
            <a:pPr lvl="1">
              <a:lnSpc>
                <a:spcPct val="120000"/>
              </a:lnSpc>
            </a:pPr>
            <a:r>
              <a:rPr lang="en-US"/>
              <a:t>Reduce beam current</a:t>
            </a:r>
          </a:p>
          <a:p>
            <a:pPr lvl="1">
              <a:lnSpc>
                <a:spcPct val="120000"/>
              </a:lnSpc>
            </a:pPr>
            <a:r>
              <a:rPr lang="en-US"/>
              <a:t>Operate slightly higher loop temperature</a:t>
            </a:r>
          </a:p>
          <a:p>
            <a:pPr lvl="1">
              <a:lnSpc>
                <a:spcPct val="120000"/>
              </a:lnSpc>
            </a:pPr>
            <a:r>
              <a:rPr lang="en-US"/>
              <a:t>Reduce pump speed</a:t>
            </a:r>
          </a:p>
          <a:p>
            <a:pPr>
              <a:lnSpc>
                <a:spcPct val="120000"/>
              </a:lnSpc>
            </a:pPr>
            <a:r>
              <a:rPr lang="en-US"/>
              <a:t>Ambient temperature swing of 22K would lead to a 0.05% change in target density</a:t>
            </a:r>
          </a:p>
          <a:p>
            <a:pPr lvl="1"/>
            <a:endParaRPr lang="en-US"/>
          </a:p>
          <a:p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AD02E9D-FA29-45B1-9C30-12097B572313}"/>
              </a:ext>
            </a:extLst>
          </p:cNvPr>
          <p:cNvCxnSpPr>
            <a:cxnSpLocks/>
          </p:cNvCxnSpPr>
          <p:nvPr/>
        </p:nvCxnSpPr>
        <p:spPr>
          <a:xfrm flipH="1" flipV="1">
            <a:off x="7964129" y="3716595"/>
            <a:ext cx="395258" cy="9320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8835517-8097-4576-85DB-75F8ED2ECB0B}"/>
              </a:ext>
            </a:extLst>
          </p:cNvPr>
          <p:cNvSpPr txBox="1"/>
          <p:nvPr/>
        </p:nvSpPr>
        <p:spPr>
          <a:xfrm>
            <a:off x="8082116" y="4648693"/>
            <a:ext cx="296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Operational point for target</a:t>
            </a:r>
          </a:p>
        </p:txBody>
      </p:sp>
    </p:spTree>
    <p:extLst>
      <p:ext uri="{BB962C8B-B14F-4D97-AF65-F5344CB8AC3E}">
        <p14:creationId xmlns:p14="http://schemas.microsoft.com/office/powerpoint/2010/main" val="1769397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D34CC-B1E1-44AC-6365-1499BC3D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Pump Capacity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2286CA5-BBB6-FE13-5764-1EF98BC269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/>
                  <a:t>The required capacity of the pump is 25 l/s at 3.5 psi</a:t>
                </a:r>
              </a:p>
              <a:p>
                <a:pPr lvl="1"/>
                <a:r>
                  <a:rPr lang="en-US"/>
                  <a:t>The pressure drop of 3.5 psi is an estimate</a:t>
                </a:r>
              </a:p>
              <a:p>
                <a:r>
                  <a:rPr lang="en-US"/>
                  <a:t>25 l/s is required to achieve cell performance based on CFD analysis</a:t>
                </a:r>
              </a:p>
              <a:p>
                <a:r>
                  <a:rPr lang="en-US"/>
                  <a:t>The pump is a centrifugal pump fabricated from an E-Garret turbo with a custom comp wheel from </a:t>
                </a:r>
                <a:r>
                  <a:rPr lang="en-US" err="1"/>
                  <a:t>Tubonetics</a:t>
                </a:r>
                <a:endParaRPr lang="en-US"/>
              </a:p>
              <a:p>
                <a:r>
                  <a:rPr lang="en-US"/>
                  <a:t>Pump model includes slip and efficiency models, efficiency assumed is 75%</a:t>
                </a:r>
              </a:p>
              <a:p>
                <a:r>
                  <a:rPr lang="en-US"/>
                  <a:t>The theoretical pump head is given:</a:t>
                </a:r>
              </a:p>
              <a:p>
                <a:endParaRPr lang="en-US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𝑈𝑊𝑡𝑎𝑛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/>
              </a:p>
              <a:p>
                <a:pPr marL="457200" lvl="1" indent="0">
                  <a:buNone/>
                </a:pPr>
                <a:r>
                  <a:rPr lang="en-US"/>
                  <a:t>Where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/>
                  <a:t> is theoretical Head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b="0">
                  <a:ea typeface="Cambria Math" panose="02040503050406030204" pitchFamily="18" charset="0"/>
                </a:endParaRPr>
              </a:p>
              <a:p>
                <a:pPr marL="457200" lvl="1" indent="0" algn="ctr">
                  <a:buNone/>
                </a:pPr>
                <a:r>
                  <a:rPr lang="en-US"/>
                  <a:t>W is exit velocity</a:t>
                </a:r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/>
                  <a:t> is the exit blade angle</a:t>
                </a:r>
              </a:p>
              <a:p>
                <a:pPr marL="457200" lvl="1" indent="0">
                  <a:buNone/>
                </a:pPr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2286CA5-BBB6-FE13-5764-1EF98BC269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48" t="-1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D86BC-64B3-AC59-A109-5B24084C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88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3A56-B0CA-7BCD-A769-0D53E23AD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Pump Capacity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66F422-2DFC-610E-0B89-5DF9F3532F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To include slip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𝑈𝑊𝑡𝑎𝑛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/>
              </a:p>
              <a:p>
                <a:pPr marL="457200" lvl="1" indent="0">
                  <a:buNone/>
                </a:pPr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⁡(90−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0.7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r>
                  <a:rPr lang="en-US"/>
                  <a:t>Where Z is the number of blades.</a:t>
                </a:r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/>
                  <a:t>Model was accurate to within a few percent for </a:t>
                </a:r>
                <a:r>
                  <a:rPr lang="en-US" err="1"/>
                  <a:t>Qweak</a:t>
                </a:r>
                <a:r>
                  <a:rPr lang="en-US"/>
                  <a:t> operations including predicting the measured efficiency of the pump to be 73%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66F422-2DFC-610E-0B89-5DF9F3532F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02" t="-124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03BBB-E643-A206-C382-CC902E83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203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93164A-95F2-AE86-BCCD-F3F79C455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Projected Pump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79FDA-D50A-4C4A-E0D0-E05BD897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B41A8-947F-4314-ECCF-FB51490136DB}"/>
              </a:ext>
            </a:extLst>
          </p:cNvPr>
          <p:cNvSpPr txBox="1"/>
          <p:nvPr/>
        </p:nvSpPr>
        <p:spPr>
          <a:xfrm>
            <a:off x="897622" y="1325461"/>
            <a:ext cx="48656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25 l/s with 3.5 psi head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 HP motor is outside vacuum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Removes heat load from e-drive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Long shaft requires proper bearing choice and location.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Vibration analysis is complete.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Prototyping of shaft system is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 shaft speed of ~50 Hz should be sufficient to operate the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 shaft speed of 60 Hz is easily possible with a likely increase in heat load from the pump.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Final assembly is in process.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CAFF7E0-33B3-EA5D-AB33-B8498011B3C0}"/>
              </a:ext>
            </a:extLst>
          </p:cNvPr>
          <p:cNvGraphicFramePr>
            <a:graphicFrameLocks/>
          </p:cNvGraphicFramePr>
          <p:nvPr/>
        </p:nvGraphicFramePr>
        <p:xfrm>
          <a:off x="5850402" y="1957444"/>
          <a:ext cx="5443976" cy="2769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CCDBFAA-98D2-464A-8868-639B8E08DA8A}"/>
              </a:ext>
            </a:extLst>
          </p:cNvPr>
          <p:cNvSpPr txBox="1"/>
          <p:nvPr/>
        </p:nvSpPr>
        <p:spPr>
          <a:xfrm>
            <a:off x="6265985" y="4788877"/>
            <a:ext cx="491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Modeled Head vs Speed for 25 l/s Flow</a:t>
            </a:r>
          </a:p>
        </p:txBody>
      </p:sp>
    </p:spTree>
    <p:extLst>
      <p:ext uri="{BB962C8B-B14F-4D97-AF65-F5344CB8AC3E}">
        <p14:creationId xmlns:p14="http://schemas.microsoft.com/office/powerpoint/2010/main" val="6424680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0C54-6045-2C10-7A3F-E7550450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Performance of Cell/CFD Analysis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7054EA-6FB0-41BD-A879-DDBB786B4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Requirements for the cell:</a:t>
            </a:r>
          </a:p>
          <a:p>
            <a:pPr lvl="1"/>
            <a:r>
              <a:rPr lang="en-US"/>
              <a:t>Cell length = 125 cm, Flow rate 25 l/s (1.7 kg/s)</a:t>
            </a:r>
          </a:p>
          <a:p>
            <a:pPr lvl="1"/>
            <a:r>
              <a:rPr lang="en-US"/>
              <a:t>Max current is 70 microA</a:t>
            </a:r>
          </a:p>
          <a:p>
            <a:pPr lvl="1"/>
            <a:r>
              <a:rPr lang="en-US"/>
              <a:t>Max density change &lt; 1%</a:t>
            </a:r>
          </a:p>
          <a:p>
            <a:pPr lvl="1"/>
            <a:r>
              <a:rPr lang="en-US"/>
              <a:t>Raster 5x5 mm^2</a:t>
            </a:r>
          </a:p>
          <a:p>
            <a:pPr lvl="1"/>
            <a:r>
              <a:rPr lang="en-US"/>
              <a:t>Density flux &lt; 30 ppm @ 1920 Hz flip rate</a:t>
            </a:r>
          </a:p>
          <a:p>
            <a:r>
              <a:rPr lang="en-US"/>
              <a:t>Computational Fluid Dynamics (CFD) was used to model the cell H2 flow space</a:t>
            </a:r>
          </a:p>
          <a:p>
            <a:pPr lvl="1"/>
            <a:r>
              <a:rPr lang="en-US"/>
              <a:t>All the CFD was performed by Silviu Covrig-Dusa</a:t>
            </a:r>
          </a:p>
          <a:p>
            <a:pPr lvl="1"/>
            <a:r>
              <a:rPr lang="en-US"/>
              <a:t>Several designed were considered. Only the final one is presented here.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CB6EC4-2B56-CD57-D15A-E8A18E57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2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9198E0-E551-4576-9141-8389AB22B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993" y="1226463"/>
            <a:ext cx="5536734" cy="260897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F1BB2A1-6F93-4701-9537-C2C9199B1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How</a:t>
            </a:r>
            <a:r>
              <a:rPr lang="en-US" spc="-55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CFD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Works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-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 spc="-10">
                <a:latin typeface="Arial"/>
                <a:cs typeface="Arial"/>
              </a:rPr>
              <a:t>Oversimplified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E068CA-A096-4914-AD12-9C752D1D0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Scalar</a:t>
            </a:r>
            <a:r>
              <a:rPr lang="en-US" spc="-7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equations</a:t>
            </a:r>
            <a:r>
              <a:rPr lang="en-US" spc="-7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are</a:t>
            </a:r>
            <a:r>
              <a:rPr lang="en-US" spc="-75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discretized,</a:t>
            </a:r>
            <a:r>
              <a:rPr lang="en-US" spc="-7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linearized</a:t>
            </a:r>
            <a:r>
              <a:rPr lang="en-US" spc="-7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and</a:t>
            </a:r>
            <a:r>
              <a:rPr lang="en-US" spc="-7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solved</a:t>
            </a:r>
            <a:r>
              <a:rPr lang="en-US" spc="-75">
                <a:latin typeface="Arial"/>
                <a:cs typeface="Arial"/>
              </a:rPr>
              <a:t> </a:t>
            </a:r>
            <a:r>
              <a:rPr lang="en-US" spc="-10">
                <a:latin typeface="Arial"/>
                <a:cs typeface="Arial"/>
              </a:rPr>
              <a:t>iteratively</a:t>
            </a:r>
          </a:p>
          <a:p>
            <a:r>
              <a:rPr lang="en-US">
                <a:latin typeface="Arial"/>
                <a:cs typeface="Arial"/>
              </a:rPr>
              <a:t>Original</a:t>
            </a:r>
            <a:r>
              <a:rPr lang="en-US" spc="-80">
                <a:latin typeface="Arial"/>
                <a:cs typeface="Arial"/>
              </a:rPr>
              <a:t> </a:t>
            </a:r>
            <a:r>
              <a:rPr lang="en-US" spc="-10">
                <a:latin typeface="Arial"/>
                <a:cs typeface="Arial"/>
              </a:rPr>
              <a:t>equation</a:t>
            </a:r>
          </a:p>
          <a:p>
            <a:endParaRPr lang="en-US" spc="-10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Discretized</a:t>
            </a:r>
            <a:r>
              <a:rPr lang="en-US" spc="-105">
                <a:latin typeface="Arial"/>
                <a:cs typeface="Arial"/>
              </a:rPr>
              <a:t> </a:t>
            </a:r>
            <a:r>
              <a:rPr lang="en-US" spc="-10">
                <a:latin typeface="Arial"/>
                <a:cs typeface="Arial"/>
              </a:rPr>
              <a:t>equation</a:t>
            </a:r>
          </a:p>
          <a:p>
            <a:endParaRPr lang="en-US" spc="-10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Linearized</a:t>
            </a:r>
            <a:r>
              <a:rPr lang="en-US" spc="-110">
                <a:latin typeface="Arial"/>
                <a:cs typeface="Arial"/>
              </a:rPr>
              <a:t> </a:t>
            </a:r>
            <a:r>
              <a:rPr lang="en-US" spc="-10">
                <a:latin typeface="Arial"/>
                <a:cs typeface="Arial"/>
              </a:rPr>
              <a:t>equation</a:t>
            </a:r>
          </a:p>
          <a:p>
            <a:endParaRPr lang="en-US" spc="-10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Solve</a:t>
            </a:r>
            <a:r>
              <a:rPr lang="en-US" spc="-55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the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system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of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linear</a:t>
            </a:r>
            <a:r>
              <a:rPr lang="en-US" spc="-45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equations</a:t>
            </a:r>
            <a:r>
              <a:rPr lang="en-US" spc="-55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iteratively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to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 spc="-10">
                <a:latin typeface="Arial"/>
                <a:cs typeface="Arial"/>
              </a:rPr>
              <a:t>“convergence”</a:t>
            </a:r>
          </a:p>
          <a:p>
            <a:r>
              <a:rPr lang="en-US" spc="-10">
                <a:latin typeface="Arial"/>
                <a:cs typeface="Arial"/>
              </a:rPr>
              <a:t>Post-</a:t>
            </a:r>
            <a:r>
              <a:rPr lang="en-US">
                <a:latin typeface="Arial"/>
                <a:cs typeface="Arial"/>
              </a:rPr>
              <a:t>process,</a:t>
            </a:r>
            <a:r>
              <a:rPr lang="en-US" spc="-55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refine,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redo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until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some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criteria</a:t>
            </a:r>
            <a:r>
              <a:rPr lang="en-US" spc="-55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are</a:t>
            </a:r>
            <a:r>
              <a:rPr lang="en-US" spc="-50">
                <a:latin typeface="Arial"/>
                <a:cs typeface="Arial"/>
              </a:rPr>
              <a:t> </a:t>
            </a:r>
            <a:r>
              <a:rPr lang="en-US" spc="-25">
                <a:latin typeface="Arial"/>
                <a:cs typeface="Arial"/>
              </a:rPr>
              <a:t>met</a:t>
            </a: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72AFE-E8BC-48E9-A877-FBFDA87A5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2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object 2">
            <a:extLst>
              <a:ext uri="{FF2B5EF4-FFF2-40B4-BE49-F238E27FC236}">
                <a16:creationId xmlns:a16="http://schemas.microsoft.com/office/drawing/2014/main" id="{F3E64549-2E76-4DE4-8B9B-3DE836755044}"/>
              </a:ext>
            </a:extLst>
          </p:cNvPr>
          <p:cNvGrpSpPr/>
          <p:nvPr/>
        </p:nvGrpSpPr>
        <p:grpSpPr>
          <a:xfrm>
            <a:off x="1456571" y="684275"/>
            <a:ext cx="10332720" cy="6050280"/>
            <a:chOff x="1447800" y="801623"/>
            <a:chExt cx="10332720" cy="6050280"/>
          </a:xfrm>
        </p:grpSpPr>
        <p:pic>
          <p:nvPicPr>
            <p:cNvPr id="26" name="object 3">
              <a:extLst>
                <a:ext uri="{FF2B5EF4-FFF2-40B4-BE49-F238E27FC236}">
                  <a16:creationId xmlns:a16="http://schemas.microsoft.com/office/drawing/2014/main" id="{807A4E0A-0239-4820-B2FC-2F00CA67CC0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7800" y="801623"/>
              <a:ext cx="9012936" cy="5593080"/>
            </a:xfrm>
            <a:prstGeom prst="rect">
              <a:avLst/>
            </a:prstGeom>
          </p:spPr>
        </p:pic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D006521A-B730-4FF5-808F-79830A60BC65}"/>
                </a:ext>
              </a:extLst>
            </p:cNvPr>
            <p:cNvSpPr/>
            <p:nvPr/>
          </p:nvSpPr>
          <p:spPr>
            <a:xfrm>
              <a:off x="4270917" y="3838159"/>
              <a:ext cx="2602865" cy="764540"/>
            </a:xfrm>
            <a:custGeom>
              <a:avLst/>
              <a:gdLst/>
              <a:ahLst/>
              <a:cxnLst/>
              <a:rect l="l" t="t" r="r" b="b"/>
              <a:pathLst>
                <a:path w="2602865" h="764539">
                  <a:moveTo>
                    <a:pt x="139405" y="672746"/>
                  </a:moveTo>
                  <a:lnTo>
                    <a:pt x="0" y="762388"/>
                  </a:lnTo>
                  <a:lnTo>
                    <a:pt x="165728" y="764287"/>
                  </a:lnTo>
                  <a:lnTo>
                    <a:pt x="131649" y="751323"/>
                  </a:lnTo>
                  <a:lnTo>
                    <a:pt x="95925" y="751323"/>
                  </a:lnTo>
                  <a:lnTo>
                    <a:pt x="87151" y="720808"/>
                  </a:lnTo>
                  <a:lnTo>
                    <a:pt x="107495" y="714958"/>
                  </a:lnTo>
                  <a:lnTo>
                    <a:pt x="139405" y="672746"/>
                  </a:lnTo>
                  <a:close/>
                </a:path>
                <a:path w="2602865" h="764539">
                  <a:moveTo>
                    <a:pt x="91545" y="736067"/>
                  </a:moveTo>
                  <a:lnTo>
                    <a:pt x="95925" y="751323"/>
                  </a:lnTo>
                  <a:lnTo>
                    <a:pt x="116270" y="745472"/>
                  </a:lnTo>
                  <a:lnTo>
                    <a:pt x="91545" y="736067"/>
                  </a:lnTo>
                  <a:close/>
                </a:path>
                <a:path w="2602865" h="764539">
                  <a:moveTo>
                    <a:pt x="116270" y="745472"/>
                  </a:moveTo>
                  <a:lnTo>
                    <a:pt x="95925" y="751323"/>
                  </a:lnTo>
                  <a:lnTo>
                    <a:pt x="131649" y="751323"/>
                  </a:lnTo>
                  <a:lnTo>
                    <a:pt x="116270" y="745472"/>
                  </a:lnTo>
                  <a:close/>
                </a:path>
                <a:path w="2602865" h="764539">
                  <a:moveTo>
                    <a:pt x="2593846" y="0"/>
                  </a:moveTo>
                  <a:lnTo>
                    <a:pt x="107495" y="714958"/>
                  </a:lnTo>
                  <a:lnTo>
                    <a:pt x="91545" y="736067"/>
                  </a:lnTo>
                  <a:lnTo>
                    <a:pt x="116270" y="745472"/>
                  </a:lnTo>
                  <a:lnTo>
                    <a:pt x="2602621" y="30513"/>
                  </a:lnTo>
                  <a:lnTo>
                    <a:pt x="2593846" y="0"/>
                  </a:lnTo>
                  <a:close/>
                </a:path>
                <a:path w="2602865" h="764539">
                  <a:moveTo>
                    <a:pt x="107495" y="714958"/>
                  </a:moveTo>
                  <a:lnTo>
                    <a:pt x="87151" y="720808"/>
                  </a:lnTo>
                  <a:lnTo>
                    <a:pt x="91538" y="736067"/>
                  </a:lnTo>
                  <a:lnTo>
                    <a:pt x="107495" y="71495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BEF6B9-7BEF-4B8E-BCCA-9D1B8AD0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MOLLER</a:t>
            </a:r>
            <a:r>
              <a:rPr lang="en-US" spc="-30"/>
              <a:t> </a:t>
            </a:r>
            <a:r>
              <a:rPr lang="en-US"/>
              <a:t>Cell</a:t>
            </a:r>
            <a:r>
              <a:rPr lang="en-US" spc="-35"/>
              <a:t> </a:t>
            </a:r>
            <a:r>
              <a:rPr lang="en-US"/>
              <a:t>Model</a:t>
            </a:r>
            <a:r>
              <a:rPr lang="en-US" spc="-35"/>
              <a:t> </a:t>
            </a:r>
            <a:r>
              <a:rPr lang="en-US"/>
              <a:t>21</a:t>
            </a:r>
            <a:r>
              <a:rPr lang="en-US" spc="-35"/>
              <a:t> </a:t>
            </a:r>
            <a:r>
              <a:rPr lang="en-US"/>
              <a:t>Flow</a:t>
            </a:r>
            <a:r>
              <a:rPr lang="en-US" spc="-35"/>
              <a:t> </a:t>
            </a:r>
            <a:r>
              <a:rPr lang="en-US" spc="-10"/>
              <a:t>Space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BD7EA-6B06-4951-958F-EE13CEB3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5E86C30-AE15-4448-8594-F451302C5B1B}"/>
              </a:ext>
            </a:extLst>
          </p:cNvPr>
          <p:cNvSpPr txBox="1"/>
          <p:nvPr/>
        </p:nvSpPr>
        <p:spPr>
          <a:xfrm>
            <a:off x="4740940" y="4473955"/>
            <a:ext cx="1438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Calibri"/>
                <a:cs typeface="Calibri"/>
              </a:rPr>
              <a:t>Beam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direction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A137D403-D7C1-4A3E-B7E8-ABCEC583F64A}"/>
              </a:ext>
            </a:extLst>
          </p:cNvPr>
          <p:cNvSpPr txBox="1"/>
          <p:nvPr/>
        </p:nvSpPr>
        <p:spPr>
          <a:xfrm>
            <a:off x="1584246" y="2172715"/>
            <a:ext cx="154114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635" algn="ctr">
              <a:lnSpc>
                <a:spcPct val="99400"/>
              </a:lnSpc>
              <a:spcBef>
                <a:spcPts val="110"/>
              </a:spcBef>
            </a:pPr>
            <a:r>
              <a:rPr sz="1800">
                <a:latin typeface="Calibri"/>
                <a:cs typeface="Calibri"/>
              </a:rPr>
              <a:t>LH2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flow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 spc="-20">
                <a:latin typeface="Calibri"/>
                <a:cs typeface="Calibri"/>
              </a:rPr>
              <a:t>inlet </a:t>
            </a:r>
            <a:r>
              <a:rPr sz="1800">
                <a:latin typeface="Calibri"/>
                <a:cs typeface="Calibri"/>
              </a:rPr>
              <a:t>manifold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at</a:t>
            </a:r>
            <a:r>
              <a:rPr sz="1800" spc="-4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20</a:t>
            </a:r>
            <a:r>
              <a:rPr sz="1800" spc="-40">
                <a:latin typeface="Calibri"/>
                <a:cs typeface="Calibri"/>
              </a:rPr>
              <a:t> </a:t>
            </a:r>
            <a:r>
              <a:rPr sz="1800" spc="-50">
                <a:latin typeface="Calibri"/>
                <a:cs typeface="Calibri"/>
              </a:rPr>
              <a:t>K </a:t>
            </a:r>
            <a:r>
              <a:rPr sz="1800">
                <a:latin typeface="Calibri"/>
                <a:cs typeface="Calibri"/>
              </a:rPr>
              <a:t>and</a:t>
            </a:r>
            <a:r>
              <a:rPr sz="1800" spc="-1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35</a:t>
            </a:r>
            <a:r>
              <a:rPr sz="1800" spc="-20">
                <a:latin typeface="Calibri"/>
                <a:cs typeface="Calibri"/>
              </a:rPr>
              <a:t> psia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224DF8A-0A24-477C-86E5-CD548C994E19}"/>
              </a:ext>
            </a:extLst>
          </p:cNvPr>
          <p:cNvSpPr txBox="1"/>
          <p:nvPr/>
        </p:nvSpPr>
        <p:spPr>
          <a:xfrm>
            <a:off x="4613400" y="1282700"/>
            <a:ext cx="180657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800">
                <a:latin typeface="Calibri"/>
                <a:cs typeface="Calibri"/>
              </a:rPr>
              <a:t>LH2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flow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bypass</a:t>
            </a:r>
            <a:r>
              <a:rPr sz="1800" spc="-35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20 </a:t>
            </a:r>
            <a:r>
              <a:rPr sz="1800">
                <a:latin typeface="Calibri"/>
                <a:cs typeface="Calibri"/>
              </a:rPr>
              <a:t>K,</a:t>
            </a:r>
            <a:r>
              <a:rPr sz="1800" spc="-1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30</a:t>
            </a:r>
            <a:r>
              <a:rPr sz="1800" spc="-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g/s,</a:t>
            </a:r>
            <a:r>
              <a:rPr sz="1800" spc="-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12</a:t>
            </a:r>
            <a:r>
              <a:rPr sz="1800" spc="-5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mm </a:t>
            </a:r>
            <a:r>
              <a:rPr sz="1800" spc="-10">
                <a:latin typeface="Calibri"/>
                <a:cs typeface="Calibri"/>
              </a:rPr>
              <a:t>diameter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A7FCB0E7-9C02-4D4A-B57D-40145B869661}"/>
              </a:ext>
            </a:extLst>
          </p:cNvPr>
          <p:cNvSpPr txBox="1"/>
          <p:nvPr/>
        </p:nvSpPr>
        <p:spPr>
          <a:xfrm>
            <a:off x="127447" y="5233923"/>
            <a:ext cx="2810510" cy="10071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49530" algn="just">
              <a:lnSpc>
                <a:spcPct val="99400"/>
              </a:lnSpc>
              <a:spcBef>
                <a:spcPts val="110"/>
              </a:spcBef>
            </a:pPr>
            <a:r>
              <a:rPr sz="1600" spc="-10">
                <a:latin typeface="Calibri"/>
                <a:cs typeface="Calibri"/>
              </a:rPr>
              <a:t>Beam-</a:t>
            </a:r>
            <a:r>
              <a:rPr sz="1600">
                <a:latin typeface="Calibri"/>
                <a:cs typeface="Calibri"/>
              </a:rPr>
              <a:t>out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cell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Al</a:t>
            </a:r>
            <a:r>
              <a:rPr sz="1600" spc="-20">
                <a:latin typeface="Calibri"/>
                <a:cs typeface="Calibri"/>
              </a:rPr>
              <a:t> window,</a:t>
            </a:r>
            <a:r>
              <a:rPr sz="1600" spc="-1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7.6</a:t>
            </a:r>
            <a:r>
              <a:rPr sz="1600" spc="-15">
                <a:latin typeface="Calibri"/>
                <a:cs typeface="Calibri"/>
              </a:rPr>
              <a:t> </a:t>
            </a:r>
            <a:r>
              <a:rPr sz="1600" spc="-25">
                <a:latin typeface="Calibri"/>
                <a:cs typeface="Calibri"/>
              </a:rPr>
              <a:t>cm </a:t>
            </a:r>
            <a:r>
              <a:rPr sz="1600" spc="-20">
                <a:latin typeface="Calibri"/>
                <a:cs typeface="Calibri"/>
              </a:rPr>
              <a:t>diameter,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0.25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mm</a:t>
            </a:r>
            <a:r>
              <a:rPr sz="1600" spc="-3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thickness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with </a:t>
            </a:r>
            <a:r>
              <a:rPr sz="1600">
                <a:latin typeface="Calibri"/>
                <a:cs typeface="Calibri"/>
              </a:rPr>
              <a:t>a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12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mm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diameter</a:t>
            </a:r>
            <a:r>
              <a:rPr sz="1600" spc="-1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beam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nipple</a:t>
            </a:r>
            <a:endParaRPr sz="1600">
              <a:latin typeface="Calibri"/>
              <a:cs typeface="Calibri"/>
            </a:endParaRPr>
          </a:p>
          <a:p>
            <a:pPr marL="765810" algn="just">
              <a:lnSpc>
                <a:spcPct val="100000"/>
              </a:lnSpc>
              <a:spcBef>
                <a:spcPts val="70"/>
              </a:spcBef>
            </a:pPr>
            <a:r>
              <a:rPr sz="1600">
                <a:latin typeface="Calibri"/>
                <a:cs typeface="Calibri"/>
              </a:rPr>
              <a:t>0.125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mm</a:t>
            </a:r>
            <a:r>
              <a:rPr sz="1600" spc="-20">
                <a:latin typeface="Calibri"/>
                <a:cs typeface="Calibri"/>
              </a:rPr>
              <a:t> thick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4541566-7431-486B-9607-D02143D0BB2C}"/>
              </a:ext>
            </a:extLst>
          </p:cNvPr>
          <p:cNvSpPr/>
          <p:nvPr/>
        </p:nvSpPr>
        <p:spPr>
          <a:xfrm>
            <a:off x="2227224" y="3075294"/>
            <a:ext cx="95250" cy="627380"/>
          </a:xfrm>
          <a:custGeom>
            <a:avLst/>
            <a:gdLst/>
            <a:ahLst/>
            <a:cxnLst/>
            <a:rect l="l" t="t" r="r" b="b"/>
            <a:pathLst>
              <a:path w="95250" h="627379">
                <a:moveTo>
                  <a:pt x="0" y="468160"/>
                </a:moveTo>
                <a:lnTo>
                  <a:pt x="47625" y="626910"/>
                </a:lnTo>
                <a:lnTo>
                  <a:pt x="76200" y="531660"/>
                </a:lnTo>
                <a:lnTo>
                  <a:pt x="31750" y="531660"/>
                </a:lnTo>
                <a:lnTo>
                  <a:pt x="31750" y="510493"/>
                </a:lnTo>
                <a:lnTo>
                  <a:pt x="0" y="468160"/>
                </a:lnTo>
                <a:close/>
              </a:path>
              <a:path w="95250" h="627379">
                <a:moveTo>
                  <a:pt x="31750" y="510493"/>
                </a:moveTo>
                <a:lnTo>
                  <a:pt x="31750" y="531660"/>
                </a:lnTo>
                <a:lnTo>
                  <a:pt x="47625" y="531660"/>
                </a:lnTo>
                <a:lnTo>
                  <a:pt x="31750" y="510493"/>
                </a:lnTo>
                <a:close/>
              </a:path>
              <a:path w="95250" h="627379">
                <a:moveTo>
                  <a:pt x="63500" y="0"/>
                </a:moveTo>
                <a:lnTo>
                  <a:pt x="31750" y="0"/>
                </a:lnTo>
                <a:lnTo>
                  <a:pt x="31750" y="510493"/>
                </a:lnTo>
                <a:lnTo>
                  <a:pt x="47625" y="531660"/>
                </a:lnTo>
                <a:lnTo>
                  <a:pt x="63500" y="510493"/>
                </a:lnTo>
                <a:lnTo>
                  <a:pt x="63500" y="0"/>
                </a:lnTo>
                <a:close/>
              </a:path>
              <a:path w="95250" h="627379">
                <a:moveTo>
                  <a:pt x="63500" y="510493"/>
                </a:moveTo>
                <a:lnTo>
                  <a:pt x="47625" y="531660"/>
                </a:lnTo>
                <a:lnTo>
                  <a:pt x="63500" y="531660"/>
                </a:lnTo>
                <a:lnTo>
                  <a:pt x="63500" y="510493"/>
                </a:lnTo>
                <a:close/>
              </a:path>
              <a:path w="95250" h="627379">
                <a:moveTo>
                  <a:pt x="95250" y="468160"/>
                </a:moveTo>
                <a:lnTo>
                  <a:pt x="63500" y="510493"/>
                </a:lnTo>
                <a:lnTo>
                  <a:pt x="63500" y="531660"/>
                </a:lnTo>
                <a:lnTo>
                  <a:pt x="76200" y="531660"/>
                </a:lnTo>
                <a:lnTo>
                  <a:pt x="95250" y="468160"/>
                </a:lnTo>
                <a:close/>
              </a:path>
            </a:pathLst>
          </a:custGeom>
          <a:solidFill>
            <a:srgbClr val="065B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6CA78B12-60FA-430D-9444-AFEBEB6EB469}"/>
              </a:ext>
            </a:extLst>
          </p:cNvPr>
          <p:cNvSpPr txBox="1"/>
          <p:nvPr/>
        </p:nvSpPr>
        <p:spPr>
          <a:xfrm>
            <a:off x="8880275" y="3925316"/>
            <a:ext cx="145097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13055" marR="5080" indent="-300990">
              <a:lnSpc>
                <a:spcPts val="2090"/>
              </a:lnSpc>
              <a:spcBef>
                <a:spcPts val="225"/>
              </a:spcBef>
            </a:pPr>
            <a:r>
              <a:rPr sz="1800">
                <a:latin typeface="Calibri"/>
                <a:cs typeface="Calibri"/>
              </a:rPr>
              <a:t>LH2</a:t>
            </a:r>
            <a:r>
              <a:rPr sz="1800" spc="-30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flow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 spc="-10">
                <a:latin typeface="Calibri"/>
                <a:cs typeface="Calibri"/>
              </a:rPr>
              <a:t>outlet manifold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D2EF9BB-3176-4B92-985F-DCA5D06A4DED}"/>
              </a:ext>
            </a:extLst>
          </p:cNvPr>
          <p:cNvSpPr txBox="1"/>
          <p:nvPr/>
        </p:nvSpPr>
        <p:spPr>
          <a:xfrm>
            <a:off x="10587618" y="2676652"/>
            <a:ext cx="1319530" cy="10071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8895" marR="40640" algn="ctr">
              <a:lnSpc>
                <a:spcPts val="1900"/>
              </a:lnSpc>
              <a:spcBef>
                <a:spcPts val="180"/>
              </a:spcBef>
            </a:pPr>
            <a:r>
              <a:rPr sz="1600" spc="-10">
                <a:latin typeface="Calibri"/>
                <a:cs typeface="Calibri"/>
              </a:rPr>
              <a:t>Beam-</a:t>
            </a:r>
            <a:r>
              <a:rPr sz="1600">
                <a:latin typeface="Calibri"/>
                <a:cs typeface="Calibri"/>
              </a:rPr>
              <a:t>in</a:t>
            </a:r>
            <a:r>
              <a:rPr sz="1600" spc="-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cell </a:t>
            </a:r>
            <a:r>
              <a:rPr sz="1600" spc="-25">
                <a:latin typeface="Calibri"/>
                <a:cs typeface="Calibri"/>
              </a:rPr>
              <a:t>Al </a:t>
            </a:r>
            <a:r>
              <a:rPr sz="1600" spc="-20">
                <a:latin typeface="Calibri"/>
                <a:cs typeface="Calibri"/>
              </a:rPr>
              <a:t>window,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2</a:t>
            </a:r>
            <a:r>
              <a:rPr sz="1600" spc="-25">
                <a:latin typeface="Calibri"/>
                <a:cs typeface="Calibri"/>
              </a:rPr>
              <a:t> cm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55"/>
              </a:lnSpc>
            </a:pPr>
            <a:r>
              <a:rPr sz="1600" spc="-20">
                <a:latin typeface="Calibri"/>
                <a:cs typeface="Calibri"/>
              </a:rPr>
              <a:t>diameter,</a:t>
            </a:r>
            <a:r>
              <a:rPr sz="1600" spc="-30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0.125</a:t>
            </a:r>
            <a:endParaRPr sz="16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70"/>
              </a:spcBef>
            </a:pPr>
            <a:r>
              <a:rPr sz="1600">
                <a:latin typeface="Calibri"/>
                <a:cs typeface="Calibri"/>
              </a:rPr>
              <a:t>mm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 spc="-10">
                <a:latin typeface="Calibri"/>
                <a:cs typeface="Calibri"/>
              </a:rPr>
              <a:t>thick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354868BD-607B-47E1-AEA5-A5F41AA2AAC6}"/>
              </a:ext>
            </a:extLst>
          </p:cNvPr>
          <p:cNvSpPr txBox="1"/>
          <p:nvPr/>
        </p:nvSpPr>
        <p:spPr>
          <a:xfrm>
            <a:off x="31958" y="3294379"/>
            <a:ext cx="1209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Calibri"/>
                <a:cs typeface="Calibri"/>
              </a:rPr>
              <a:t>Internal</a:t>
            </a:r>
            <a:r>
              <a:rPr sz="1800" spc="-85">
                <a:latin typeface="Calibri"/>
                <a:cs typeface="Calibri"/>
              </a:rPr>
              <a:t> </a:t>
            </a:r>
            <a:r>
              <a:rPr sz="1800" spc="-20">
                <a:latin typeface="Calibri"/>
                <a:cs typeface="Calibri"/>
              </a:rPr>
              <a:t>flow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291464A9-864D-445D-8DE9-9F684C33DDBF}"/>
              </a:ext>
            </a:extLst>
          </p:cNvPr>
          <p:cNvSpPr txBox="1"/>
          <p:nvPr/>
        </p:nvSpPr>
        <p:spPr>
          <a:xfrm>
            <a:off x="-15158" y="3559555"/>
            <a:ext cx="1303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Calibri"/>
                <a:cs typeface="Calibri"/>
              </a:rPr>
              <a:t>diverter</a:t>
            </a:r>
            <a:r>
              <a:rPr sz="1800" spc="-6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to</a:t>
            </a:r>
            <a:r>
              <a:rPr sz="1800" spc="-55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jet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2A821FD7-7ECF-4649-B777-422E07313914}"/>
              </a:ext>
            </a:extLst>
          </p:cNvPr>
          <p:cNvSpPr txBox="1"/>
          <p:nvPr/>
        </p:nvSpPr>
        <p:spPr>
          <a:xfrm>
            <a:off x="57231" y="3839971"/>
            <a:ext cx="1158875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8290" marR="5080" indent="-276225">
              <a:lnSpc>
                <a:spcPct val="101099"/>
              </a:lnSpc>
              <a:spcBef>
                <a:spcPts val="75"/>
              </a:spcBef>
            </a:pPr>
            <a:r>
              <a:rPr sz="1800">
                <a:latin typeface="Calibri"/>
                <a:cs typeface="Calibri"/>
              </a:rPr>
              <a:t>at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beam</a:t>
            </a:r>
            <a:r>
              <a:rPr sz="1800" spc="-20">
                <a:latin typeface="Calibri"/>
                <a:cs typeface="Calibri"/>
              </a:rPr>
              <a:t> </a:t>
            </a:r>
            <a:r>
              <a:rPr sz="1800" spc="-25">
                <a:latin typeface="Calibri"/>
                <a:cs typeface="Calibri"/>
              </a:rPr>
              <a:t>out </a:t>
            </a:r>
            <a:r>
              <a:rPr sz="1800" spc="-10">
                <a:latin typeface="Calibri"/>
                <a:cs typeface="Calibri"/>
              </a:rPr>
              <a:t>nipple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E2DB8A66-6A36-4418-89FC-14AA6ECDC08D}"/>
              </a:ext>
            </a:extLst>
          </p:cNvPr>
          <p:cNvSpPr txBox="1"/>
          <p:nvPr/>
        </p:nvSpPr>
        <p:spPr>
          <a:xfrm>
            <a:off x="10459886" y="1448308"/>
            <a:ext cx="1574800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>
                <a:latin typeface="Calibri"/>
                <a:cs typeface="Calibri"/>
              </a:rPr>
              <a:t>Bypass</a:t>
            </a:r>
            <a:r>
              <a:rPr sz="1600" spc="-4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jet</a:t>
            </a:r>
            <a:r>
              <a:rPr sz="1600" spc="-30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at</a:t>
            </a:r>
            <a:r>
              <a:rPr sz="1600" spc="-35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beam </a:t>
            </a:r>
            <a:r>
              <a:rPr sz="1600">
                <a:latin typeface="Calibri"/>
                <a:cs typeface="Calibri"/>
              </a:rPr>
              <a:t>in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window,</a:t>
            </a:r>
            <a:r>
              <a:rPr sz="1600" spc="-15">
                <a:latin typeface="Calibri"/>
                <a:cs typeface="Calibri"/>
              </a:rPr>
              <a:t> </a:t>
            </a:r>
            <a:r>
              <a:rPr sz="1600">
                <a:latin typeface="Calibri"/>
                <a:cs typeface="Calibri"/>
              </a:rPr>
              <a:t>6</a:t>
            </a:r>
            <a:r>
              <a:rPr sz="1600" spc="-20">
                <a:latin typeface="Calibri"/>
                <a:cs typeface="Calibri"/>
              </a:rPr>
              <a:t> </a:t>
            </a:r>
            <a:r>
              <a:rPr sz="1600" spc="-25">
                <a:latin typeface="Calibri"/>
                <a:cs typeface="Calibri"/>
              </a:rPr>
              <a:t>mm </a:t>
            </a:r>
            <a:r>
              <a:rPr sz="1600" spc="-10">
                <a:latin typeface="Calibri"/>
                <a:cs typeface="Calibri"/>
              </a:rPr>
              <a:t>diameter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DA1E8886-CA6C-4060-BEEA-3DDAFC6B18F0}"/>
              </a:ext>
            </a:extLst>
          </p:cNvPr>
          <p:cNvGrpSpPr/>
          <p:nvPr/>
        </p:nvGrpSpPr>
        <p:grpSpPr>
          <a:xfrm>
            <a:off x="1288497" y="1775205"/>
            <a:ext cx="9212580" cy="3411220"/>
            <a:chOff x="1288497" y="1775205"/>
            <a:chExt cx="9212580" cy="3411220"/>
          </a:xfrm>
        </p:grpSpPr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2CB62D21-673A-4638-BC3F-E534AD09433B}"/>
                </a:ext>
              </a:extLst>
            </p:cNvPr>
            <p:cNvSpPr/>
            <p:nvPr/>
          </p:nvSpPr>
          <p:spPr>
            <a:xfrm>
              <a:off x="2578874" y="2212707"/>
              <a:ext cx="7080884" cy="2256155"/>
            </a:xfrm>
            <a:custGeom>
              <a:avLst/>
              <a:gdLst/>
              <a:ahLst/>
              <a:cxnLst/>
              <a:rect l="l" t="t" r="r" b="b"/>
              <a:pathLst>
                <a:path w="7080884" h="2256154">
                  <a:moveTo>
                    <a:pt x="5572658" y="599871"/>
                  </a:moveTo>
                  <a:lnTo>
                    <a:pt x="5406923" y="599059"/>
                  </a:lnTo>
                  <a:lnTo>
                    <a:pt x="5456504" y="617550"/>
                  </a:lnTo>
                  <a:lnTo>
                    <a:pt x="0" y="2225637"/>
                  </a:lnTo>
                  <a:lnTo>
                    <a:pt x="8978" y="2256091"/>
                  </a:lnTo>
                  <a:lnTo>
                    <a:pt x="5465483" y="648004"/>
                  </a:lnTo>
                  <a:lnTo>
                    <a:pt x="5433847" y="690422"/>
                  </a:lnTo>
                  <a:lnTo>
                    <a:pt x="5554726" y="611568"/>
                  </a:lnTo>
                  <a:lnTo>
                    <a:pt x="5572658" y="599871"/>
                  </a:lnTo>
                  <a:close/>
                </a:path>
                <a:path w="7080884" h="2256154">
                  <a:moveTo>
                    <a:pt x="5950140" y="1816"/>
                  </a:moveTo>
                  <a:lnTo>
                    <a:pt x="5784418" y="0"/>
                  </a:lnTo>
                  <a:lnTo>
                    <a:pt x="5833884" y="18796"/>
                  </a:lnTo>
                  <a:lnTo>
                    <a:pt x="3945966" y="562762"/>
                  </a:lnTo>
                  <a:lnTo>
                    <a:pt x="3954754" y="593267"/>
                  </a:lnTo>
                  <a:lnTo>
                    <a:pt x="5842673" y="49301"/>
                  </a:lnTo>
                  <a:lnTo>
                    <a:pt x="5858611" y="28194"/>
                  </a:lnTo>
                  <a:lnTo>
                    <a:pt x="5842673" y="49301"/>
                  </a:lnTo>
                  <a:lnTo>
                    <a:pt x="5810783" y="91528"/>
                  </a:lnTo>
                  <a:lnTo>
                    <a:pt x="5932868" y="12928"/>
                  </a:lnTo>
                  <a:lnTo>
                    <a:pt x="5950140" y="1816"/>
                  </a:lnTo>
                  <a:close/>
                </a:path>
                <a:path w="7080884" h="2256154">
                  <a:moveTo>
                    <a:pt x="7080313" y="1503426"/>
                  </a:moveTo>
                  <a:lnTo>
                    <a:pt x="7046963" y="1544510"/>
                  </a:lnTo>
                  <a:lnTo>
                    <a:pt x="7079069" y="708837"/>
                  </a:lnTo>
                  <a:lnTo>
                    <a:pt x="7047344" y="707618"/>
                  </a:lnTo>
                  <a:lnTo>
                    <a:pt x="7015239" y="1543291"/>
                  </a:lnTo>
                  <a:lnTo>
                    <a:pt x="6985140" y="1499768"/>
                  </a:lnTo>
                  <a:lnTo>
                    <a:pt x="7026630" y="1660232"/>
                  </a:lnTo>
                  <a:lnTo>
                    <a:pt x="7059003" y="1565668"/>
                  </a:lnTo>
                  <a:lnTo>
                    <a:pt x="7080313" y="1503426"/>
                  </a:lnTo>
                  <a:close/>
                </a:path>
              </a:pathLst>
            </a:custGeom>
            <a:solidFill>
              <a:srgbClr val="065B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C1302879-C66B-4B4E-BA45-8FC52F7924C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8176" y="2176271"/>
              <a:ext cx="313944" cy="771143"/>
            </a:xfrm>
            <a:prstGeom prst="rect">
              <a:avLst/>
            </a:prstGeom>
          </p:spPr>
        </p:pic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22D9A138-7361-4E72-89C9-530467446C10}"/>
                </a:ext>
              </a:extLst>
            </p:cNvPr>
            <p:cNvSpPr/>
            <p:nvPr/>
          </p:nvSpPr>
          <p:spPr>
            <a:xfrm>
              <a:off x="1288497" y="1775205"/>
              <a:ext cx="9212580" cy="3411220"/>
            </a:xfrm>
            <a:custGeom>
              <a:avLst/>
              <a:gdLst/>
              <a:ahLst/>
              <a:cxnLst/>
              <a:rect l="l" t="t" r="r" b="b"/>
              <a:pathLst>
                <a:path w="9212580" h="3411220">
                  <a:moveTo>
                    <a:pt x="682815" y="3114954"/>
                  </a:moveTo>
                  <a:lnTo>
                    <a:pt x="530669" y="3180677"/>
                  </a:lnTo>
                  <a:lnTo>
                    <a:pt x="583501" y="3177730"/>
                  </a:lnTo>
                  <a:lnTo>
                    <a:pt x="335330" y="3386417"/>
                  </a:lnTo>
                  <a:lnTo>
                    <a:pt x="355765" y="3410712"/>
                  </a:lnTo>
                  <a:lnTo>
                    <a:pt x="603935" y="3202038"/>
                  </a:lnTo>
                  <a:lnTo>
                    <a:pt x="591972" y="3253575"/>
                  </a:lnTo>
                  <a:lnTo>
                    <a:pt x="650608" y="3164103"/>
                  </a:lnTo>
                  <a:lnTo>
                    <a:pt x="682815" y="3114954"/>
                  </a:lnTo>
                  <a:close/>
                </a:path>
                <a:path w="9212580" h="3411220">
                  <a:moveTo>
                    <a:pt x="682815" y="2499042"/>
                  </a:moveTo>
                  <a:lnTo>
                    <a:pt x="650443" y="2462974"/>
                  </a:lnTo>
                  <a:lnTo>
                    <a:pt x="572122" y="2375687"/>
                  </a:lnTo>
                  <a:lnTo>
                    <a:pt x="591718" y="2424849"/>
                  </a:lnTo>
                  <a:lnTo>
                    <a:pt x="16535" y="2073795"/>
                  </a:lnTo>
                  <a:lnTo>
                    <a:pt x="0" y="2100884"/>
                  </a:lnTo>
                  <a:lnTo>
                    <a:pt x="575183" y="2451951"/>
                  </a:lnTo>
                  <a:lnTo>
                    <a:pt x="522503" y="2456992"/>
                  </a:lnTo>
                  <a:lnTo>
                    <a:pt x="682815" y="2499042"/>
                  </a:lnTo>
                  <a:close/>
                </a:path>
                <a:path w="9212580" h="3411220">
                  <a:moveTo>
                    <a:pt x="9162161" y="24676"/>
                  </a:moveTo>
                  <a:lnTo>
                    <a:pt x="9142171" y="0"/>
                  </a:lnTo>
                  <a:lnTo>
                    <a:pt x="8663927" y="387362"/>
                  </a:lnTo>
                  <a:lnTo>
                    <a:pt x="8676843" y="336054"/>
                  </a:lnTo>
                  <a:lnTo>
                    <a:pt x="8583460" y="472973"/>
                  </a:lnTo>
                  <a:lnTo>
                    <a:pt x="8699513" y="425361"/>
                  </a:lnTo>
                  <a:lnTo>
                    <a:pt x="8736800" y="410070"/>
                  </a:lnTo>
                  <a:lnTo>
                    <a:pt x="8683917" y="412038"/>
                  </a:lnTo>
                  <a:lnTo>
                    <a:pt x="9162161" y="24676"/>
                  </a:lnTo>
                  <a:close/>
                </a:path>
                <a:path w="9212580" h="3411220">
                  <a:moveTo>
                    <a:pt x="9212301" y="982268"/>
                  </a:moveTo>
                  <a:lnTo>
                    <a:pt x="8764549" y="729538"/>
                  </a:lnTo>
                  <a:lnTo>
                    <a:pt x="8817026" y="722706"/>
                  </a:lnTo>
                  <a:lnTo>
                    <a:pt x="8801265" y="719137"/>
                  </a:lnTo>
                  <a:lnTo>
                    <a:pt x="8655367" y="686142"/>
                  </a:lnTo>
                  <a:lnTo>
                    <a:pt x="8770201" y="805649"/>
                  </a:lnTo>
                  <a:lnTo>
                    <a:pt x="8748941" y="757199"/>
                  </a:lnTo>
                  <a:lnTo>
                    <a:pt x="9196705" y="1009916"/>
                  </a:lnTo>
                  <a:lnTo>
                    <a:pt x="9212301" y="9822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>
            <a:extLst>
              <a:ext uri="{FF2B5EF4-FFF2-40B4-BE49-F238E27FC236}">
                <a16:creationId xmlns:a16="http://schemas.microsoft.com/office/drawing/2014/main" id="{D9EE6EA8-2F6E-419D-8239-7143A025370E}"/>
              </a:ext>
            </a:extLst>
          </p:cNvPr>
          <p:cNvSpPr txBox="1"/>
          <p:nvPr/>
        </p:nvSpPr>
        <p:spPr>
          <a:xfrm rot="20700000">
            <a:off x="6655630" y="2329171"/>
            <a:ext cx="1524899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5"/>
              </a:lnSpc>
            </a:pPr>
            <a:r>
              <a:rPr sz="2400" baseline="-3472">
                <a:solidFill>
                  <a:srgbClr val="065BF4"/>
                </a:solidFill>
                <a:latin typeface="Calibri"/>
                <a:cs typeface="Calibri"/>
              </a:rPr>
              <a:t>LH2</a:t>
            </a:r>
            <a:r>
              <a:rPr sz="2400" spc="-97" baseline="-3472">
                <a:solidFill>
                  <a:srgbClr val="065BF4"/>
                </a:solidFill>
                <a:latin typeface="Calibri"/>
                <a:cs typeface="Calibri"/>
              </a:rPr>
              <a:t> </a:t>
            </a:r>
            <a:r>
              <a:rPr sz="2400" spc="-37" baseline="-1736">
                <a:solidFill>
                  <a:srgbClr val="065BF4"/>
                </a:solidFill>
                <a:latin typeface="Calibri"/>
                <a:cs typeface="Calibri"/>
              </a:rPr>
              <a:t>flow</a:t>
            </a:r>
            <a:r>
              <a:rPr sz="2400" spc="-82" baseline="-1736">
                <a:solidFill>
                  <a:srgbClr val="065BF4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rgbClr val="065BF4"/>
                </a:solidFill>
                <a:latin typeface="Calibri"/>
                <a:cs typeface="Calibri"/>
              </a:rPr>
              <a:t>dir</a:t>
            </a:r>
            <a:r>
              <a:rPr sz="2400" spc="-15" baseline="1736">
                <a:solidFill>
                  <a:srgbClr val="065BF4"/>
                </a:solidFill>
                <a:latin typeface="Calibri"/>
                <a:cs typeface="Calibri"/>
              </a:rPr>
              <a:t>ectio</a:t>
            </a:r>
            <a:r>
              <a:rPr sz="2400" spc="-15" baseline="3472">
                <a:solidFill>
                  <a:srgbClr val="065BF4"/>
                </a:solidFill>
                <a:latin typeface="Calibri"/>
                <a:cs typeface="Calibri"/>
              </a:rPr>
              <a:t>n</a:t>
            </a:r>
            <a:endParaRPr sz="2400" baseline="3472">
              <a:latin typeface="Calibri"/>
              <a:cs typeface="Calibri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BD2C6C2-A92E-467F-BACE-43EB35AC858B}"/>
              </a:ext>
            </a:extLst>
          </p:cNvPr>
          <p:cNvSpPr txBox="1"/>
          <p:nvPr/>
        </p:nvSpPr>
        <p:spPr>
          <a:xfrm rot="20700000">
            <a:off x="4500751" y="3475219"/>
            <a:ext cx="1524899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5"/>
              </a:lnSpc>
            </a:pPr>
            <a:r>
              <a:rPr sz="2400" baseline="-3472">
                <a:solidFill>
                  <a:srgbClr val="065BF4"/>
                </a:solidFill>
                <a:latin typeface="Calibri"/>
                <a:cs typeface="Calibri"/>
              </a:rPr>
              <a:t>LH2</a:t>
            </a:r>
            <a:r>
              <a:rPr sz="2400" spc="-97" baseline="-3472">
                <a:solidFill>
                  <a:srgbClr val="065BF4"/>
                </a:solidFill>
                <a:latin typeface="Calibri"/>
                <a:cs typeface="Calibri"/>
              </a:rPr>
              <a:t> </a:t>
            </a:r>
            <a:r>
              <a:rPr sz="2400" spc="-37" baseline="-1736">
                <a:solidFill>
                  <a:srgbClr val="065BF4"/>
                </a:solidFill>
                <a:latin typeface="Calibri"/>
                <a:cs typeface="Calibri"/>
              </a:rPr>
              <a:t>flow</a:t>
            </a:r>
            <a:r>
              <a:rPr sz="2400" spc="-82" baseline="-1736">
                <a:solidFill>
                  <a:srgbClr val="065BF4"/>
                </a:solidFill>
                <a:latin typeface="Calibri"/>
                <a:cs typeface="Calibri"/>
              </a:rPr>
              <a:t> </a:t>
            </a:r>
            <a:r>
              <a:rPr sz="1600" spc="-10">
                <a:solidFill>
                  <a:srgbClr val="065BF4"/>
                </a:solidFill>
                <a:latin typeface="Calibri"/>
                <a:cs typeface="Calibri"/>
              </a:rPr>
              <a:t>dir</a:t>
            </a:r>
            <a:r>
              <a:rPr sz="2400" spc="-15" baseline="1736">
                <a:solidFill>
                  <a:srgbClr val="065BF4"/>
                </a:solidFill>
                <a:latin typeface="Calibri"/>
                <a:cs typeface="Calibri"/>
              </a:rPr>
              <a:t>ectio</a:t>
            </a:r>
            <a:r>
              <a:rPr sz="2400" spc="-15" baseline="3472">
                <a:solidFill>
                  <a:srgbClr val="065BF4"/>
                </a:solidFill>
                <a:latin typeface="Calibri"/>
                <a:cs typeface="Calibri"/>
              </a:rPr>
              <a:t>n</a:t>
            </a:r>
            <a:endParaRPr sz="2400" baseline="3472">
              <a:latin typeface="Calibri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D563F7A4-BE51-44E6-A7A5-EB3CEAED628D}"/>
              </a:ext>
            </a:extLst>
          </p:cNvPr>
          <p:cNvSpPr txBox="1"/>
          <p:nvPr/>
        </p:nvSpPr>
        <p:spPr>
          <a:xfrm>
            <a:off x="2585937" y="3234435"/>
            <a:ext cx="1116965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>
                <a:latin typeface="Calibri"/>
                <a:cs typeface="Calibri"/>
              </a:rPr>
              <a:t>LH2</a:t>
            </a:r>
            <a:r>
              <a:rPr sz="1600" spc="-25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flow </a:t>
            </a:r>
            <a:r>
              <a:rPr sz="1600">
                <a:latin typeface="Calibri"/>
                <a:cs typeface="Calibri"/>
              </a:rPr>
              <a:t>aperture</a:t>
            </a:r>
            <a:r>
              <a:rPr sz="1600" spc="-70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into </a:t>
            </a:r>
            <a:r>
              <a:rPr sz="1600">
                <a:latin typeface="Calibri"/>
                <a:cs typeface="Calibri"/>
              </a:rPr>
              <a:t>the</a:t>
            </a:r>
            <a:r>
              <a:rPr sz="1600" spc="-10">
                <a:latin typeface="Calibri"/>
                <a:cs typeface="Calibri"/>
              </a:rPr>
              <a:t> </a:t>
            </a:r>
            <a:r>
              <a:rPr sz="1600" spc="-20">
                <a:latin typeface="Calibri"/>
                <a:cs typeface="Calibri"/>
              </a:rPr>
              <a:t>cell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B8197E75-1F83-4E95-BB46-B71421ED5E3A}"/>
              </a:ext>
            </a:extLst>
          </p:cNvPr>
          <p:cNvSpPr/>
          <p:nvPr/>
        </p:nvSpPr>
        <p:spPr>
          <a:xfrm>
            <a:off x="2380202" y="3896000"/>
            <a:ext cx="315595" cy="541020"/>
          </a:xfrm>
          <a:custGeom>
            <a:avLst/>
            <a:gdLst/>
            <a:ahLst/>
            <a:cxnLst/>
            <a:rect l="l" t="t" r="r" b="b"/>
            <a:pathLst>
              <a:path w="315594" h="541020">
                <a:moveTo>
                  <a:pt x="36692" y="378995"/>
                </a:moveTo>
                <a:lnTo>
                  <a:pt x="0" y="540623"/>
                </a:lnTo>
                <a:lnTo>
                  <a:pt x="78279" y="465527"/>
                </a:lnTo>
                <a:lnTo>
                  <a:pt x="60707" y="465527"/>
                </a:lnTo>
                <a:lnTo>
                  <a:pt x="33070" y="449898"/>
                </a:lnTo>
                <a:lnTo>
                  <a:pt x="43490" y="431475"/>
                </a:lnTo>
                <a:lnTo>
                  <a:pt x="36692" y="378995"/>
                </a:lnTo>
                <a:close/>
              </a:path>
              <a:path w="315594" h="541020">
                <a:moveTo>
                  <a:pt x="71126" y="447103"/>
                </a:moveTo>
                <a:lnTo>
                  <a:pt x="46889" y="457713"/>
                </a:lnTo>
                <a:lnTo>
                  <a:pt x="60707" y="465527"/>
                </a:lnTo>
                <a:lnTo>
                  <a:pt x="71126" y="447103"/>
                </a:lnTo>
                <a:close/>
              </a:path>
              <a:path w="315594" h="541020">
                <a:moveTo>
                  <a:pt x="119602" y="425884"/>
                </a:moveTo>
                <a:lnTo>
                  <a:pt x="71126" y="447103"/>
                </a:lnTo>
                <a:lnTo>
                  <a:pt x="60707" y="465527"/>
                </a:lnTo>
                <a:lnTo>
                  <a:pt x="78279" y="465527"/>
                </a:lnTo>
                <a:lnTo>
                  <a:pt x="119602" y="425884"/>
                </a:lnTo>
                <a:close/>
              </a:path>
              <a:path w="315594" h="541020">
                <a:moveTo>
                  <a:pt x="43490" y="431475"/>
                </a:moveTo>
                <a:lnTo>
                  <a:pt x="33070" y="449898"/>
                </a:lnTo>
                <a:lnTo>
                  <a:pt x="46889" y="457713"/>
                </a:lnTo>
                <a:lnTo>
                  <a:pt x="43490" y="431475"/>
                </a:lnTo>
                <a:close/>
              </a:path>
              <a:path w="315594" h="541020">
                <a:moveTo>
                  <a:pt x="287503" y="0"/>
                </a:moveTo>
                <a:lnTo>
                  <a:pt x="43490" y="431475"/>
                </a:lnTo>
                <a:lnTo>
                  <a:pt x="46888" y="457713"/>
                </a:lnTo>
                <a:lnTo>
                  <a:pt x="71126" y="447103"/>
                </a:lnTo>
                <a:lnTo>
                  <a:pt x="315141" y="15629"/>
                </a:lnTo>
                <a:lnTo>
                  <a:pt x="2875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125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C15C-ABCD-4F79-9412-ECFF7C97E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-10"/>
              <a:t>ANSYS-</a:t>
            </a:r>
            <a:r>
              <a:rPr lang="en-US"/>
              <a:t>Fluent</a:t>
            </a:r>
            <a:r>
              <a:rPr lang="en-US" spc="-15"/>
              <a:t> </a:t>
            </a:r>
            <a:r>
              <a:rPr lang="en-US" spc="-10"/>
              <a:t>Parameters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3B4C4-F3BA-450E-9983-2BE3E0190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065" indent="-227965">
              <a:lnSpc>
                <a:spcPct val="100000"/>
              </a:lnSpc>
              <a:spcBef>
                <a:spcPts val="425"/>
              </a:spcBef>
              <a:tabLst>
                <a:tab pos="266065" algn="l"/>
              </a:tabLst>
            </a:pPr>
            <a:r>
              <a:rPr lang="en-US" sz="2000">
                <a:latin typeface="Arial"/>
                <a:cs typeface="Arial"/>
              </a:rPr>
              <a:t>CFD</a:t>
            </a:r>
            <a:r>
              <a:rPr lang="en-US" sz="2000" spc="-60">
                <a:latin typeface="Arial"/>
                <a:cs typeface="Arial"/>
              </a:rPr>
              <a:t> </a:t>
            </a:r>
            <a:r>
              <a:rPr lang="en-US" sz="2000">
                <a:latin typeface="Arial"/>
                <a:cs typeface="Arial"/>
              </a:rPr>
              <a:t>“nominal”</a:t>
            </a:r>
            <a:r>
              <a:rPr lang="en-US" sz="2000" spc="-70">
                <a:latin typeface="Arial"/>
                <a:cs typeface="Arial"/>
              </a:rPr>
              <a:t> </a:t>
            </a:r>
            <a:r>
              <a:rPr lang="en-US" sz="2000">
                <a:latin typeface="Arial"/>
                <a:cs typeface="Arial"/>
              </a:rPr>
              <a:t>simulations</a:t>
            </a:r>
            <a:r>
              <a:rPr lang="en-US" sz="2000" spc="-70">
                <a:latin typeface="Arial"/>
                <a:cs typeface="Arial"/>
              </a:rPr>
              <a:t> </a:t>
            </a:r>
            <a:r>
              <a:rPr lang="en-US" sz="2000" spc="-10">
                <a:latin typeface="Arial"/>
                <a:cs typeface="Arial"/>
              </a:rPr>
              <a:t>conditions:</a:t>
            </a:r>
            <a:endParaRPr lang="en-US" sz="2000">
              <a:latin typeface="Arial"/>
              <a:cs typeface="Arial"/>
            </a:endParaRPr>
          </a:p>
          <a:p>
            <a:pPr marL="723265" lvl="1" indent="-227965">
              <a:lnSpc>
                <a:spcPct val="100000"/>
              </a:lnSpc>
              <a:spcBef>
                <a:spcPts val="300"/>
              </a:spcBef>
              <a:buChar char="■"/>
              <a:tabLst>
                <a:tab pos="723265" algn="l"/>
              </a:tabLst>
            </a:pPr>
            <a:r>
              <a:rPr lang="en-US" sz="1800">
                <a:latin typeface="Arial"/>
                <a:cs typeface="Arial"/>
              </a:rPr>
              <a:t>LH2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at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inlet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to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cell: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20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K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/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35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psia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/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1.5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kg/s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(or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which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30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g/s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for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Flow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bypass)</a:t>
            </a:r>
            <a:endParaRPr lang="en-US" sz="1800">
              <a:latin typeface="Arial"/>
              <a:cs typeface="Arial"/>
            </a:endParaRPr>
          </a:p>
          <a:p>
            <a:pPr marL="723265" lvl="1" indent="-227965">
              <a:lnSpc>
                <a:spcPct val="100000"/>
              </a:lnSpc>
              <a:spcBef>
                <a:spcPts val="240"/>
              </a:spcBef>
              <a:buChar char="■"/>
              <a:tabLst>
                <a:tab pos="723265" algn="l"/>
              </a:tabLst>
            </a:pPr>
            <a:r>
              <a:rPr lang="en-US" sz="1800">
                <a:latin typeface="Arial"/>
                <a:cs typeface="Arial"/>
              </a:rPr>
              <a:t>75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µA</a:t>
            </a:r>
            <a:r>
              <a:rPr lang="en-US" sz="1800" spc="-114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beam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current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with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4x4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mm</a:t>
            </a:r>
            <a:r>
              <a:rPr lang="en-US" sz="1800" baseline="23148">
                <a:latin typeface="Arial"/>
                <a:cs typeface="Arial"/>
              </a:rPr>
              <a:t>2</a:t>
            </a:r>
            <a:r>
              <a:rPr lang="en-US" sz="1800" spc="217" baseline="23148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raster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or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~3300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</a:t>
            </a:r>
            <a:r>
              <a:rPr lang="en-US" sz="1800" spc="-1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into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LH2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~5.5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into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one</a:t>
            </a:r>
            <a:r>
              <a:rPr lang="en-US" sz="1800" spc="-114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Al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window</a:t>
            </a:r>
            <a:endParaRPr lang="en-US" sz="1800">
              <a:latin typeface="Arial"/>
              <a:cs typeface="Arial"/>
            </a:endParaRPr>
          </a:p>
          <a:p>
            <a:pPr marL="266065" indent="-227965">
              <a:lnSpc>
                <a:spcPct val="100000"/>
              </a:lnSpc>
              <a:spcBef>
                <a:spcPts val="840"/>
              </a:spcBef>
              <a:tabLst>
                <a:tab pos="266065" algn="l"/>
              </a:tabLst>
            </a:pPr>
            <a:r>
              <a:rPr lang="en-US" sz="1800">
                <a:latin typeface="Arial"/>
                <a:cs typeface="Arial"/>
              </a:rPr>
              <a:t>Material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properties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have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been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adjusted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for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temperature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dependence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using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MPDB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for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metals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</a:t>
            </a:r>
            <a:r>
              <a:rPr lang="en-US" sz="1800" spc="-3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NIST</a:t>
            </a:r>
            <a:r>
              <a:rPr lang="en-US" sz="1800" spc="-6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for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fluids</a:t>
            </a:r>
            <a:endParaRPr lang="en-US" sz="1800">
              <a:latin typeface="Arial"/>
              <a:cs typeface="Arial"/>
            </a:endParaRPr>
          </a:p>
          <a:p>
            <a:pPr marL="266700" marR="30480">
              <a:lnSpc>
                <a:spcPts val="1989"/>
              </a:lnSpc>
              <a:spcBef>
                <a:spcPts val="950"/>
              </a:spcBef>
              <a:tabLst>
                <a:tab pos="266700" algn="l"/>
              </a:tabLst>
            </a:pP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geometries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have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been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developed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</a:t>
            </a:r>
            <a:r>
              <a:rPr lang="en-US" sz="1800" spc="-125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ANSYS-</a:t>
            </a:r>
            <a:r>
              <a:rPr lang="en-US" sz="1800">
                <a:latin typeface="Arial"/>
                <a:cs typeface="Arial"/>
              </a:rPr>
              <a:t>Design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Modeler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meshed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with</a:t>
            </a:r>
            <a:r>
              <a:rPr lang="en-US" sz="1800" spc="-1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ANSYS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Mesh21R2,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typical </a:t>
            </a:r>
            <a:r>
              <a:rPr lang="en-US" sz="1800">
                <a:latin typeface="Arial"/>
                <a:cs typeface="Arial"/>
              </a:rPr>
              <a:t>cell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volume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of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6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liters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was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meshed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with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20-</a:t>
            </a:r>
            <a:r>
              <a:rPr lang="en-US" sz="1800">
                <a:latin typeface="Arial"/>
                <a:cs typeface="Arial"/>
              </a:rPr>
              <a:t>30M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volume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cells,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mesh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min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orthogonality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quality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was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 spc="-20">
                <a:latin typeface="Arial"/>
                <a:cs typeface="Arial"/>
              </a:rPr>
              <a:t>~0.1</a:t>
            </a:r>
            <a:endParaRPr lang="en-US" sz="1800">
              <a:latin typeface="Arial"/>
              <a:cs typeface="Arial"/>
            </a:endParaRPr>
          </a:p>
          <a:p>
            <a:pPr marL="266700" marR="347345">
              <a:lnSpc>
                <a:spcPts val="2020"/>
              </a:lnSpc>
              <a:spcBef>
                <a:spcPts val="890"/>
              </a:spcBef>
              <a:tabLst>
                <a:tab pos="266700" algn="l"/>
              </a:tabLst>
            </a:pP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2-</a:t>
            </a:r>
            <a:r>
              <a:rPr lang="en-US" sz="1800">
                <a:latin typeface="Arial"/>
                <a:cs typeface="Arial"/>
              </a:rPr>
              <a:t>phase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flow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Mixture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model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from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Fluent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was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used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with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evaporation-</a:t>
            </a:r>
            <a:r>
              <a:rPr lang="en-US" sz="1800">
                <a:latin typeface="Arial"/>
                <a:cs typeface="Arial"/>
              </a:rPr>
              <a:t>condensation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interaction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between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two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phases,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saturation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temperature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was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set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at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23.705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K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(from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NIST)</a:t>
            </a:r>
            <a:endParaRPr lang="en-US" sz="1800">
              <a:latin typeface="Arial"/>
              <a:cs typeface="Arial"/>
            </a:endParaRPr>
          </a:p>
          <a:p>
            <a:pPr marL="266700" marR="321945">
              <a:lnSpc>
                <a:spcPts val="1920"/>
              </a:lnSpc>
              <a:spcBef>
                <a:spcPts val="940"/>
              </a:spcBef>
              <a:tabLst>
                <a:tab pos="266700" algn="l"/>
              </a:tabLst>
            </a:pP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Fluent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k-</a:t>
            </a:r>
            <a:r>
              <a:rPr lang="en-US" sz="1800" spc="785" err="1">
                <a:latin typeface="Cambria Math"/>
                <a:cs typeface="Arial"/>
              </a:rPr>
              <a:t>ω</a:t>
            </a:r>
            <a:r>
              <a:rPr lang="en-US" sz="1800" spc="-10" err="1">
                <a:latin typeface="Arial"/>
                <a:cs typeface="Arial"/>
              </a:rPr>
              <a:t>Shear</a:t>
            </a:r>
            <a:r>
              <a:rPr lang="en-US" sz="1800" spc="-10">
                <a:latin typeface="Arial"/>
                <a:cs typeface="Arial"/>
              </a:rPr>
              <a:t>-Stress-</a:t>
            </a:r>
            <a:r>
              <a:rPr lang="en-US" sz="1800">
                <a:latin typeface="Arial"/>
                <a:cs typeface="Arial"/>
              </a:rPr>
              <a:t>Transport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(SST)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with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viscosity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heating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was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used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to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model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fluid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turbulence,</a:t>
            </a:r>
            <a:r>
              <a:rPr lang="en-US" sz="1800" spc="-25">
                <a:latin typeface="Arial"/>
                <a:cs typeface="Arial"/>
              </a:rPr>
              <a:t> the </a:t>
            </a:r>
            <a:r>
              <a:rPr lang="en-US" sz="1800">
                <a:latin typeface="Arial"/>
                <a:cs typeface="Arial"/>
              </a:rPr>
              <a:t>model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uses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two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equations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to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calculate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turbulent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kinetic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energy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turbulent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dissipation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rate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of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eddies</a:t>
            </a:r>
            <a:endParaRPr lang="en-US" sz="1800">
              <a:latin typeface="Arial"/>
              <a:cs typeface="Arial"/>
            </a:endParaRPr>
          </a:p>
          <a:p>
            <a:pPr marL="266700" marR="93345">
              <a:lnSpc>
                <a:spcPts val="1900"/>
              </a:lnSpc>
              <a:spcBef>
                <a:spcPts val="1095"/>
              </a:spcBef>
              <a:tabLst>
                <a:tab pos="266700" algn="l"/>
              </a:tabLst>
            </a:pP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beam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power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sourced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uniformly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both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LH2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1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Al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windows,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constant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volume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density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</a:t>
            </a:r>
            <a:r>
              <a:rPr lang="en-US" sz="1800" spc="-1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Al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 spc="-50">
                <a:latin typeface="Arial"/>
                <a:cs typeface="Arial"/>
              </a:rPr>
              <a:t>a </a:t>
            </a:r>
            <a:r>
              <a:rPr lang="en-US" sz="1800">
                <a:latin typeface="Arial"/>
                <a:cs typeface="Arial"/>
              </a:rPr>
              <a:t>constant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mass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density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LH2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(accounts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for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density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variations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mesh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cells)</a:t>
            </a:r>
            <a:endParaRPr lang="en-US" sz="1800">
              <a:latin typeface="Arial"/>
              <a:cs typeface="Arial"/>
            </a:endParaRPr>
          </a:p>
          <a:p>
            <a:pPr marL="266065" indent="-227965">
              <a:lnSpc>
                <a:spcPct val="100000"/>
              </a:lnSpc>
              <a:spcBef>
                <a:spcPts val="815"/>
              </a:spcBef>
              <a:tabLst>
                <a:tab pos="266065" algn="l"/>
              </a:tabLst>
            </a:pPr>
            <a:r>
              <a:rPr lang="en-US" sz="1800">
                <a:latin typeface="Arial"/>
                <a:cs typeface="Arial"/>
              </a:rPr>
              <a:t>The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second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order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interpolation</a:t>
            </a:r>
            <a:r>
              <a:rPr lang="en-US" sz="1800" spc="-2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scheme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was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used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for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all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relevant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variables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and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double</a:t>
            </a:r>
            <a:r>
              <a:rPr lang="en-US" sz="1800" spc="-30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precision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>
                <a:latin typeface="Arial"/>
                <a:cs typeface="Arial"/>
              </a:rPr>
              <a:t>for</a:t>
            </a:r>
            <a:r>
              <a:rPr lang="en-US" sz="1800" spc="-25">
                <a:latin typeface="Arial"/>
                <a:cs typeface="Arial"/>
              </a:rPr>
              <a:t> </a:t>
            </a:r>
            <a:r>
              <a:rPr lang="en-US" sz="1800" spc="-10">
                <a:latin typeface="Arial"/>
                <a:cs typeface="Arial"/>
              </a:rPr>
              <a:t>calculations</a:t>
            </a:r>
          </a:p>
          <a:p>
            <a:pPr marL="266065" indent="-227965">
              <a:lnSpc>
                <a:spcPct val="100000"/>
              </a:lnSpc>
              <a:spcBef>
                <a:spcPts val="815"/>
              </a:spcBef>
              <a:tabLst>
                <a:tab pos="266065" algn="l"/>
              </a:tabLst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F43B4-DF6C-4EFA-99EA-489EA6E3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12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D2EADC-A02F-4E66-8053-852FB47D86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033941"/>
              </p:ext>
            </p:extLst>
          </p:nvPr>
        </p:nvGraphicFramePr>
        <p:xfrm>
          <a:off x="530224" y="1324209"/>
          <a:ext cx="7883525" cy="443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972195" imgH="3924414" progId="Visio.Drawing.15">
                  <p:embed/>
                </p:oleObj>
              </mc:Choice>
              <mc:Fallback>
                <p:oleObj name="Visio" r:id="rId2" imgW="6972195" imgH="3924414" progId="Visio.Drawing.15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D2EADC-A02F-4E66-8053-852FB47D86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0224" y="1324209"/>
                        <a:ext cx="7883525" cy="443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Principles of Cryogenic Targets for Electron Scattering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0BF5E1-7502-0514-BA8E-A0C7598F84F8}"/>
              </a:ext>
            </a:extLst>
          </p:cNvPr>
          <p:cNvSpPr txBox="1"/>
          <p:nvPr/>
        </p:nvSpPr>
        <p:spPr>
          <a:xfrm>
            <a:off x="8111150" y="2024108"/>
            <a:ext cx="3258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Simplified schematic of the target system</a:t>
            </a:r>
          </a:p>
          <a:p>
            <a:endParaRPr lang="en-US"/>
          </a:p>
          <a:p>
            <a:r>
              <a:rPr lang="en-US"/>
              <a:t>Not shown are the motion subsystem (WBS 1.02.06) and the control subsystem (WBS 1.02.07)</a:t>
            </a:r>
          </a:p>
        </p:txBody>
      </p:sp>
    </p:spTree>
    <p:extLst>
      <p:ext uri="{BB962C8B-B14F-4D97-AF65-F5344CB8AC3E}">
        <p14:creationId xmlns:p14="http://schemas.microsoft.com/office/powerpoint/2010/main" val="1906998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02021-4A9C-437A-9C85-5E3B00FD0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CFD</a:t>
            </a:r>
            <a:r>
              <a:rPr lang="en-US" spc="-40"/>
              <a:t> </a:t>
            </a:r>
            <a:r>
              <a:rPr lang="en-US"/>
              <a:t>Cell</a:t>
            </a:r>
            <a:r>
              <a:rPr lang="en-US" spc="-50"/>
              <a:t> </a:t>
            </a:r>
            <a:r>
              <a:rPr lang="en-US"/>
              <a:t>21:</a:t>
            </a:r>
            <a:r>
              <a:rPr lang="en-US" spc="-45"/>
              <a:t> </a:t>
            </a:r>
            <a:r>
              <a:rPr lang="en-US" spc="-20"/>
              <a:t>Temperature</a:t>
            </a:r>
            <a:r>
              <a:rPr lang="en-US" spc="-45"/>
              <a:t> </a:t>
            </a:r>
            <a:r>
              <a:rPr lang="en-US"/>
              <a:t>at</a:t>
            </a:r>
            <a:r>
              <a:rPr lang="en-US" spc="-45"/>
              <a:t> </a:t>
            </a:r>
            <a:r>
              <a:rPr lang="en-US" spc="-10"/>
              <a:t>Windows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B9E281-DC7F-41F6-9560-C9A4B596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FE6DA-4B9A-4E58-A593-605926A09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76" y="902651"/>
            <a:ext cx="10295429" cy="54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69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7AF8-AD91-43CA-8503-F6BA5F65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LH2 Window Jetting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5960FD-3B0A-4F80-B1F5-DC20B8D4A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430" y="966788"/>
            <a:ext cx="10806591" cy="538162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C51A9-9798-4998-AD73-18D716E0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01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572B9-FB43-4D15-828D-14EAD2F77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Cell</a:t>
            </a:r>
            <a:r>
              <a:rPr lang="en-US" spc="-55"/>
              <a:t> </a:t>
            </a:r>
            <a:r>
              <a:rPr lang="en-US"/>
              <a:t>21:</a:t>
            </a:r>
            <a:r>
              <a:rPr lang="en-US" spc="-35"/>
              <a:t> </a:t>
            </a:r>
            <a:r>
              <a:rPr lang="en-US"/>
              <a:t>Flow</a:t>
            </a:r>
            <a:r>
              <a:rPr lang="en-US" spc="-45"/>
              <a:t> </a:t>
            </a:r>
            <a:r>
              <a:rPr lang="en-US"/>
              <a:t>profile</a:t>
            </a:r>
            <a:r>
              <a:rPr lang="en-US" spc="-35"/>
              <a:t> </a:t>
            </a:r>
            <a:r>
              <a:rPr lang="en-US"/>
              <a:t>and</a:t>
            </a:r>
            <a:r>
              <a:rPr lang="en-US" spc="-45"/>
              <a:t> n</a:t>
            </a:r>
            <a:r>
              <a:rPr lang="en-US"/>
              <a:t>ucleate</a:t>
            </a:r>
            <a:r>
              <a:rPr lang="en-US" spc="-35"/>
              <a:t> </a:t>
            </a:r>
            <a:r>
              <a:rPr lang="en-US"/>
              <a:t>boiling</a:t>
            </a:r>
            <a:r>
              <a:rPr lang="en-US" spc="-40"/>
              <a:t> </a:t>
            </a:r>
            <a:r>
              <a:rPr lang="en-US" spc="-10"/>
              <a:t>transport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5F7448-4874-404F-8BBF-9B3EA42C6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052763"/>
            <a:ext cx="11287125" cy="52123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D2D7-CBC6-4701-964C-A79F897EF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727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183D-0EFD-482B-91E4-11C9D0DF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69506-BB42-4BD3-B9EE-E4F5AB4B6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Presented an introduction to high power cryogenic hydrogen targets for electron physics</a:t>
            </a:r>
          </a:p>
          <a:p>
            <a:r>
              <a:rPr lang="en-US"/>
              <a:t>Failure mode analysis for performance parameters was discussed</a:t>
            </a:r>
          </a:p>
          <a:p>
            <a:r>
              <a:rPr lang="en-US"/>
              <a:t>The target requirements were presented</a:t>
            </a:r>
          </a:p>
          <a:p>
            <a:r>
              <a:rPr lang="en-US"/>
              <a:t>Expected/modeled performance of the HX, ESR (data), Pump, and Cell were shown</a:t>
            </a:r>
          </a:p>
          <a:p>
            <a:r>
              <a:rPr lang="en-US"/>
              <a:t>Addressed the following charge bullet points:</a:t>
            </a:r>
          </a:p>
          <a:p>
            <a:pPr lvl="1"/>
            <a:r>
              <a:rPr lang="en-US"/>
              <a:t>1.1) What is the expected cooling power consumption, and is it optimized for efficiency?</a:t>
            </a:r>
          </a:p>
          <a:p>
            <a:pPr lvl="1"/>
            <a:r>
              <a:rPr lang="en-US"/>
              <a:t>1.2) Are there any risks of cooling power fluctuations that could affect stability? </a:t>
            </a:r>
          </a:p>
          <a:p>
            <a:pPr lvl="1"/>
            <a:r>
              <a:rPr lang="en-US"/>
              <a:t>1.3) How is heat dissipated, and does the cooling system have adequate capacity for sustained operation?</a:t>
            </a:r>
          </a:p>
          <a:p>
            <a:pPr lvl="1"/>
            <a:r>
              <a:rPr lang="en-US"/>
              <a:t>1.4) What are the temperature thresholds at which shutdown becomes necessary?</a:t>
            </a:r>
          </a:p>
          <a:p>
            <a:pPr lvl="1"/>
            <a:r>
              <a:rPr lang="en-US"/>
              <a:t>1.5) Have the nominal operating parameters (temperature and pressure) been established, and how much headroom is available to achieve the measurement goals?</a:t>
            </a:r>
          </a:p>
          <a:p>
            <a:pPr lvl="1"/>
            <a:r>
              <a:rPr lang="en-US"/>
              <a:t>1.6) How frequently are pressure sensors calibrated and tested?</a:t>
            </a:r>
          </a:p>
          <a:p>
            <a:pPr lvl="1"/>
            <a:r>
              <a:rPr lang="en-US" sz="2200"/>
              <a:t>2.3) Have potential failure modes for pressure and temperature stability been </a:t>
            </a:r>
            <a:r>
              <a:rPr lang="en-US" sz="2400"/>
              <a:t>thoroughly analyzed?</a:t>
            </a:r>
          </a:p>
          <a:p>
            <a:pPr lvl="1"/>
            <a:r>
              <a:rPr lang="en-US" sz="2400"/>
              <a:t>3.4) What are the collaboration’s plans to ensure that the hydrogen meets the required purity standards and that its purity is maintained during operation?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4BB348-EE1E-410D-8752-3C3BDFC5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480EBE-EEBE-6A71-9839-8791336B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Principles of Cryogenic Targets for Electron Scattering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C13B7-33EB-6AC7-421C-7F78D3EC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DDE1F-67F6-4D7B-8AC9-FF44A431FD0F}"/>
              </a:ext>
            </a:extLst>
          </p:cNvPr>
          <p:cNvSpPr txBox="1"/>
          <p:nvPr/>
        </p:nvSpPr>
        <p:spPr>
          <a:xfrm>
            <a:off x="319218" y="902602"/>
            <a:ext cx="58831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Key Components of a High Power Cryotarget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Insulating vacuum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Required to reduce heat load from the ambient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Target cell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Where beam interacts with LH2. This typically has thin “windows” for beam traverse and recoil particle paths to spectrometers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Heat Exchanger (HX)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Heat is removed from the LH2 target fluid and dumped into the cooling gas from the ESR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Temperature stabilizing heater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Maintains target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Replaces beam heat load when beam is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Recirculating pump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Pumps LH2 at the necessary flow rate to maintain the temperature and reduce boiling in the target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Instrumentation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Thermometry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Gas handling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Purification, filling, pressure, blowdown …</a:t>
            </a:r>
          </a:p>
        </p:txBody>
      </p:sp>
      <p:pic>
        <p:nvPicPr>
          <p:cNvPr id="25" name="object 3">
            <a:extLst>
              <a:ext uri="{FF2B5EF4-FFF2-40B4-BE49-F238E27FC236}">
                <a16:creationId xmlns:a16="http://schemas.microsoft.com/office/drawing/2014/main" id="{F314244F-39F3-47BB-B511-B18E0C4F3B3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04796" y="1812938"/>
            <a:ext cx="2506886" cy="3989327"/>
          </a:xfrm>
          <a:prstGeom prst="rect">
            <a:avLst/>
          </a:prstGeom>
        </p:spPr>
      </p:pic>
      <p:sp>
        <p:nvSpPr>
          <p:cNvPr id="26" name="object 4">
            <a:extLst>
              <a:ext uri="{FF2B5EF4-FFF2-40B4-BE49-F238E27FC236}">
                <a16:creationId xmlns:a16="http://schemas.microsoft.com/office/drawing/2014/main" id="{CF6CFC25-42B6-4930-BAAD-EA13BDC4F25B}"/>
              </a:ext>
            </a:extLst>
          </p:cNvPr>
          <p:cNvSpPr txBox="1"/>
          <p:nvPr/>
        </p:nvSpPr>
        <p:spPr>
          <a:xfrm>
            <a:off x="10213975" y="1431558"/>
            <a:ext cx="115436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Calibri"/>
                <a:cs typeface="Calibri"/>
              </a:rPr>
              <a:t>LH2</a:t>
            </a:r>
            <a:r>
              <a:rPr sz="1800" spc="-1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pump</a:t>
            </a:r>
            <a:r>
              <a:rPr sz="1800" spc="385">
                <a:latin typeface="Calibri"/>
                <a:cs typeface="Calibri"/>
              </a:rPr>
              <a:t> </a:t>
            </a:r>
            <a:r>
              <a:rPr sz="1800" spc="-20">
                <a:latin typeface="Calibri"/>
                <a:cs typeface="Calibri"/>
              </a:rPr>
              <a:t>motor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5B88AF5B-A3FE-412E-A7D2-455B0E6D249A}"/>
              </a:ext>
            </a:extLst>
          </p:cNvPr>
          <p:cNvSpPr txBox="1"/>
          <p:nvPr/>
        </p:nvSpPr>
        <p:spPr>
          <a:xfrm>
            <a:off x="10532438" y="2113693"/>
            <a:ext cx="156578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>
                <a:latin typeface="Calibri"/>
                <a:cs typeface="Calibri"/>
              </a:rPr>
              <a:t>LH2</a:t>
            </a:r>
            <a:r>
              <a:rPr sz="1800" spc="-25">
                <a:latin typeface="Calibri"/>
                <a:cs typeface="Calibri"/>
              </a:rPr>
              <a:t> </a:t>
            </a:r>
            <a:r>
              <a:rPr sz="1800">
                <a:latin typeface="Calibri"/>
                <a:cs typeface="Calibri"/>
              </a:rPr>
              <a:t>pump</a:t>
            </a: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94F4180F-0E78-4B8A-AC3B-ECC4CD22BDEA}"/>
              </a:ext>
            </a:extLst>
          </p:cNvPr>
          <p:cNvSpPr txBox="1"/>
          <p:nvPr/>
        </p:nvSpPr>
        <p:spPr>
          <a:xfrm>
            <a:off x="10302737" y="4269620"/>
            <a:ext cx="1113750" cy="29623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495934" marR="5080" indent="-483870">
              <a:lnSpc>
                <a:spcPts val="2110"/>
              </a:lnSpc>
              <a:spcBef>
                <a:spcPts val="210"/>
              </a:spcBef>
            </a:pPr>
            <a:r>
              <a:rPr lang="en-US" sz="1800">
                <a:latin typeface="Calibri"/>
                <a:cs typeface="Calibri"/>
              </a:rPr>
              <a:t>Heater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4EEFF60E-CD76-4E62-92E4-89960D4693D0}"/>
              </a:ext>
            </a:extLst>
          </p:cNvPr>
          <p:cNvSpPr txBox="1"/>
          <p:nvPr/>
        </p:nvSpPr>
        <p:spPr>
          <a:xfrm>
            <a:off x="9158239" y="5900234"/>
            <a:ext cx="137419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1800" spc="-10">
                <a:latin typeface="Calibri"/>
                <a:cs typeface="Calibri"/>
              </a:rPr>
              <a:t>Target Cell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3481CAE4-A856-42A2-963D-4774681CE27F}"/>
              </a:ext>
            </a:extLst>
          </p:cNvPr>
          <p:cNvSpPr txBox="1"/>
          <p:nvPr/>
        </p:nvSpPr>
        <p:spPr>
          <a:xfrm>
            <a:off x="6491256" y="3453093"/>
            <a:ext cx="1945993" cy="2981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44805" marR="5080" indent="-332740">
              <a:lnSpc>
                <a:spcPts val="2090"/>
              </a:lnSpc>
              <a:spcBef>
                <a:spcPts val="225"/>
              </a:spcBef>
            </a:pPr>
            <a:r>
              <a:rPr lang="en-US" sz="1800">
                <a:latin typeface="Calibri"/>
                <a:cs typeface="Calibri"/>
              </a:rPr>
              <a:t>Heat Exchanger (HX)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id="{3A37C3D0-C51C-42A1-AA17-0ACE367BBECE}"/>
              </a:ext>
            </a:extLst>
          </p:cNvPr>
          <p:cNvSpPr txBox="1"/>
          <p:nvPr/>
        </p:nvSpPr>
        <p:spPr>
          <a:xfrm>
            <a:off x="7139136" y="1785799"/>
            <a:ext cx="2019103" cy="2883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41275" marR="5080" indent="-29209" algn="just">
              <a:lnSpc>
                <a:spcPct val="99400"/>
              </a:lnSpc>
              <a:spcBef>
                <a:spcPts val="110"/>
              </a:spcBef>
            </a:pPr>
            <a:r>
              <a:rPr sz="1800">
                <a:latin typeface="Calibri"/>
                <a:cs typeface="Calibri"/>
              </a:rPr>
              <a:t>Supporting</a:t>
            </a:r>
            <a:r>
              <a:rPr sz="1800" spc="-60">
                <a:latin typeface="Calibri"/>
                <a:cs typeface="Calibri"/>
              </a:rPr>
              <a:t> </a:t>
            </a:r>
            <a:r>
              <a:rPr sz="1800" spc="-20">
                <a:latin typeface="Calibri"/>
                <a:cs typeface="Calibri"/>
              </a:rPr>
              <a:t>pipe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03C15DB7-BBA0-41F1-B527-06284EA56550}"/>
              </a:ext>
            </a:extLst>
          </p:cNvPr>
          <p:cNvSpPr/>
          <p:nvPr/>
        </p:nvSpPr>
        <p:spPr>
          <a:xfrm>
            <a:off x="8645286" y="2099798"/>
            <a:ext cx="622599" cy="873477"/>
          </a:xfrm>
          <a:custGeom>
            <a:avLst/>
            <a:gdLst/>
            <a:ahLst/>
            <a:cxnLst/>
            <a:rect l="l" t="t" r="r" b="b"/>
            <a:pathLst>
              <a:path w="737870" h="890269">
                <a:moveTo>
                  <a:pt x="679248" y="839335"/>
                </a:moveTo>
                <a:lnTo>
                  <a:pt x="659657" y="855501"/>
                </a:lnTo>
                <a:lnTo>
                  <a:pt x="737542" y="890026"/>
                </a:lnTo>
                <a:lnTo>
                  <a:pt x="728128" y="849130"/>
                </a:lnTo>
                <a:lnTo>
                  <a:pt x="687331" y="849130"/>
                </a:lnTo>
                <a:lnTo>
                  <a:pt x="679248" y="839335"/>
                </a:lnTo>
                <a:close/>
              </a:path>
              <a:path w="737870" h="890269">
                <a:moveTo>
                  <a:pt x="698839" y="823169"/>
                </a:moveTo>
                <a:lnTo>
                  <a:pt x="679248" y="839335"/>
                </a:lnTo>
                <a:lnTo>
                  <a:pt x="687331" y="849130"/>
                </a:lnTo>
                <a:lnTo>
                  <a:pt x="706922" y="832965"/>
                </a:lnTo>
                <a:lnTo>
                  <a:pt x="698839" y="823169"/>
                </a:lnTo>
                <a:close/>
              </a:path>
              <a:path w="737870" h="890269">
                <a:moveTo>
                  <a:pt x="718431" y="807003"/>
                </a:moveTo>
                <a:lnTo>
                  <a:pt x="698839" y="823169"/>
                </a:lnTo>
                <a:lnTo>
                  <a:pt x="706922" y="832965"/>
                </a:lnTo>
                <a:lnTo>
                  <a:pt x="687331" y="849130"/>
                </a:lnTo>
                <a:lnTo>
                  <a:pt x="728128" y="849130"/>
                </a:lnTo>
                <a:lnTo>
                  <a:pt x="718431" y="807003"/>
                </a:lnTo>
                <a:close/>
              </a:path>
              <a:path w="737870" h="890269">
                <a:moveTo>
                  <a:pt x="19591" y="0"/>
                </a:moveTo>
                <a:lnTo>
                  <a:pt x="0" y="16167"/>
                </a:lnTo>
                <a:lnTo>
                  <a:pt x="679248" y="839335"/>
                </a:lnTo>
                <a:lnTo>
                  <a:pt x="698839" y="823169"/>
                </a:lnTo>
                <a:lnTo>
                  <a:pt x="19591" y="0"/>
                </a:lnTo>
                <a:close/>
              </a:path>
            </a:pathLst>
          </a:custGeom>
          <a:solidFill>
            <a:srgbClr val="BE1D1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161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MOLLER Target Subsystem Overview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503745-1B98-7F43-A568-7247CE16D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-935" r="-56" b="934"/>
          <a:stretch>
            <a:fillRect/>
          </a:stretch>
        </p:blipFill>
        <p:spPr>
          <a:xfrm>
            <a:off x="0" y="889181"/>
            <a:ext cx="8509754" cy="509506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FE7E95-135E-354D-8E95-6F01CE9BC9A0}"/>
              </a:ext>
            </a:extLst>
          </p:cNvPr>
          <p:cNvSpPr txBox="1">
            <a:spLocks/>
          </p:cNvSpPr>
          <p:nvPr/>
        </p:nvSpPr>
        <p:spPr>
          <a:xfrm>
            <a:off x="8666480" y="965200"/>
            <a:ext cx="3525520" cy="53056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/>
              <a:t>1.02.02 Vacuum System</a:t>
            </a:r>
          </a:p>
          <a:p>
            <a:pPr lvl="1"/>
            <a:r>
              <a:rPr lang="en-US" sz="1300"/>
              <a:t>Target scattering chamber and stand</a:t>
            </a:r>
          </a:p>
          <a:p>
            <a:pPr lvl="1"/>
            <a:r>
              <a:rPr lang="en-US" sz="1300"/>
              <a:t>Vacuum pumping stations</a:t>
            </a:r>
          </a:p>
          <a:p>
            <a:r>
              <a:rPr lang="en-US" sz="1700"/>
              <a:t>1.02.03 Hydrogen Gas Service</a:t>
            </a:r>
          </a:p>
          <a:p>
            <a:pPr lvl="1"/>
            <a:r>
              <a:rPr lang="en-US" sz="1300"/>
              <a:t>Storage vessels, piping</a:t>
            </a:r>
          </a:p>
          <a:p>
            <a:pPr lvl="1"/>
            <a:r>
              <a:rPr lang="en-US" sz="1300"/>
              <a:t>Gas panel</a:t>
            </a:r>
          </a:p>
          <a:p>
            <a:pPr lvl="1"/>
            <a:r>
              <a:rPr lang="en-US" sz="1300"/>
              <a:t>Hydrogen vent</a:t>
            </a:r>
          </a:p>
          <a:p>
            <a:r>
              <a:rPr lang="en-US" sz="1700"/>
              <a:t>1.02.04 Helium Gas Service</a:t>
            </a:r>
          </a:p>
          <a:p>
            <a:pPr lvl="1"/>
            <a:r>
              <a:rPr lang="en-US" sz="1300"/>
              <a:t>He Lines</a:t>
            </a:r>
          </a:p>
          <a:p>
            <a:pPr lvl="1"/>
            <a:r>
              <a:rPr lang="en-US" sz="1300"/>
              <a:t>He Cryostat</a:t>
            </a:r>
          </a:p>
          <a:p>
            <a:r>
              <a:rPr lang="en-US" sz="1700"/>
              <a:t>1.02.05 Target Loop</a:t>
            </a:r>
          </a:p>
          <a:p>
            <a:pPr lvl="1"/>
            <a:r>
              <a:rPr lang="en-US" sz="1300"/>
              <a:t>Liquid Hydrogen Pump</a:t>
            </a:r>
          </a:p>
          <a:p>
            <a:pPr lvl="1"/>
            <a:r>
              <a:rPr lang="en-US" sz="1300"/>
              <a:t>Heat Exchanger</a:t>
            </a:r>
          </a:p>
          <a:p>
            <a:pPr lvl="1"/>
            <a:r>
              <a:rPr lang="en-US" sz="1300"/>
              <a:t>Cell and plumbing</a:t>
            </a:r>
          </a:p>
          <a:p>
            <a:pPr lvl="1"/>
            <a:r>
              <a:rPr lang="en-US" sz="1300"/>
              <a:t>High Power Heater</a:t>
            </a:r>
          </a:p>
          <a:p>
            <a:pPr lvl="1"/>
            <a:r>
              <a:rPr lang="en-US" sz="1300"/>
              <a:t>Solid Targets</a:t>
            </a:r>
          </a:p>
          <a:p>
            <a:r>
              <a:rPr lang="en-US" sz="1700"/>
              <a:t>1.02.06 Target Motion</a:t>
            </a:r>
          </a:p>
          <a:p>
            <a:pPr lvl="1"/>
            <a:r>
              <a:rPr lang="en-US" sz="1300"/>
              <a:t>Vertical lifter and alignment</a:t>
            </a:r>
          </a:p>
          <a:p>
            <a:r>
              <a:rPr lang="en-US" sz="1700"/>
              <a:t>1.02.07 Target Controls</a:t>
            </a:r>
          </a:p>
          <a:p>
            <a:pPr lvl="1"/>
            <a:r>
              <a:rPr lang="en-US" sz="1300"/>
              <a:t>Software and Hardware controls and instrumentation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D20B43-9902-2E4C-B166-A247A9FBFB84}"/>
              </a:ext>
            </a:extLst>
          </p:cNvPr>
          <p:cNvCxnSpPr>
            <a:cxnSpLocks/>
          </p:cNvCxnSpPr>
          <p:nvPr/>
        </p:nvCxnSpPr>
        <p:spPr>
          <a:xfrm>
            <a:off x="6614160" y="4450080"/>
            <a:ext cx="2052320" cy="92510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29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3AD94-7CE5-4105-8DD1-12C4D376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MOLLER Target Assembly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9B43B-89F5-46AD-9A61-9A4D70C6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286AA-8AF8-4BDB-B90D-750A7603C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67" t="1274" r="26009" b="11059"/>
          <a:stretch/>
        </p:blipFill>
        <p:spPr>
          <a:xfrm>
            <a:off x="5932342" y="1419896"/>
            <a:ext cx="2648811" cy="446581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C1B995-9B63-4083-B3F5-3E27D396E21F}"/>
              </a:ext>
            </a:extLst>
          </p:cNvPr>
          <p:cNvCxnSpPr>
            <a:cxnSpLocks/>
          </p:cNvCxnSpPr>
          <p:nvPr/>
        </p:nvCxnSpPr>
        <p:spPr>
          <a:xfrm flipV="1">
            <a:off x="5714944" y="3866104"/>
            <a:ext cx="1122737" cy="1710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9349A4-AC91-440D-B499-202CA69AD4DA}"/>
              </a:ext>
            </a:extLst>
          </p:cNvPr>
          <p:cNvCxnSpPr>
            <a:cxnSpLocks/>
          </p:cNvCxnSpPr>
          <p:nvPr/>
        </p:nvCxnSpPr>
        <p:spPr>
          <a:xfrm flipH="1">
            <a:off x="7385445" y="1316107"/>
            <a:ext cx="1516134" cy="4960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DAE80B7-B546-4A57-B7E9-5B85B17140C7}"/>
              </a:ext>
            </a:extLst>
          </p:cNvPr>
          <p:cNvCxnSpPr/>
          <p:nvPr/>
        </p:nvCxnSpPr>
        <p:spPr>
          <a:xfrm flipH="1">
            <a:off x="7583618" y="1869849"/>
            <a:ext cx="1516134" cy="5722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E36794-E5D8-4217-B8DE-AAA304B92538}"/>
              </a:ext>
            </a:extLst>
          </p:cNvPr>
          <p:cNvCxnSpPr/>
          <p:nvPr/>
        </p:nvCxnSpPr>
        <p:spPr>
          <a:xfrm flipH="1">
            <a:off x="7823086" y="2620984"/>
            <a:ext cx="1516134" cy="5722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EFA8792-D2E2-49B4-9CBE-11B0582C6F16}"/>
              </a:ext>
            </a:extLst>
          </p:cNvPr>
          <p:cNvCxnSpPr>
            <a:cxnSpLocks/>
          </p:cNvCxnSpPr>
          <p:nvPr/>
        </p:nvCxnSpPr>
        <p:spPr>
          <a:xfrm>
            <a:off x="5801678" y="2810118"/>
            <a:ext cx="1158030" cy="67842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58D152-DB2E-4287-B160-38D5067BB165}"/>
              </a:ext>
            </a:extLst>
          </p:cNvPr>
          <p:cNvCxnSpPr>
            <a:cxnSpLocks/>
          </p:cNvCxnSpPr>
          <p:nvPr/>
        </p:nvCxnSpPr>
        <p:spPr>
          <a:xfrm flipH="1">
            <a:off x="7386147" y="3372119"/>
            <a:ext cx="1732725" cy="33685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D8EC911-96A0-499C-ADFC-786AB58C8912}"/>
              </a:ext>
            </a:extLst>
          </p:cNvPr>
          <p:cNvCxnSpPr>
            <a:cxnSpLocks/>
          </p:cNvCxnSpPr>
          <p:nvPr/>
        </p:nvCxnSpPr>
        <p:spPr>
          <a:xfrm flipH="1" flipV="1">
            <a:off x="7604617" y="3931800"/>
            <a:ext cx="1649940" cy="10538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A06656-FDBC-4168-8057-57FC14F59BD1}"/>
              </a:ext>
            </a:extLst>
          </p:cNvPr>
          <p:cNvCxnSpPr>
            <a:cxnSpLocks/>
          </p:cNvCxnSpPr>
          <p:nvPr/>
        </p:nvCxnSpPr>
        <p:spPr>
          <a:xfrm flipV="1">
            <a:off x="5496876" y="3866104"/>
            <a:ext cx="1441094" cy="850308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39A2FC-52D6-48D5-8DC0-CA5884B9C305}"/>
              </a:ext>
            </a:extLst>
          </p:cNvPr>
          <p:cNvCxnSpPr>
            <a:cxnSpLocks/>
          </p:cNvCxnSpPr>
          <p:nvPr/>
        </p:nvCxnSpPr>
        <p:spPr>
          <a:xfrm flipH="1" flipV="1">
            <a:off x="8291541" y="4670381"/>
            <a:ext cx="827331" cy="16321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21D4F56-2E02-4D87-B2CD-86B823261466}"/>
              </a:ext>
            </a:extLst>
          </p:cNvPr>
          <p:cNvSpPr txBox="1"/>
          <p:nvPr/>
        </p:nvSpPr>
        <p:spPr>
          <a:xfrm>
            <a:off x="8901579" y="1154957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Cryostat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EBB788-D080-4860-923D-E7EFC072FAE2}"/>
              </a:ext>
            </a:extLst>
          </p:cNvPr>
          <p:cNvSpPr txBox="1"/>
          <p:nvPr/>
        </p:nvSpPr>
        <p:spPr>
          <a:xfrm>
            <a:off x="9124789" y="1679039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Motion system</a:t>
            </a: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5CC18B-B8FE-4279-9EDB-CC056AF95F87}"/>
              </a:ext>
            </a:extLst>
          </p:cNvPr>
          <p:cNvSpPr txBox="1"/>
          <p:nvPr/>
        </p:nvSpPr>
        <p:spPr>
          <a:xfrm>
            <a:off x="5096135" y="3876508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Beam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1A2561-72D0-49B1-B80B-C56CFCD4D0CC}"/>
              </a:ext>
            </a:extLst>
          </p:cNvPr>
          <p:cNvSpPr txBox="1"/>
          <p:nvPr/>
        </p:nvSpPr>
        <p:spPr>
          <a:xfrm>
            <a:off x="4550032" y="2620984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Heat Exchanger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35B17D-A0D6-4438-90D6-8A24CEA77C1C}"/>
              </a:ext>
            </a:extLst>
          </p:cNvPr>
          <p:cNvSpPr txBox="1"/>
          <p:nvPr/>
        </p:nvSpPr>
        <p:spPr>
          <a:xfrm>
            <a:off x="9339220" y="2436867"/>
            <a:ext cx="1997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Scattering Chamber OVC</a:t>
            </a:r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C4F95B8-68BB-44E4-AAB6-B7FB1E0A2DE5}"/>
              </a:ext>
            </a:extLst>
          </p:cNvPr>
          <p:cNvSpPr txBox="1"/>
          <p:nvPr/>
        </p:nvSpPr>
        <p:spPr>
          <a:xfrm>
            <a:off x="9124789" y="3208560"/>
            <a:ext cx="1923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Cell positioning system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D11CD5-D71B-415C-89B3-521FC7356BB8}"/>
              </a:ext>
            </a:extLst>
          </p:cNvPr>
          <p:cNvSpPr txBox="1"/>
          <p:nvPr/>
        </p:nvSpPr>
        <p:spPr>
          <a:xfrm>
            <a:off x="9229557" y="3892782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Solid Targets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A9C3ED8-A9BF-4674-94BD-A3C73BB3433D}"/>
              </a:ext>
            </a:extLst>
          </p:cNvPr>
          <p:cNvSpPr txBox="1"/>
          <p:nvPr/>
        </p:nvSpPr>
        <p:spPr>
          <a:xfrm>
            <a:off x="9099918" y="4716412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 Beam Stand</a:t>
            </a:r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9A0254-C2CE-47B8-8DB3-77B4B3377F12}"/>
              </a:ext>
            </a:extLst>
          </p:cNvPr>
          <p:cNvCxnSpPr>
            <a:cxnSpLocks/>
          </p:cNvCxnSpPr>
          <p:nvPr/>
        </p:nvCxnSpPr>
        <p:spPr>
          <a:xfrm flipH="1" flipV="1">
            <a:off x="7880236" y="4108828"/>
            <a:ext cx="1679832" cy="338724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6E4A4F0-47A6-4C53-8F87-CC9A302BA828}"/>
              </a:ext>
            </a:extLst>
          </p:cNvPr>
          <p:cNvSpPr txBox="1"/>
          <p:nvPr/>
        </p:nvSpPr>
        <p:spPr>
          <a:xfrm>
            <a:off x="9511178" y="4293663"/>
            <a:ext cx="2557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Chamber positioning system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10B308-E824-41DD-9000-CFCC2DD56B3B}"/>
              </a:ext>
            </a:extLst>
          </p:cNvPr>
          <p:cNvSpPr txBox="1"/>
          <p:nvPr/>
        </p:nvSpPr>
        <p:spPr>
          <a:xfrm>
            <a:off x="5096135" y="4572927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Cell</a:t>
            </a:r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4F568E1-242C-4F0E-B207-F171833E41FB}"/>
              </a:ext>
            </a:extLst>
          </p:cNvPr>
          <p:cNvCxnSpPr>
            <a:cxnSpLocks/>
          </p:cNvCxnSpPr>
          <p:nvPr/>
        </p:nvCxnSpPr>
        <p:spPr>
          <a:xfrm flipV="1">
            <a:off x="5146462" y="3865416"/>
            <a:ext cx="2248712" cy="154673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B9A5FD1-F5C8-4296-A15A-53A47CFE8135}"/>
              </a:ext>
            </a:extLst>
          </p:cNvPr>
          <p:cNvSpPr txBox="1"/>
          <p:nvPr/>
        </p:nvSpPr>
        <p:spPr>
          <a:xfrm>
            <a:off x="4294938" y="5315970"/>
            <a:ext cx="1316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Loop piping</a:t>
            </a:r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20F263-D433-47B1-917F-A0F78F105713}"/>
              </a:ext>
            </a:extLst>
          </p:cNvPr>
          <p:cNvSpPr txBox="1"/>
          <p:nvPr/>
        </p:nvSpPr>
        <p:spPr>
          <a:xfrm>
            <a:off x="363927" y="996989"/>
            <a:ext cx="377553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MOLLER Target will be installed 4.5m upstream from the nominal target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Interfaces with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Hall Infrastructure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Shielding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Shielding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Fire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Upstream beamline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Piping runs interface with Hall A structure and 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Interfaces are documented in ICDs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ICD0203 Target-Spectrometer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ICD0206 Target-Infrastructure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ICD0702 DAQ-Target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Requirements given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TGT-SOW-21-001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MOLLER-Target-SRD-0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9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WBS 1.02.02 Vacuum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75580"/>
            <a:ext cx="5564365" cy="5381694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Scattering Chamber</a:t>
            </a:r>
          </a:p>
          <a:p>
            <a:r>
              <a:rPr lang="en-US"/>
              <a:t>Stand</a:t>
            </a:r>
          </a:p>
          <a:p>
            <a:pPr lvl="1"/>
            <a:r>
              <a:rPr lang="en-US"/>
              <a:t>Positions the scattering chamber on the beam line at the correct height and allows for some coarse adjustments in position.</a:t>
            </a:r>
          </a:p>
          <a:p>
            <a:r>
              <a:rPr lang="en-US"/>
              <a:t>Pump system</a:t>
            </a:r>
          </a:p>
          <a:p>
            <a:pPr lvl="1">
              <a:lnSpc>
                <a:spcPct val="120000"/>
              </a:lnSpc>
            </a:pPr>
            <a:r>
              <a:rPr lang="en-US"/>
              <a:t>Includes two 1000 l/s turbos and blower system.</a:t>
            </a:r>
          </a:p>
          <a:p>
            <a:pPr lvl="1">
              <a:lnSpc>
                <a:spcPct val="120000"/>
              </a:lnSpc>
            </a:pPr>
            <a:r>
              <a:rPr lang="en-US"/>
              <a:t>This is similar to existing cryotargets </a:t>
            </a:r>
          </a:p>
          <a:p>
            <a:r>
              <a:rPr lang="en-US"/>
              <a:t>Differential pumping region</a:t>
            </a:r>
          </a:p>
          <a:p>
            <a:pPr lvl="1">
              <a:lnSpc>
                <a:spcPct val="120000"/>
              </a:lnSpc>
            </a:pPr>
            <a:r>
              <a:rPr lang="en-US"/>
              <a:t>No exit “window” spectrometer and target vacuum spaces are linked </a:t>
            </a:r>
          </a:p>
          <a:p>
            <a:pPr lvl="1">
              <a:lnSpc>
                <a:spcPct val="120000"/>
              </a:lnSpc>
            </a:pPr>
            <a:r>
              <a:rPr lang="en-US"/>
              <a:t>Better performance and ALARA (window would likely need to be replaced at set intervals)</a:t>
            </a:r>
          </a:p>
          <a:p>
            <a:r>
              <a:rPr lang="en-US"/>
              <a:t>Upstream beamline connections</a:t>
            </a:r>
          </a:p>
          <a:p>
            <a:pPr lvl="1"/>
            <a:r>
              <a:rPr lang="en-US"/>
              <a:t>All components are complete. Field fit for final connection. Fast acting gate valve isolates target vacuum from upstream beamline vacuum.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Content Placeholder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822FAB-9441-1C0E-D0EC-C468D4C8329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25213"/>
          <a:stretch/>
        </p:blipFill>
        <p:spPr>
          <a:xfrm>
            <a:off x="7590408" y="1040176"/>
            <a:ext cx="4107880" cy="52348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AF4B4-046D-752B-16E6-C591CBAC3D9D}"/>
              </a:ext>
            </a:extLst>
          </p:cNvPr>
          <p:cNvSpPr txBox="1"/>
          <p:nvPr/>
        </p:nvSpPr>
        <p:spPr>
          <a:xfrm>
            <a:off x="6173171" y="5633158"/>
            <a:ext cx="158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Pump system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9ACF0-39E0-988B-30AA-153D5FB0E232}"/>
              </a:ext>
            </a:extLst>
          </p:cNvPr>
          <p:cNvSpPr txBox="1"/>
          <p:nvPr/>
        </p:nvSpPr>
        <p:spPr>
          <a:xfrm>
            <a:off x="6350620" y="5136345"/>
            <a:ext cx="158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Stand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7F2005-BCCB-34B6-0703-2CC69452B80B}"/>
              </a:ext>
            </a:extLst>
          </p:cNvPr>
          <p:cNvSpPr txBox="1"/>
          <p:nvPr/>
        </p:nvSpPr>
        <p:spPr>
          <a:xfrm>
            <a:off x="6334241" y="2247060"/>
            <a:ext cx="158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Chamber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77A9C-94D5-904A-F441-9A9F7AF734EB}"/>
              </a:ext>
            </a:extLst>
          </p:cNvPr>
          <p:cNvSpPr txBox="1"/>
          <p:nvPr/>
        </p:nvSpPr>
        <p:spPr>
          <a:xfrm>
            <a:off x="6768435" y="4610940"/>
            <a:ext cx="158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Beam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DAFEEC-0365-869E-83AD-09EEF6267FD7}"/>
              </a:ext>
            </a:extLst>
          </p:cNvPr>
          <p:cNvCxnSpPr/>
          <p:nvPr/>
        </p:nvCxnSpPr>
        <p:spPr>
          <a:xfrm flipV="1">
            <a:off x="7528264" y="3915052"/>
            <a:ext cx="1411550" cy="94103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C71D3C-4741-6EC7-0536-ECF6B90011CE}"/>
              </a:ext>
            </a:extLst>
          </p:cNvPr>
          <p:cNvCxnSpPr/>
          <p:nvPr/>
        </p:nvCxnSpPr>
        <p:spPr>
          <a:xfrm>
            <a:off x="7332955" y="2521258"/>
            <a:ext cx="1482571" cy="550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151A89-86F2-79BD-4F98-B573A9259B39}"/>
              </a:ext>
            </a:extLst>
          </p:cNvPr>
          <p:cNvCxnSpPr/>
          <p:nvPr/>
        </p:nvCxnSpPr>
        <p:spPr>
          <a:xfrm flipV="1">
            <a:off x="7057748" y="4856085"/>
            <a:ext cx="1109708" cy="4649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A58AB0-4D09-758C-F8B8-87BE925C6710}"/>
              </a:ext>
            </a:extLst>
          </p:cNvPr>
          <p:cNvCxnSpPr/>
          <p:nvPr/>
        </p:nvCxnSpPr>
        <p:spPr>
          <a:xfrm flipV="1">
            <a:off x="7528264" y="5321011"/>
            <a:ext cx="2050742" cy="4968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83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LLER22" id="{7D852318-B66D-D548-B230-42B768B2C6CB}" vid="{2B78BD5A-1867-D346-B348-5AA6733149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9BB2855408CD43A91836C3C7367A4C" ma:contentTypeVersion="24" ma:contentTypeDescription="Create a new document." ma:contentTypeScope="" ma:versionID="c4d63901f49fc1967b6099e6ecab69e4">
  <xsd:schema xmlns:xsd="http://www.w3.org/2001/XMLSchema" xmlns:xs="http://www.w3.org/2001/XMLSchema" xmlns:p="http://schemas.microsoft.com/office/2006/metadata/properties" xmlns:ns2="d9b38298-6679-47c0-8a4c-297cb3434de8" xmlns:ns3="9fdee2bc-9293-48cc-b756-85f5c14e8a2a" targetNamespace="http://schemas.microsoft.com/office/2006/metadata/properties" ma:root="true" ma:fieldsID="0d93c5a64f080bfeec7345dd04c8d756" ns2:_="" ns3:_="">
    <xsd:import namespace="d9b38298-6679-47c0-8a4c-297cb3434de8"/>
    <xsd:import namespace="9fdee2bc-9293-48cc-b756-85f5c14e8a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order0" minOccurs="0"/>
                <xsd:element ref="ns3:TaxCatchAll" minOccurs="0"/>
                <xsd:element ref="ns2:lcf76f155ced4ddcb4097134ff3c332f" minOccurs="0"/>
                <xsd:element ref="ns2:Note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Summary" minOccurs="0"/>
                <xsd:element ref="ns2:WB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38298-6679-47c0-8a4c-297cb3434d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order0" ma:index="17" nillable="true" ma:displayName="Order (PR)" ma:format="Dropdown" ma:internalName="order0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1" nillable="true" ma:displayName="Notes" ma:description="Passcode: +V8cy34F" ma:format="Dropdown" ma:internalName="Notes">
      <xsd:simpleType>
        <xsd:restriction base="dms:Text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ummary" ma:index="25" nillable="true" ma:displayName="Item" ma:description="Small Description of Inspection item" ma:format="Dropdown" ma:internalName="Summary">
      <xsd:simpleType>
        <xsd:restriction base="dms:Note">
          <xsd:maxLength value="255"/>
        </xsd:restriction>
      </xsd:simpleType>
    </xsd:element>
    <xsd:element name="WBS" ma:index="26" nillable="true" ma:displayName="WBS" ma:default="2" ma:format="Dropdown" ma:internalName="WBS">
      <xsd:simpleType>
        <xsd:restriction base="dms:Note">
          <xsd:maxLength value="255"/>
        </xsd:restriction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ee2bc-9293-48cc-b756-85f5c14e8a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9fe7b30-ccdb-4f7b-890c-e4714ded0ee8}" ma:internalName="TaxCatchAll" ma:showField="CatchAllData" ma:web="9fdee2bc-9293-48cc-b756-85f5c14e8a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9b38298-6679-47c0-8a4c-297cb3434de8">
      <Terms xmlns="http://schemas.microsoft.com/office/infopath/2007/PartnerControls"/>
    </lcf76f155ced4ddcb4097134ff3c332f>
    <TaxCatchAll xmlns="9fdee2bc-9293-48cc-b756-85f5c14e8a2a" xsi:nil="true"/>
    <Summary xmlns="d9b38298-6679-47c0-8a4c-297cb3434de8" xsi:nil="true"/>
    <Notes xmlns="d9b38298-6679-47c0-8a4c-297cb3434de8" xsi:nil="true"/>
    <WBS xmlns="d9b38298-6679-47c0-8a4c-297cb3434de8">2</WBS>
    <order0 xmlns="d9b38298-6679-47c0-8a4c-297cb3434de8" xsi:nil="true"/>
    <SharedWithUsers xmlns="9fdee2bc-9293-48cc-b756-85f5c14e8a2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08B331A-B45E-434C-8115-BD6A00C405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8E4A69-7359-476E-93BE-E3FB4F1DE6CC}">
  <ds:schemaRefs>
    <ds:schemaRef ds:uri="9fdee2bc-9293-48cc-b756-85f5c14e8a2a"/>
    <ds:schemaRef ds:uri="d9b38298-6679-47c0-8a4c-297cb3434d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50F0B71-CA3C-456E-B418-1E03E5DE8252}">
  <ds:schemaRefs>
    <ds:schemaRef ds:uri="9fdee2bc-9293-48cc-b756-85f5c14e8a2a"/>
    <ds:schemaRef ds:uri="d9b38298-6679-47c0-8a4c-297cb3434d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ERR-2 MOLLER Target 2025</vt:lpstr>
      <vt:lpstr>Outline</vt:lpstr>
      <vt:lpstr>Principles of Cryogenic Targets for Electron Scattering</vt:lpstr>
      <vt:lpstr>Principles of Cryogenic Targets for Electron Scattering</vt:lpstr>
      <vt:lpstr>Principles of Cryogenic Targets for Electron Scattering</vt:lpstr>
      <vt:lpstr>Principles of Cryogenic Targets for Electron Scattering</vt:lpstr>
      <vt:lpstr>MOLLER Target Subsystem Overview</vt:lpstr>
      <vt:lpstr>MOLLER Target Assembly</vt:lpstr>
      <vt:lpstr>WBS 1.02.02 Vacuum System</vt:lpstr>
      <vt:lpstr>WBS 1.02.02  Target Chamber</vt:lpstr>
      <vt:lpstr>WBS1.02.02 Chamber Test Assembly</vt:lpstr>
      <vt:lpstr>WBS 1.02.02  Stands</vt:lpstr>
      <vt:lpstr>Differentially Pumped Region </vt:lpstr>
      <vt:lpstr>WBS 1.03 Hydrogen Gas Service </vt:lpstr>
      <vt:lpstr>WBS 1.02.03 Hydrogen Gas Service </vt:lpstr>
      <vt:lpstr>Gas Panel</vt:lpstr>
      <vt:lpstr>WBS 1.02.04 Helium Gas Service </vt:lpstr>
      <vt:lpstr>Completed Cryostat Components</vt:lpstr>
      <vt:lpstr>WBS 1.02.05 Target Loop</vt:lpstr>
      <vt:lpstr>Target Cell</vt:lpstr>
      <vt:lpstr>WBS 1.02.05 Target Loop</vt:lpstr>
      <vt:lpstr>WBS 1.02.05 Target Loop</vt:lpstr>
      <vt:lpstr>LH2 Pump</vt:lpstr>
      <vt:lpstr>Pump Case (Volute)</vt:lpstr>
      <vt:lpstr>Pump Shaft Testing</vt:lpstr>
      <vt:lpstr>Pump Shaft Fit Up</vt:lpstr>
      <vt:lpstr>WBS 1.02.05 Target Loop</vt:lpstr>
      <vt:lpstr>Heater Components</vt:lpstr>
      <vt:lpstr>WBS 1.02.06 Motion Systems</vt:lpstr>
      <vt:lpstr>WBS 1.02.06 Motion Systems</vt:lpstr>
      <vt:lpstr>Lifter positioning system</vt:lpstr>
      <vt:lpstr>WBS 1.02.06 Motion Systems</vt:lpstr>
      <vt:lpstr>WBS 1.02.07 Controls and Instrumentation</vt:lpstr>
      <vt:lpstr>Controls and Instrumentation</vt:lpstr>
      <vt:lpstr>WBS 1.02.07 Controls and Instrumentation</vt:lpstr>
      <vt:lpstr>Target System Physics Requirements</vt:lpstr>
      <vt:lpstr>FMEA For Performance Subsystems</vt:lpstr>
      <vt:lpstr>FMEA for Target Performance</vt:lpstr>
      <vt:lpstr>Hydrogen Purity</vt:lpstr>
      <vt:lpstr>Target Heat Loads and Cooling</vt:lpstr>
      <vt:lpstr>Heat Exchanger Adequacy Calculation</vt:lpstr>
      <vt:lpstr>Capacities and Fluctuations in Cooling Power</vt:lpstr>
      <vt:lpstr>Pump Capacity</vt:lpstr>
      <vt:lpstr>Pump Capacity</vt:lpstr>
      <vt:lpstr>Projected Pump Performance</vt:lpstr>
      <vt:lpstr>Performance of Cell/CFD Analysis</vt:lpstr>
      <vt:lpstr>How CFD Works - Oversimplified</vt:lpstr>
      <vt:lpstr>MOLLER Cell Model 21 Flow Space</vt:lpstr>
      <vt:lpstr>ANSYS-Fluent Parameters</vt:lpstr>
      <vt:lpstr>CFD Cell 21: Temperature at Windows</vt:lpstr>
      <vt:lpstr>LH2 Window Jetting</vt:lpstr>
      <vt:lpstr>Cell 21: Flow profile and nucleate boiling transport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MOLLER Review</dc:subject>
  <dc:creator>David Meekins</dc:creator>
  <cp:revision>2</cp:revision>
  <dcterms:created xsi:type="dcterms:W3CDTF">2023-06-30T13:56:26Z</dcterms:created>
  <dcterms:modified xsi:type="dcterms:W3CDTF">2025-08-07T16:11:06Z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0x010100829BB2855408CD43A91836C3C7367A4C</vt:lpwstr>
  </property>
  <property fmtid="{D5CDD505-2E9C-101B-9397-08002B2CF9AE}" pid="3" name="MediaServiceImageTags">
    <vt:lpwstr/>
  </property>
  <property fmtid="{D5CDD505-2E9C-101B-9397-08002B2CF9AE}" pid="4" name="Order">
    <vt:lpwstr>3381800.00000000</vt:lpwstr>
  </property>
  <property fmtid="{D5CDD505-2E9C-101B-9397-08002B2CF9AE}" pid="5" name="xd_ProgID">
    <vt:lpwstr/>
  </property>
  <property fmtid="{D5CDD505-2E9C-101B-9397-08002B2CF9AE}" pid="6" name="WBS">
    <vt:lpwstr>2</vt:lpwstr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