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7" r:id="rId3"/>
    <p:sldId id="262" r:id="rId4"/>
    <p:sldId id="263" r:id="rId5"/>
    <p:sldId id="264" r:id="rId6"/>
    <p:sldId id="265" r:id="rId7"/>
    <p:sldId id="266" r:id="rId8"/>
    <p:sldId id="267"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showGuides="1">
      <p:cViewPr varScale="1">
        <p:scale>
          <a:sx n="110" d="100"/>
          <a:sy n="110" d="100"/>
        </p:scale>
        <p:origin x="1617" y="6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FC4C3F-5765-4917-A70A-CA8E10BBD381}" type="datetimeFigureOut">
              <a:rPr lang="en-US" smtClean="0"/>
              <a:pPr/>
              <a:t>9/27/2024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CAE98-3260-41C6-9F4B-815AFF201F32}" type="slidenum">
              <a:rPr lang="en-US" smtClean="0"/>
              <a:pPr/>
              <a:t>‹#›</a:t>
            </a:fld>
            <a:endParaRPr lang="en-US"/>
          </a:p>
        </p:txBody>
      </p:sp>
    </p:spTree>
    <p:extLst>
      <p:ext uri="{BB962C8B-B14F-4D97-AF65-F5344CB8AC3E}">
        <p14:creationId xmlns:p14="http://schemas.microsoft.com/office/powerpoint/2010/main" val="359765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95A1B2-E7AA-43CD-97F7-239AB8C8DEEA}"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A14B58-DB7D-44B3-B677-C358DE696BF6}"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DD2B67-46B0-4F1B-976E-61EC50812D8E}"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4C5652-4430-43D6-86DA-CDE0B2F54D7C}"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DCE48-19C7-49BC-9B9B-7E1E33B17686}" type="datetime1">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2C18B3-B5E5-4CCB-83B8-E7ECA84FBFCF}" type="datetime1">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892466-75F9-45B4-A96C-13984AC8A205}" type="datetime1">
              <a:rPr lang="en-US" smtClean="0"/>
              <a:pPr/>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B7CE1A-F05F-47DB-94F3-DE53AAEEDAA4}" type="datetime1">
              <a:rPr lang="en-US" smtClean="0"/>
              <a:pPr/>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39CAF-B95D-418B-BCB3-358740CA588F}" type="datetime1">
              <a:rPr lang="en-US" smtClean="0"/>
              <a:pPr/>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99971A-8247-41D5-84B0-7E72F0FCDF62}" type="datetime1">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493D7B-1D4B-4B3A-A37E-00D54172E631}" type="datetime1">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28149F-987A-4F1C-8CD5-DFCA7636B8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B8967-D3FC-4A4B-BA5C-DDEBA559F04E}" type="datetime1">
              <a:rPr lang="en-US" smtClean="0"/>
              <a:pPr/>
              <a:t>9/27/2024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8149F-987A-4F1C-8CD5-DFCA7636B8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Ferrous materials in the Main Detector Support Structure</a:t>
            </a:r>
          </a:p>
        </p:txBody>
      </p:sp>
      <p:sp>
        <p:nvSpPr>
          <p:cNvPr id="3" name="Subtitle 2"/>
          <p:cNvSpPr>
            <a:spLocks noGrp="1"/>
          </p:cNvSpPr>
          <p:nvPr>
            <p:ph type="subTitle" idx="1"/>
          </p:nvPr>
        </p:nvSpPr>
        <p:spPr/>
        <p:txBody>
          <a:bodyPr/>
          <a:lstStyle/>
          <a:p>
            <a:r>
              <a:rPr lang="en-US" dirty="0"/>
              <a:t>L. Bartoszek</a:t>
            </a:r>
          </a:p>
          <a:p>
            <a:r>
              <a:rPr lang="en-US" b="1" dirty="0">
                <a:latin typeface="Eurostile" pitchFamily="34" charset="0"/>
              </a:rPr>
              <a:t>BARTOSZEK ENGINEERING</a:t>
            </a:r>
          </a:p>
          <a:p>
            <a:r>
              <a:rPr lang="en-US" dirty="0"/>
              <a:t>9/26/24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How to read the pictures</a:t>
            </a:r>
          </a:p>
        </p:txBody>
      </p:sp>
      <p:sp>
        <p:nvSpPr>
          <p:cNvPr id="3" name="Content Placeholder 2"/>
          <p:cNvSpPr>
            <a:spLocks noGrp="1"/>
          </p:cNvSpPr>
          <p:nvPr>
            <p:ph idx="1"/>
          </p:nvPr>
        </p:nvSpPr>
        <p:spPr>
          <a:xfrm>
            <a:off x="457200" y="1143000"/>
            <a:ext cx="8229600" cy="5334000"/>
          </a:xfrm>
        </p:spPr>
        <p:txBody>
          <a:bodyPr>
            <a:normAutofit fontScale="92500" lnSpcReduction="10000"/>
          </a:bodyPr>
          <a:lstStyle/>
          <a:p>
            <a:r>
              <a:rPr lang="en-US" dirty="0"/>
              <a:t>Every item in the following pictures that is colored red is either steel or stainless steel.</a:t>
            </a:r>
          </a:p>
          <a:p>
            <a:r>
              <a:rPr lang="en-US" dirty="0"/>
              <a:t>If it is metal colored, transparent, or not red but some other color, that material is aluminum or other nonferrous materials</a:t>
            </a:r>
          </a:p>
          <a:p>
            <a:pPr lvl="1"/>
            <a:r>
              <a:rPr lang="en-US" dirty="0"/>
              <a:t>I made much of the structure transparent to expose some hidden stainless dowel pins</a:t>
            </a:r>
          </a:p>
          <a:p>
            <a:r>
              <a:rPr lang="en-US" dirty="0"/>
              <a:t>The gear box, motor (not shown at all,) drive shafts, chains, and sprockets can all be removed after the detector is aligned if necessary</a:t>
            </a:r>
          </a:p>
          <a:p>
            <a:r>
              <a:rPr lang="en-US" dirty="0"/>
              <a:t>The bearings holding up the ring rollers would be extremely difficult to remove</a:t>
            </a:r>
          </a:p>
        </p:txBody>
      </p:sp>
      <p:sp>
        <p:nvSpPr>
          <p:cNvPr id="4" name="Slide Number Placeholder 3"/>
          <p:cNvSpPr>
            <a:spLocks noGrp="1"/>
          </p:cNvSpPr>
          <p:nvPr>
            <p:ph type="sldNum" sz="quarter" idx="12"/>
          </p:nvPr>
        </p:nvSpPr>
        <p:spPr/>
        <p:txBody>
          <a:bodyPr/>
          <a:lstStyle/>
          <a:p>
            <a:fld id="{2928149F-987A-4F1C-8CD5-DFCA7636B891}" type="slidenum">
              <a:rPr lang="en-US" smtClean="0"/>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597C4B-9CEB-E0A4-B2F4-BCB6CF0D3975}"/>
              </a:ext>
            </a:extLst>
          </p:cNvPr>
          <p:cNvPicPr>
            <a:picLocks noChangeAspect="1"/>
          </p:cNvPicPr>
          <p:nvPr/>
        </p:nvPicPr>
        <p:blipFill>
          <a:blip r:embed="rId2" cstate="print">
            <a:extLst>
              <a:ext uri="{28A0092B-C50C-407E-A947-70E740481C1C}">
                <a14:useLocalDpi xmlns:a14="http://schemas.microsoft.com/office/drawing/2010/main" val="0"/>
              </a:ext>
            </a:extLst>
          </a:blip>
          <a:srcRect l="7867" r="14597"/>
          <a:stretch/>
        </p:blipFill>
        <p:spPr>
          <a:xfrm>
            <a:off x="385630" y="750332"/>
            <a:ext cx="8372740" cy="5884485"/>
          </a:xfrm>
          <a:prstGeom prst="rect">
            <a:avLst/>
          </a:prstGeom>
        </p:spPr>
      </p:pic>
      <p:sp>
        <p:nvSpPr>
          <p:cNvPr id="2" name="Slide Number Placeholder 1"/>
          <p:cNvSpPr>
            <a:spLocks noGrp="1"/>
          </p:cNvSpPr>
          <p:nvPr>
            <p:ph type="sldNum" sz="quarter" idx="12"/>
          </p:nvPr>
        </p:nvSpPr>
        <p:spPr/>
        <p:txBody>
          <a:bodyPr/>
          <a:lstStyle/>
          <a:p>
            <a:fld id="{2928149F-987A-4F1C-8CD5-DFCA7636B891}" type="slidenum">
              <a:rPr lang="en-US" smtClean="0"/>
              <a:pPr/>
              <a:t>3</a:t>
            </a:fld>
            <a:endParaRPr lang="en-US"/>
          </a:p>
        </p:txBody>
      </p:sp>
      <p:sp>
        <p:nvSpPr>
          <p:cNvPr id="4" name="TextBox 3"/>
          <p:cNvSpPr txBox="1"/>
          <p:nvPr/>
        </p:nvSpPr>
        <p:spPr>
          <a:xfrm>
            <a:off x="609600" y="381000"/>
            <a:ext cx="7467600" cy="369332"/>
          </a:xfrm>
          <a:prstGeom prst="rect">
            <a:avLst/>
          </a:prstGeom>
          <a:noFill/>
        </p:spPr>
        <p:txBody>
          <a:bodyPr wrap="square" rtlCol="0">
            <a:spAutoFit/>
          </a:bodyPr>
          <a:lstStyle/>
          <a:p>
            <a:r>
              <a:rPr lang="en-US" dirty="0"/>
              <a:t>Steel materials in the lower support structure</a:t>
            </a:r>
          </a:p>
        </p:txBody>
      </p:sp>
      <p:sp>
        <p:nvSpPr>
          <p:cNvPr id="6" name="TextBox 5">
            <a:extLst>
              <a:ext uri="{FF2B5EF4-FFF2-40B4-BE49-F238E27FC236}">
                <a16:creationId xmlns:a16="http://schemas.microsoft.com/office/drawing/2014/main" id="{8314370F-E614-3585-3E39-0CA9BC93B699}"/>
              </a:ext>
            </a:extLst>
          </p:cNvPr>
          <p:cNvSpPr txBox="1"/>
          <p:nvPr/>
        </p:nvSpPr>
        <p:spPr>
          <a:xfrm>
            <a:off x="2426844" y="1694457"/>
            <a:ext cx="1781129" cy="307777"/>
          </a:xfrm>
          <a:prstGeom prst="rect">
            <a:avLst/>
          </a:prstGeom>
          <a:noFill/>
        </p:spPr>
        <p:txBody>
          <a:bodyPr wrap="square" rtlCol="0">
            <a:spAutoFit/>
          </a:bodyPr>
          <a:lstStyle/>
          <a:p>
            <a:pPr algn="l"/>
            <a:r>
              <a:rPr lang="en-US" sz="1400" dirty="0"/>
              <a:t>Chain and sprockets</a:t>
            </a:r>
          </a:p>
        </p:txBody>
      </p:sp>
      <p:cxnSp>
        <p:nvCxnSpPr>
          <p:cNvPr id="8" name="Straight Arrow Connector 7">
            <a:extLst>
              <a:ext uri="{FF2B5EF4-FFF2-40B4-BE49-F238E27FC236}">
                <a16:creationId xmlns:a16="http://schemas.microsoft.com/office/drawing/2014/main" id="{4CBACBA5-A9F8-38BE-F615-6D3987D3CE57}"/>
              </a:ext>
            </a:extLst>
          </p:cNvPr>
          <p:cNvCxnSpPr>
            <a:stCxn id="6" idx="1"/>
          </p:cNvCxnSpPr>
          <p:nvPr/>
        </p:nvCxnSpPr>
        <p:spPr>
          <a:xfrm flipH="1">
            <a:off x="1876470" y="1848346"/>
            <a:ext cx="550374" cy="6868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48EB4B6-DC76-1859-BEF1-D182A4FA8311}"/>
              </a:ext>
            </a:extLst>
          </p:cNvPr>
          <p:cNvSpPr txBox="1"/>
          <p:nvPr/>
        </p:nvSpPr>
        <p:spPr>
          <a:xfrm>
            <a:off x="2188494" y="5304387"/>
            <a:ext cx="1568781" cy="523220"/>
          </a:xfrm>
          <a:prstGeom prst="rect">
            <a:avLst/>
          </a:prstGeom>
          <a:noFill/>
        </p:spPr>
        <p:txBody>
          <a:bodyPr wrap="square" rtlCol="0">
            <a:spAutoFit/>
          </a:bodyPr>
          <a:lstStyle/>
          <a:p>
            <a:pPr algn="ctr"/>
            <a:r>
              <a:rPr lang="en-US" sz="1400" dirty="0"/>
              <a:t>Gearbox, motor not shown</a:t>
            </a:r>
          </a:p>
        </p:txBody>
      </p:sp>
      <p:cxnSp>
        <p:nvCxnSpPr>
          <p:cNvPr id="11" name="Straight Arrow Connector 10">
            <a:extLst>
              <a:ext uri="{FF2B5EF4-FFF2-40B4-BE49-F238E27FC236}">
                <a16:creationId xmlns:a16="http://schemas.microsoft.com/office/drawing/2014/main" id="{68921467-7C4E-2828-62C2-0FC690BFA72C}"/>
              </a:ext>
            </a:extLst>
          </p:cNvPr>
          <p:cNvCxnSpPr>
            <a:stCxn id="9" idx="0"/>
          </p:cNvCxnSpPr>
          <p:nvPr/>
        </p:nvCxnSpPr>
        <p:spPr>
          <a:xfrm flipH="1" flipV="1">
            <a:off x="2938214" y="3895951"/>
            <a:ext cx="34671" cy="1408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5106C58B-9E7C-0E3A-8C27-46FA64663E7C}"/>
              </a:ext>
            </a:extLst>
          </p:cNvPr>
          <p:cNvSpPr txBox="1"/>
          <p:nvPr/>
        </p:nvSpPr>
        <p:spPr>
          <a:xfrm>
            <a:off x="6553200" y="858054"/>
            <a:ext cx="1222089" cy="523220"/>
          </a:xfrm>
          <a:prstGeom prst="rect">
            <a:avLst/>
          </a:prstGeom>
          <a:noFill/>
        </p:spPr>
        <p:txBody>
          <a:bodyPr wrap="square" rtlCol="0">
            <a:spAutoFit/>
          </a:bodyPr>
          <a:lstStyle/>
          <a:p>
            <a:pPr algn="ctr"/>
            <a:r>
              <a:rPr lang="en-US" sz="1400" dirty="0"/>
              <a:t>Roller support bearings</a:t>
            </a:r>
          </a:p>
        </p:txBody>
      </p:sp>
      <p:cxnSp>
        <p:nvCxnSpPr>
          <p:cNvPr id="14" name="Straight Arrow Connector 13">
            <a:extLst>
              <a:ext uri="{FF2B5EF4-FFF2-40B4-BE49-F238E27FC236}">
                <a16:creationId xmlns:a16="http://schemas.microsoft.com/office/drawing/2014/main" id="{41DFB646-3BF1-395D-F07C-F87452AF223B}"/>
              </a:ext>
            </a:extLst>
          </p:cNvPr>
          <p:cNvCxnSpPr>
            <a:cxnSpLocks/>
            <a:stCxn id="12" idx="2"/>
          </p:cNvCxnSpPr>
          <p:nvPr/>
        </p:nvCxnSpPr>
        <p:spPr>
          <a:xfrm>
            <a:off x="7164245" y="1381274"/>
            <a:ext cx="848673" cy="7682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12A0222-F8D8-EE33-9AA0-84897FE4F03B}"/>
              </a:ext>
            </a:extLst>
          </p:cNvPr>
          <p:cNvCxnSpPr>
            <a:stCxn id="12" idx="2"/>
          </p:cNvCxnSpPr>
          <p:nvPr/>
        </p:nvCxnSpPr>
        <p:spPr>
          <a:xfrm flipH="1">
            <a:off x="5781088" y="1381274"/>
            <a:ext cx="138315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8149F-987A-4F1C-8CD5-DFCA7636B891}" type="slidenum">
              <a:rPr lang="en-US" smtClean="0"/>
              <a:pPr/>
              <a:t>4</a:t>
            </a:fld>
            <a:endParaRPr lang="en-US"/>
          </a:p>
        </p:txBody>
      </p:sp>
      <p:sp>
        <p:nvSpPr>
          <p:cNvPr id="4" name="TextBox 3"/>
          <p:cNvSpPr txBox="1"/>
          <p:nvPr/>
        </p:nvSpPr>
        <p:spPr>
          <a:xfrm>
            <a:off x="609600" y="381000"/>
            <a:ext cx="7467600" cy="369332"/>
          </a:xfrm>
          <a:prstGeom prst="rect">
            <a:avLst/>
          </a:prstGeom>
          <a:noFill/>
        </p:spPr>
        <p:txBody>
          <a:bodyPr wrap="square" rtlCol="0">
            <a:spAutoFit/>
          </a:bodyPr>
          <a:lstStyle/>
          <a:p>
            <a:r>
              <a:rPr lang="en-US" dirty="0"/>
              <a:t>View looking at the lower structure from below</a:t>
            </a:r>
          </a:p>
        </p:txBody>
      </p:sp>
      <p:pic>
        <p:nvPicPr>
          <p:cNvPr id="5" name="Picture 4">
            <a:extLst>
              <a:ext uri="{FF2B5EF4-FFF2-40B4-BE49-F238E27FC236}">
                <a16:creationId xmlns:a16="http://schemas.microsoft.com/office/drawing/2014/main" id="{98746B51-FB93-9185-388A-B749464B07B1}"/>
              </a:ext>
            </a:extLst>
          </p:cNvPr>
          <p:cNvPicPr>
            <a:picLocks noChangeAspect="1"/>
          </p:cNvPicPr>
          <p:nvPr/>
        </p:nvPicPr>
        <p:blipFill>
          <a:blip r:embed="rId2" cstate="print">
            <a:extLst>
              <a:ext uri="{28A0092B-C50C-407E-A947-70E740481C1C}">
                <a14:useLocalDpi xmlns:a14="http://schemas.microsoft.com/office/drawing/2010/main" val="0"/>
              </a:ext>
            </a:extLst>
          </a:blip>
          <a:srcRect l="11470" r="21801"/>
          <a:stretch/>
        </p:blipFill>
        <p:spPr>
          <a:xfrm>
            <a:off x="1001449" y="750332"/>
            <a:ext cx="7141101" cy="5831586"/>
          </a:xfrm>
          <a:prstGeom prst="rect">
            <a:avLst/>
          </a:prstGeom>
        </p:spPr>
      </p:pic>
    </p:spTree>
    <p:extLst>
      <p:ext uri="{BB962C8B-B14F-4D97-AF65-F5344CB8AC3E}">
        <p14:creationId xmlns:p14="http://schemas.microsoft.com/office/powerpoint/2010/main" val="1393543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8149F-987A-4F1C-8CD5-DFCA7636B891}" type="slidenum">
              <a:rPr lang="en-US" smtClean="0"/>
              <a:pPr/>
              <a:t>5</a:t>
            </a:fld>
            <a:endParaRPr lang="en-US"/>
          </a:p>
        </p:txBody>
      </p:sp>
      <p:sp>
        <p:nvSpPr>
          <p:cNvPr id="4" name="TextBox 3"/>
          <p:cNvSpPr txBox="1"/>
          <p:nvPr/>
        </p:nvSpPr>
        <p:spPr>
          <a:xfrm>
            <a:off x="609600" y="381000"/>
            <a:ext cx="7467600" cy="369332"/>
          </a:xfrm>
          <a:prstGeom prst="rect">
            <a:avLst/>
          </a:prstGeom>
          <a:noFill/>
        </p:spPr>
        <p:txBody>
          <a:bodyPr wrap="square" rtlCol="0">
            <a:spAutoFit/>
          </a:bodyPr>
          <a:lstStyle/>
          <a:p>
            <a:r>
              <a:rPr lang="en-US" dirty="0"/>
              <a:t>Stainless steel dowel pins aligning the support rings</a:t>
            </a:r>
          </a:p>
        </p:txBody>
      </p:sp>
      <p:pic>
        <p:nvPicPr>
          <p:cNvPr id="5" name="Picture 4">
            <a:extLst>
              <a:ext uri="{FF2B5EF4-FFF2-40B4-BE49-F238E27FC236}">
                <a16:creationId xmlns:a16="http://schemas.microsoft.com/office/drawing/2014/main" id="{23303ADC-0B74-6F2B-B8BD-944E8B5007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7574"/>
            <a:ext cx="9144000" cy="4982851"/>
          </a:xfrm>
          <a:prstGeom prst="rect">
            <a:avLst/>
          </a:prstGeom>
        </p:spPr>
      </p:pic>
      <p:sp>
        <p:nvSpPr>
          <p:cNvPr id="6" name="TextBox 5">
            <a:extLst>
              <a:ext uri="{FF2B5EF4-FFF2-40B4-BE49-F238E27FC236}">
                <a16:creationId xmlns:a16="http://schemas.microsoft.com/office/drawing/2014/main" id="{229E0EAE-4B56-C8F6-DB16-1C6E13A074E5}"/>
              </a:ext>
            </a:extLst>
          </p:cNvPr>
          <p:cNvSpPr txBox="1"/>
          <p:nvPr/>
        </p:nvSpPr>
        <p:spPr>
          <a:xfrm>
            <a:off x="6175451" y="768277"/>
            <a:ext cx="2968549" cy="1600438"/>
          </a:xfrm>
          <a:prstGeom prst="rect">
            <a:avLst/>
          </a:prstGeom>
          <a:noFill/>
        </p:spPr>
        <p:txBody>
          <a:bodyPr wrap="square" rtlCol="0">
            <a:spAutoFit/>
          </a:bodyPr>
          <a:lstStyle/>
          <a:p>
            <a:r>
              <a:rPr lang="en-US" sz="1400" dirty="0"/>
              <a:t>There are three dowels in each half-interface of each ring.  (Six dowels per ring total, three rings.)  Only half of the total number of dowels is shown in this picture.  Each dowel pin inside the aluminum rings weighs .084 </a:t>
            </a:r>
            <a:r>
              <a:rPr lang="en-US" sz="1400" dirty="0" err="1"/>
              <a:t>lb</a:t>
            </a:r>
            <a:r>
              <a:rPr lang="en-US" sz="1400" dirty="0"/>
              <a:t> (.038 kg) of stainless steel.</a:t>
            </a:r>
          </a:p>
        </p:txBody>
      </p:sp>
      <p:cxnSp>
        <p:nvCxnSpPr>
          <p:cNvPr id="8" name="Straight Arrow Connector 7">
            <a:extLst>
              <a:ext uri="{FF2B5EF4-FFF2-40B4-BE49-F238E27FC236}">
                <a16:creationId xmlns:a16="http://schemas.microsoft.com/office/drawing/2014/main" id="{E144EAB5-C9A2-2B93-BECA-DFBA5DB2DDBC}"/>
              </a:ext>
            </a:extLst>
          </p:cNvPr>
          <p:cNvCxnSpPr>
            <a:cxnSpLocks/>
          </p:cNvCxnSpPr>
          <p:nvPr/>
        </p:nvCxnSpPr>
        <p:spPr>
          <a:xfrm flipV="1">
            <a:off x="5733418" y="2981551"/>
            <a:ext cx="251352" cy="29388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2E5386E-BE74-0570-1A47-BE7B89EA46BC}"/>
              </a:ext>
            </a:extLst>
          </p:cNvPr>
          <p:cNvSpPr txBox="1"/>
          <p:nvPr/>
        </p:nvSpPr>
        <p:spPr>
          <a:xfrm>
            <a:off x="4866689" y="4450988"/>
            <a:ext cx="1820132" cy="523220"/>
          </a:xfrm>
          <a:prstGeom prst="rect">
            <a:avLst/>
          </a:prstGeom>
          <a:solidFill>
            <a:schemeClr val="bg1"/>
          </a:solidFill>
        </p:spPr>
        <p:txBody>
          <a:bodyPr wrap="square" rtlCol="0">
            <a:spAutoFit/>
          </a:bodyPr>
          <a:lstStyle/>
          <a:p>
            <a:pPr algn="ctr"/>
            <a:r>
              <a:rPr lang="en-US" sz="1400" dirty="0"/>
              <a:t>62.5 in (1,587.5 mm)</a:t>
            </a:r>
          </a:p>
          <a:p>
            <a:pPr algn="ctr"/>
            <a:r>
              <a:rPr lang="en-US" sz="1400" dirty="0"/>
              <a:t>Radius from beamline</a:t>
            </a:r>
          </a:p>
        </p:txBody>
      </p:sp>
      <p:cxnSp>
        <p:nvCxnSpPr>
          <p:cNvPr id="13" name="Straight Arrow Connector 12">
            <a:extLst>
              <a:ext uri="{FF2B5EF4-FFF2-40B4-BE49-F238E27FC236}">
                <a16:creationId xmlns:a16="http://schemas.microsoft.com/office/drawing/2014/main" id="{882A7118-B7B5-C0CB-B2B9-1BEBE4E7C824}"/>
              </a:ext>
            </a:extLst>
          </p:cNvPr>
          <p:cNvCxnSpPr>
            <a:cxnSpLocks/>
          </p:cNvCxnSpPr>
          <p:nvPr/>
        </p:nvCxnSpPr>
        <p:spPr>
          <a:xfrm flipH="1" flipV="1">
            <a:off x="2699864" y="1695179"/>
            <a:ext cx="1313095" cy="38172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620E1952-2343-9948-3CF2-04D411095B9A}"/>
              </a:ext>
            </a:extLst>
          </p:cNvPr>
          <p:cNvSpPr txBox="1"/>
          <p:nvPr/>
        </p:nvSpPr>
        <p:spPr>
          <a:xfrm>
            <a:off x="2500517" y="3268624"/>
            <a:ext cx="1820132" cy="523220"/>
          </a:xfrm>
          <a:prstGeom prst="rect">
            <a:avLst/>
          </a:prstGeom>
          <a:solidFill>
            <a:schemeClr val="bg1"/>
          </a:solidFill>
        </p:spPr>
        <p:txBody>
          <a:bodyPr wrap="square" rtlCol="0">
            <a:spAutoFit/>
          </a:bodyPr>
          <a:lstStyle/>
          <a:p>
            <a:pPr algn="ctr"/>
            <a:r>
              <a:rPr lang="en-US" sz="1400" dirty="0"/>
              <a:t>73 in (1,854.2 mm)</a:t>
            </a:r>
          </a:p>
          <a:p>
            <a:pPr algn="ctr"/>
            <a:r>
              <a:rPr lang="en-US" sz="1400" dirty="0"/>
              <a:t>Radius from beamline</a:t>
            </a:r>
          </a:p>
        </p:txBody>
      </p:sp>
      <p:sp>
        <p:nvSpPr>
          <p:cNvPr id="16" name="TextBox 15">
            <a:extLst>
              <a:ext uri="{FF2B5EF4-FFF2-40B4-BE49-F238E27FC236}">
                <a16:creationId xmlns:a16="http://schemas.microsoft.com/office/drawing/2014/main" id="{D540EACB-A711-B49B-B49E-4F5D746DF35E}"/>
              </a:ext>
            </a:extLst>
          </p:cNvPr>
          <p:cNvSpPr txBox="1"/>
          <p:nvPr/>
        </p:nvSpPr>
        <p:spPr>
          <a:xfrm>
            <a:off x="1014073" y="6053472"/>
            <a:ext cx="2998886" cy="523220"/>
          </a:xfrm>
          <a:prstGeom prst="rect">
            <a:avLst/>
          </a:prstGeom>
          <a:noFill/>
        </p:spPr>
        <p:txBody>
          <a:bodyPr wrap="square" rtlCol="0">
            <a:spAutoFit/>
          </a:bodyPr>
          <a:lstStyle/>
          <a:p>
            <a:pPr algn="l"/>
            <a:r>
              <a:rPr lang="en-US" sz="1400" dirty="0"/>
              <a:t>Shower max ring dowels are at larger radius than main detector ring dowels.</a:t>
            </a:r>
          </a:p>
        </p:txBody>
      </p:sp>
    </p:spTree>
    <p:extLst>
      <p:ext uri="{BB962C8B-B14F-4D97-AF65-F5344CB8AC3E}">
        <p14:creationId xmlns:p14="http://schemas.microsoft.com/office/powerpoint/2010/main" val="344226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8149F-987A-4F1C-8CD5-DFCA7636B891}" type="slidenum">
              <a:rPr lang="en-US" smtClean="0"/>
              <a:pPr/>
              <a:t>6</a:t>
            </a:fld>
            <a:endParaRPr lang="en-US"/>
          </a:p>
        </p:txBody>
      </p:sp>
      <p:sp>
        <p:nvSpPr>
          <p:cNvPr id="4" name="TextBox 3"/>
          <p:cNvSpPr txBox="1"/>
          <p:nvPr/>
        </p:nvSpPr>
        <p:spPr>
          <a:xfrm>
            <a:off x="609600" y="381000"/>
            <a:ext cx="7467600" cy="369332"/>
          </a:xfrm>
          <a:prstGeom prst="rect">
            <a:avLst/>
          </a:prstGeom>
          <a:noFill/>
        </p:spPr>
        <p:txBody>
          <a:bodyPr wrap="square" rtlCol="0">
            <a:spAutoFit/>
          </a:bodyPr>
          <a:lstStyle/>
          <a:p>
            <a:r>
              <a:rPr lang="en-US" dirty="0"/>
              <a:t>A view of the lower stainless steel pins in the support rings</a:t>
            </a:r>
          </a:p>
        </p:txBody>
      </p:sp>
      <p:pic>
        <p:nvPicPr>
          <p:cNvPr id="5" name="Picture 4">
            <a:extLst>
              <a:ext uri="{FF2B5EF4-FFF2-40B4-BE49-F238E27FC236}">
                <a16:creationId xmlns:a16="http://schemas.microsoft.com/office/drawing/2014/main" id="{51E2408E-3AB5-C6D9-F307-D341E5F5E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7574"/>
            <a:ext cx="9144000" cy="4982851"/>
          </a:xfrm>
          <a:prstGeom prst="rect">
            <a:avLst/>
          </a:prstGeom>
        </p:spPr>
      </p:pic>
      <p:sp>
        <p:nvSpPr>
          <p:cNvPr id="6" name="TextBox 5">
            <a:extLst>
              <a:ext uri="{FF2B5EF4-FFF2-40B4-BE49-F238E27FC236}">
                <a16:creationId xmlns:a16="http://schemas.microsoft.com/office/drawing/2014/main" id="{2530EB65-FBDF-F58E-41B4-AC0BAFC1767D}"/>
              </a:ext>
            </a:extLst>
          </p:cNvPr>
          <p:cNvSpPr txBox="1"/>
          <p:nvPr/>
        </p:nvSpPr>
        <p:spPr>
          <a:xfrm>
            <a:off x="2934603" y="5395393"/>
            <a:ext cx="1607784" cy="307777"/>
          </a:xfrm>
          <a:prstGeom prst="rect">
            <a:avLst/>
          </a:prstGeom>
          <a:noFill/>
        </p:spPr>
        <p:txBody>
          <a:bodyPr wrap="square" rtlCol="0">
            <a:spAutoFit/>
          </a:bodyPr>
          <a:lstStyle/>
          <a:p>
            <a:pPr algn="ctr"/>
            <a:r>
              <a:rPr lang="en-US" sz="1400" dirty="0"/>
              <a:t>Brake threaded rod</a:t>
            </a:r>
          </a:p>
        </p:txBody>
      </p:sp>
      <p:cxnSp>
        <p:nvCxnSpPr>
          <p:cNvPr id="8" name="Straight Arrow Connector 7">
            <a:extLst>
              <a:ext uri="{FF2B5EF4-FFF2-40B4-BE49-F238E27FC236}">
                <a16:creationId xmlns:a16="http://schemas.microsoft.com/office/drawing/2014/main" id="{5772F732-EAEB-847A-C9D8-C1BF02B972BF}"/>
              </a:ext>
            </a:extLst>
          </p:cNvPr>
          <p:cNvCxnSpPr>
            <a:cxnSpLocks/>
            <a:stCxn id="6" idx="3"/>
          </p:cNvCxnSpPr>
          <p:nvPr/>
        </p:nvCxnSpPr>
        <p:spPr>
          <a:xfrm flipV="1">
            <a:off x="4542387" y="3429000"/>
            <a:ext cx="2456457" cy="2120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EE1B896F-C9DA-05CD-A862-BA2F29191102}"/>
              </a:ext>
            </a:extLst>
          </p:cNvPr>
          <p:cNvCxnSpPr>
            <a:cxnSpLocks/>
            <a:stCxn id="6" idx="3"/>
          </p:cNvCxnSpPr>
          <p:nvPr/>
        </p:nvCxnSpPr>
        <p:spPr>
          <a:xfrm flipV="1">
            <a:off x="4542387" y="2782203"/>
            <a:ext cx="1039353" cy="27670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281ADF36-94D4-5A2B-081F-EA7E4621CD3C}"/>
              </a:ext>
            </a:extLst>
          </p:cNvPr>
          <p:cNvCxnSpPr>
            <a:cxnSpLocks/>
            <a:stCxn id="6" idx="1"/>
          </p:cNvCxnSpPr>
          <p:nvPr/>
        </p:nvCxnSpPr>
        <p:spPr>
          <a:xfrm flipH="1" flipV="1">
            <a:off x="1802798" y="3098559"/>
            <a:ext cx="1131805" cy="2450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6FC00BAE-4D0C-9557-BC02-D1F397CAA49A}"/>
              </a:ext>
            </a:extLst>
          </p:cNvPr>
          <p:cNvCxnSpPr>
            <a:cxnSpLocks/>
            <a:stCxn id="6" idx="1"/>
          </p:cNvCxnSpPr>
          <p:nvPr/>
        </p:nvCxnSpPr>
        <p:spPr>
          <a:xfrm flipV="1">
            <a:off x="2934603" y="3717752"/>
            <a:ext cx="324301" cy="18315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25F89BF-AC80-4E9B-C640-F18B22C4B4A8}"/>
              </a:ext>
            </a:extLst>
          </p:cNvPr>
          <p:cNvSpPr txBox="1"/>
          <p:nvPr/>
        </p:nvSpPr>
        <p:spPr>
          <a:xfrm>
            <a:off x="3337632" y="1356432"/>
            <a:ext cx="1524722" cy="307777"/>
          </a:xfrm>
          <a:prstGeom prst="rect">
            <a:avLst/>
          </a:prstGeom>
          <a:noFill/>
        </p:spPr>
        <p:txBody>
          <a:bodyPr wrap="square" rtlCol="0">
            <a:spAutoFit/>
          </a:bodyPr>
          <a:lstStyle/>
          <a:p>
            <a:pPr algn="l"/>
            <a:r>
              <a:rPr lang="en-US" sz="1400" dirty="0"/>
              <a:t>More ring dowels</a:t>
            </a:r>
          </a:p>
        </p:txBody>
      </p:sp>
      <p:cxnSp>
        <p:nvCxnSpPr>
          <p:cNvPr id="14" name="Straight Arrow Connector 13">
            <a:extLst>
              <a:ext uri="{FF2B5EF4-FFF2-40B4-BE49-F238E27FC236}">
                <a16:creationId xmlns:a16="http://schemas.microsoft.com/office/drawing/2014/main" id="{B1243F60-B79C-642C-A7F8-1BF816BACD1A}"/>
              </a:ext>
            </a:extLst>
          </p:cNvPr>
          <p:cNvCxnSpPr>
            <a:cxnSpLocks/>
            <a:stCxn id="11" idx="2"/>
          </p:cNvCxnSpPr>
          <p:nvPr/>
        </p:nvCxnSpPr>
        <p:spPr>
          <a:xfrm flipH="1">
            <a:off x="4025960" y="1664209"/>
            <a:ext cx="74033" cy="12220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7107BF59-FECF-9C33-DBB3-D831F128D609}"/>
              </a:ext>
            </a:extLst>
          </p:cNvPr>
          <p:cNvCxnSpPr>
            <a:stCxn id="11" idx="2"/>
          </p:cNvCxnSpPr>
          <p:nvPr/>
        </p:nvCxnSpPr>
        <p:spPr>
          <a:xfrm>
            <a:off x="4099993" y="1664209"/>
            <a:ext cx="1382073" cy="18807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054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8149F-987A-4F1C-8CD5-DFCA7636B891}" type="slidenum">
              <a:rPr lang="en-US" smtClean="0"/>
              <a:pPr/>
              <a:t>7</a:t>
            </a:fld>
            <a:endParaRPr lang="en-US"/>
          </a:p>
        </p:txBody>
      </p:sp>
      <p:sp>
        <p:nvSpPr>
          <p:cNvPr id="4" name="TextBox 3"/>
          <p:cNvSpPr txBox="1"/>
          <p:nvPr/>
        </p:nvSpPr>
        <p:spPr>
          <a:xfrm>
            <a:off x="609600" y="381000"/>
            <a:ext cx="7467600" cy="369332"/>
          </a:xfrm>
          <a:prstGeom prst="rect">
            <a:avLst/>
          </a:prstGeom>
          <a:noFill/>
        </p:spPr>
        <p:txBody>
          <a:bodyPr wrap="square" rtlCol="0">
            <a:spAutoFit/>
          </a:bodyPr>
          <a:lstStyle/>
          <a:p>
            <a:r>
              <a:rPr lang="en-US" dirty="0"/>
              <a:t>View looking straight downstream through transparent rings</a:t>
            </a:r>
          </a:p>
        </p:txBody>
      </p:sp>
      <p:pic>
        <p:nvPicPr>
          <p:cNvPr id="5" name="Picture 4">
            <a:extLst>
              <a:ext uri="{FF2B5EF4-FFF2-40B4-BE49-F238E27FC236}">
                <a16:creationId xmlns:a16="http://schemas.microsoft.com/office/drawing/2014/main" id="{D8FDF680-AC1A-3BEA-6F73-CD38E1269E89}"/>
              </a:ext>
            </a:extLst>
          </p:cNvPr>
          <p:cNvPicPr>
            <a:picLocks noChangeAspect="1"/>
          </p:cNvPicPr>
          <p:nvPr/>
        </p:nvPicPr>
        <p:blipFill>
          <a:blip r:embed="rId2" cstate="print">
            <a:extLst>
              <a:ext uri="{28A0092B-C50C-407E-A947-70E740481C1C}">
                <a14:useLocalDpi xmlns:a14="http://schemas.microsoft.com/office/drawing/2010/main" val="0"/>
              </a:ext>
            </a:extLst>
          </a:blip>
          <a:srcRect l="19716" t="4058" r="25972"/>
          <a:stretch/>
        </p:blipFill>
        <p:spPr>
          <a:xfrm>
            <a:off x="1480898" y="770418"/>
            <a:ext cx="6182203" cy="5951057"/>
          </a:xfrm>
          <a:prstGeom prst="rect">
            <a:avLst/>
          </a:prstGeom>
        </p:spPr>
      </p:pic>
      <p:cxnSp>
        <p:nvCxnSpPr>
          <p:cNvPr id="7" name="Straight Arrow Connector 6">
            <a:extLst>
              <a:ext uri="{FF2B5EF4-FFF2-40B4-BE49-F238E27FC236}">
                <a16:creationId xmlns:a16="http://schemas.microsoft.com/office/drawing/2014/main" id="{74BC58DC-B7F9-0BEC-AA59-FF6E89212EA5}"/>
              </a:ext>
            </a:extLst>
          </p:cNvPr>
          <p:cNvCxnSpPr>
            <a:cxnSpLocks/>
          </p:cNvCxnSpPr>
          <p:nvPr/>
        </p:nvCxnSpPr>
        <p:spPr>
          <a:xfrm flipH="1">
            <a:off x="2483181" y="3661637"/>
            <a:ext cx="2010814" cy="21887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2659347-92B1-FFE9-4CB8-3F513BF28FAD}"/>
              </a:ext>
            </a:extLst>
          </p:cNvPr>
          <p:cNvCxnSpPr/>
          <p:nvPr/>
        </p:nvCxnSpPr>
        <p:spPr>
          <a:xfrm flipH="1">
            <a:off x="4498330" y="808225"/>
            <a:ext cx="0" cy="579409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1D43748-D88B-76F2-6297-54A8225C77A3}"/>
              </a:ext>
            </a:extLst>
          </p:cNvPr>
          <p:cNvCxnSpPr>
            <a:cxnSpLocks/>
          </p:cNvCxnSpPr>
          <p:nvPr/>
        </p:nvCxnSpPr>
        <p:spPr>
          <a:xfrm>
            <a:off x="1447439" y="3661637"/>
            <a:ext cx="6042190"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9CBC133-91AB-0B2C-C561-2BE380AAA88F}"/>
              </a:ext>
            </a:extLst>
          </p:cNvPr>
          <p:cNvSpPr txBox="1"/>
          <p:nvPr/>
        </p:nvSpPr>
        <p:spPr>
          <a:xfrm>
            <a:off x="2660507" y="4017368"/>
            <a:ext cx="1820132" cy="738664"/>
          </a:xfrm>
          <a:prstGeom prst="rect">
            <a:avLst/>
          </a:prstGeom>
          <a:solidFill>
            <a:schemeClr val="bg1"/>
          </a:solidFill>
        </p:spPr>
        <p:txBody>
          <a:bodyPr wrap="square" rtlCol="0">
            <a:spAutoFit/>
          </a:bodyPr>
          <a:lstStyle/>
          <a:p>
            <a:pPr algn="ctr"/>
            <a:r>
              <a:rPr lang="en-US" sz="1400" dirty="0"/>
              <a:t>78.1 in (1,983.74 mm)</a:t>
            </a:r>
          </a:p>
          <a:p>
            <a:pPr algn="ctr"/>
            <a:r>
              <a:rPr lang="en-US" sz="1400" dirty="0"/>
              <a:t>Radius from beamline to center of sprocket</a:t>
            </a:r>
          </a:p>
        </p:txBody>
      </p:sp>
      <p:cxnSp>
        <p:nvCxnSpPr>
          <p:cNvPr id="3" name="Straight Arrow Connector 2">
            <a:extLst>
              <a:ext uri="{FF2B5EF4-FFF2-40B4-BE49-F238E27FC236}">
                <a16:creationId xmlns:a16="http://schemas.microsoft.com/office/drawing/2014/main" id="{48BC1313-5B7A-42DD-8133-A7B37900ED2C}"/>
              </a:ext>
            </a:extLst>
          </p:cNvPr>
          <p:cNvCxnSpPr>
            <a:cxnSpLocks/>
          </p:cNvCxnSpPr>
          <p:nvPr/>
        </p:nvCxnSpPr>
        <p:spPr>
          <a:xfrm>
            <a:off x="4516022" y="3661637"/>
            <a:ext cx="1789438" cy="19677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6A611E5-C38B-BF1C-8CBD-290A2AEF34F9}"/>
              </a:ext>
            </a:extLst>
          </p:cNvPr>
          <p:cNvSpPr txBox="1"/>
          <p:nvPr/>
        </p:nvSpPr>
        <p:spPr>
          <a:xfrm>
            <a:off x="4654339" y="4489643"/>
            <a:ext cx="1820132" cy="738664"/>
          </a:xfrm>
          <a:prstGeom prst="rect">
            <a:avLst/>
          </a:prstGeom>
          <a:solidFill>
            <a:schemeClr val="bg1"/>
          </a:solidFill>
        </p:spPr>
        <p:txBody>
          <a:bodyPr wrap="square" rtlCol="0">
            <a:spAutoFit/>
          </a:bodyPr>
          <a:lstStyle/>
          <a:p>
            <a:pPr algn="ctr"/>
            <a:r>
              <a:rPr lang="en-US" sz="1400" dirty="0"/>
              <a:t>68.5 in (1,740.0 mm)</a:t>
            </a:r>
          </a:p>
          <a:p>
            <a:pPr algn="ctr"/>
            <a:r>
              <a:rPr lang="en-US" sz="1400" dirty="0"/>
              <a:t>Radius from beamline to </a:t>
            </a:r>
            <a:r>
              <a:rPr lang="en-US" sz="1400" dirty="0" err="1"/>
              <a:t>McM</a:t>
            </a:r>
            <a:r>
              <a:rPr lang="en-US" sz="1400" dirty="0"/>
              <a:t> track roller</a:t>
            </a:r>
          </a:p>
        </p:txBody>
      </p:sp>
    </p:spTree>
    <p:extLst>
      <p:ext uri="{BB962C8B-B14F-4D97-AF65-F5344CB8AC3E}">
        <p14:creationId xmlns:p14="http://schemas.microsoft.com/office/powerpoint/2010/main" val="79257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8149F-987A-4F1C-8CD5-DFCA7636B891}" type="slidenum">
              <a:rPr lang="en-US" smtClean="0"/>
              <a:pPr/>
              <a:t>8</a:t>
            </a:fld>
            <a:endParaRPr lang="en-US"/>
          </a:p>
        </p:txBody>
      </p:sp>
      <p:sp>
        <p:nvSpPr>
          <p:cNvPr id="4" name="TextBox 3"/>
          <p:cNvSpPr txBox="1"/>
          <p:nvPr/>
        </p:nvSpPr>
        <p:spPr>
          <a:xfrm>
            <a:off x="609600" y="381000"/>
            <a:ext cx="7467600" cy="369332"/>
          </a:xfrm>
          <a:prstGeom prst="rect">
            <a:avLst/>
          </a:prstGeom>
          <a:noFill/>
        </p:spPr>
        <p:txBody>
          <a:bodyPr wrap="square" rtlCol="0">
            <a:spAutoFit/>
          </a:bodyPr>
          <a:lstStyle/>
          <a:p>
            <a:r>
              <a:rPr lang="en-US" dirty="0"/>
              <a:t>Close-up of chain, sprocket, and tapered roller bearings and hardware</a:t>
            </a:r>
          </a:p>
        </p:txBody>
      </p:sp>
      <p:pic>
        <p:nvPicPr>
          <p:cNvPr id="5" name="Picture 4">
            <a:extLst>
              <a:ext uri="{FF2B5EF4-FFF2-40B4-BE49-F238E27FC236}">
                <a16:creationId xmlns:a16="http://schemas.microsoft.com/office/drawing/2014/main" id="{9E46D934-A2C3-0843-3E0B-A69485CF6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7574"/>
            <a:ext cx="9144000" cy="4982851"/>
          </a:xfrm>
          <a:prstGeom prst="rect">
            <a:avLst/>
          </a:prstGeom>
        </p:spPr>
      </p:pic>
    </p:spTree>
    <p:extLst>
      <p:ext uri="{BB962C8B-B14F-4D97-AF65-F5344CB8AC3E}">
        <p14:creationId xmlns:p14="http://schemas.microsoft.com/office/powerpoint/2010/main" val="39308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E8EE1-C6BD-018A-6EBA-B564EA588AE7}"/>
              </a:ext>
            </a:extLst>
          </p:cNvPr>
          <p:cNvSpPr>
            <a:spLocks noGrp="1"/>
          </p:cNvSpPr>
          <p:nvPr>
            <p:ph type="title"/>
          </p:nvPr>
        </p:nvSpPr>
        <p:spPr/>
        <p:txBody>
          <a:bodyPr/>
          <a:lstStyle/>
          <a:p>
            <a:r>
              <a:rPr lang="en-US" dirty="0"/>
              <a:t>Conclusion</a:t>
            </a:r>
          </a:p>
        </p:txBody>
      </p:sp>
      <p:sp>
        <p:nvSpPr>
          <p:cNvPr id="5" name="Content Placeholder 4">
            <a:extLst>
              <a:ext uri="{FF2B5EF4-FFF2-40B4-BE49-F238E27FC236}">
                <a16:creationId xmlns:a16="http://schemas.microsoft.com/office/drawing/2014/main" id="{C0FBA7DB-7836-76D2-B34B-E84C9CD27C15}"/>
              </a:ext>
            </a:extLst>
          </p:cNvPr>
          <p:cNvSpPr>
            <a:spLocks noGrp="1"/>
          </p:cNvSpPr>
          <p:nvPr>
            <p:ph idx="1"/>
          </p:nvPr>
        </p:nvSpPr>
        <p:spPr>
          <a:xfrm>
            <a:off x="457200" y="1600200"/>
            <a:ext cx="8229600" cy="4670591"/>
          </a:xfrm>
        </p:spPr>
        <p:txBody>
          <a:bodyPr>
            <a:normAutofit lnSpcReduction="10000"/>
          </a:bodyPr>
          <a:lstStyle/>
          <a:p>
            <a:r>
              <a:rPr lang="en-US" dirty="0"/>
              <a:t>Let me know what other information is needed.</a:t>
            </a:r>
          </a:p>
          <a:p>
            <a:pPr lvl="1"/>
            <a:r>
              <a:rPr lang="en-US" dirty="0"/>
              <a:t>Included is a spreadsheet of the material and masses of every part</a:t>
            </a:r>
          </a:p>
          <a:p>
            <a:r>
              <a:rPr lang="en-US" dirty="0"/>
              <a:t>The best outcome is for all the steel to be acceptable because it is outside of a given radius from beam center</a:t>
            </a:r>
          </a:p>
          <a:p>
            <a:r>
              <a:rPr lang="en-US" dirty="0"/>
              <a:t>If the tapered roller bearings supporting the rollers are too much steel too close the beam line, then a redesign will have to happen. </a:t>
            </a:r>
          </a:p>
        </p:txBody>
      </p:sp>
      <p:sp>
        <p:nvSpPr>
          <p:cNvPr id="2" name="Slide Number Placeholder 1"/>
          <p:cNvSpPr>
            <a:spLocks noGrp="1"/>
          </p:cNvSpPr>
          <p:nvPr>
            <p:ph type="sldNum" sz="quarter" idx="12"/>
          </p:nvPr>
        </p:nvSpPr>
        <p:spPr/>
        <p:txBody>
          <a:bodyPr/>
          <a:lstStyle/>
          <a:p>
            <a:fld id="{2928149F-987A-4F1C-8CD5-DFCA7636B891}" type="slidenum">
              <a:rPr lang="en-US" smtClean="0"/>
              <a:pPr/>
              <a:t>9</a:t>
            </a:fld>
            <a:endParaRPr lang="en-US"/>
          </a:p>
        </p:txBody>
      </p:sp>
    </p:spTree>
    <p:extLst>
      <p:ext uri="{BB962C8B-B14F-4D97-AF65-F5344CB8AC3E}">
        <p14:creationId xmlns:p14="http://schemas.microsoft.com/office/powerpoint/2010/main" val="4104884983"/>
      </p:ext>
    </p:extLst>
  </p:cSld>
  <p:clrMapOvr>
    <a:masterClrMapping/>
  </p:clrMapOvr>
</p:sld>
</file>

<file path=ppt/theme/theme1.xml><?xml version="1.0" encoding="utf-8"?>
<a:theme xmlns:a="http://schemas.openxmlformats.org/drawingml/2006/main" name="Bartoszek Engineering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defPPr>
      </a:lstStyle>
    </a:txDef>
  </a:objectDefaults>
  <a:extraClrSchemeLst/>
  <a:extLst>
    <a:ext uri="{05A4C25C-085E-4340-85A3-A5531E510DB2}">
      <thm15:themeFamily xmlns:thm15="http://schemas.microsoft.com/office/thememl/2012/main" name="BE template.potx" id="{9608E6E6-3EED-46BB-844A-7AD15C154582}" vid="{8436F29D-F02B-4E11-8406-02BE39F0E6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 template</Template>
  <TotalTime>408</TotalTime>
  <Words>377</Words>
  <Application>Microsoft Office PowerPoint</Application>
  <PresentationFormat>On-screen Show (4:3)</PresentationFormat>
  <Paragraphs>44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Eurostile</vt:lpstr>
      <vt:lpstr>Bartoszek Engineering presentation</vt:lpstr>
      <vt:lpstr>Ferrous materials in the Main Detector Support Structure</vt:lpstr>
      <vt:lpstr>How to read the pictures</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Larry Bartoszek</dc:creator>
  <cp:lastModifiedBy>Larry Bartoszek</cp:lastModifiedBy>
  <cp:revision>14</cp:revision>
  <dcterms:created xsi:type="dcterms:W3CDTF">2024-09-26T18:43:54Z</dcterms:created>
  <dcterms:modified xsi:type="dcterms:W3CDTF">2024-09-27T21:24:12Z</dcterms:modified>
</cp:coreProperties>
</file>