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9" r:id="rId4"/>
    <p:sldId id="260" r:id="rId5"/>
    <p:sldId id="270" r:id="rId6"/>
    <p:sldId id="280" r:id="rId7"/>
    <p:sldId id="281" r:id="rId8"/>
    <p:sldId id="282" r:id="rId9"/>
    <p:sldId id="283" r:id="rId10"/>
    <p:sldId id="284" r:id="rId11"/>
    <p:sldId id="274" r:id="rId12"/>
    <p:sldId id="275" r:id="rId13"/>
    <p:sldId id="265" r:id="rId14"/>
    <p:sldId id="276" r:id="rId15"/>
    <p:sldId id="277" r:id="rId16"/>
    <p:sldId id="285" r:id="rId17"/>
    <p:sldId id="287"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2"/>
    <p:restoredTop sz="96405"/>
  </p:normalViewPr>
  <p:slideViewPr>
    <p:cSldViewPr snapToGrid="0">
      <p:cViewPr varScale="1">
        <p:scale>
          <a:sx n="149" d="100"/>
          <a:sy n="149" d="100"/>
        </p:scale>
        <p:origin x="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27AE-1D8E-3FE7-800F-9E6B9B663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9A2036-E3E3-97E3-BED7-9C53709B5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6B2FB-B837-D639-8C7C-3F0201B7EA61}"/>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5" name="Footer Placeholder 4">
            <a:extLst>
              <a:ext uri="{FF2B5EF4-FFF2-40B4-BE49-F238E27FC236}">
                <a16:creationId xmlns:a16="http://schemas.microsoft.com/office/drawing/2014/main" id="{859F1742-CCDA-2C23-CF35-71F6BBD1A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5E681-79F0-57A2-30EC-6063C0D8FEF9}"/>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326694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8F63-3056-F97B-1AA8-F4AF3F30F4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1B30F3-A4F6-9E82-4D7A-9E81FA011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9A3B4-55AA-7374-C9F5-32EA65DCCCA6}"/>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5" name="Footer Placeholder 4">
            <a:extLst>
              <a:ext uri="{FF2B5EF4-FFF2-40B4-BE49-F238E27FC236}">
                <a16:creationId xmlns:a16="http://schemas.microsoft.com/office/drawing/2014/main" id="{11C5D2FA-D502-012D-8851-558AB2DF9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5C8E4-F007-4A4E-804B-9F820CFA4A81}"/>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214072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BCBBC-8C9A-A4A3-5654-8EE17E047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D2ADCC-1382-ABA0-E991-8C537A88F2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B1265-46C6-1BA4-434C-CD27DB943E42}"/>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5" name="Footer Placeholder 4">
            <a:extLst>
              <a:ext uri="{FF2B5EF4-FFF2-40B4-BE49-F238E27FC236}">
                <a16:creationId xmlns:a16="http://schemas.microsoft.com/office/drawing/2014/main" id="{A84D8AC0-5FC3-5FDB-0846-96BE27899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F98B6-2910-6927-3D42-E19E8990DB91}"/>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374844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626F-5647-7063-B2DD-832246E14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586E3-26E6-CEFA-BE4A-EF9091282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2B795-BCEE-2DC9-56B4-654B436C79C3}"/>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5" name="Footer Placeholder 4">
            <a:extLst>
              <a:ext uri="{FF2B5EF4-FFF2-40B4-BE49-F238E27FC236}">
                <a16:creationId xmlns:a16="http://schemas.microsoft.com/office/drawing/2014/main" id="{D68ADF02-85BF-2BA7-E78A-5E39DE6CB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15C0C-FDC4-AA5D-3461-B36EFF213624}"/>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338947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D740-9734-B96E-DFAA-A1E85471B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180BFF-78E9-65E2-8003-DAC83A769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552209-D78F-57A9-50F8-8B85054522F7}"/>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5" name="Footer Placeholder 4">
            <a:extLst>
              <a:ext uri="{FF2B5EF4-FFF2-40B4-BE49-F238E27FC236}">
                <a16:creationId xmlns:a16="http://schemas.microsoft.com/office/drawing/2014/main" id="{69F66BAB-05C4-A1AD-3CAB-F51882C36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AABF2-60BE-35A1-1AE4-E52C71746F60}"/>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16733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D238-F859-37B2-07FE-0A29B2B70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E927B-C9AB-4A69-8864-A545A56E2A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AB476-A401-AEE9-EB00-DECC1F11E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0866A-5106-9735-33DF-5BE08352998F}"/>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6" name="Footer Placeholder 5">
            <a:extLst>
              <a:ext uri="{FF2B5EF4-FFF2-40B4-BE49-F238E27FC236}">
                <a16:creationId xmlns:a16="http://schemas.microsoft.com/office/drawing/2014/main" id="{DD7A62C2-0C87-F962-8110-27B995AD6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66376-244D-B2A0-D32A-1FE5FE354239}"/>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225421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2B3D-E8BD-A70D-F557-7D3C5850D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80515-CA3F-C54E-34BF-7D72ECC97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9607F-25F7-9238-CE6B-B6FE54119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2ADB3-140D-C993-F7AC-3634D490C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8EE7D6-2A0C-5738-DAF9-992881482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CD6DD0-CE40-7BFA-F699-A1349DF8ADCE}"/>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8" name="Footer Placeholder 7">
            <a:extLst>
              <a:ext uri="{FF2B5EF4-FFF2-40B4-BE49-F238E27FC236}">
                <a16:creationId xmlns:a16="http://schemas.microsoft.com/office/drawing/2014/main" id="{F4AB80EB-D5B2-34BC-A481-6B82CD042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42C70-91A7-A78C-469A-E4A1B9BF9A1A}"/>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240157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3C10-E3F1-C354-1022-58031F9A0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41EAF-2871-E888-6475-0A25729980C5}"/>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4" name="Footer Placeholder 3">
            <a:extLst>
              <a:ext uri="{FF2B5EF4-FFF2-40B4-BE49-F238E27FC236}">
                <a16:creationId xmlns:a16="http://schemas.microsoft.com/office/drawing/2014/main" id="{93A9805C-8B6C-F2F6-BB69-0302DC9672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B7FC3B-D0B2-8414-62FE-10D2B1B9EE9A}"/>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33968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A51AF-ECD4-DA9B-7134-E79F6248966D}"/>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3" name="Footer Placeholder 2">
            <a:extLst>
              <a:ext uri="{FF2B5EF4-FFF2-40B4-BE49-F238E27FC236}">
                <a16:creationId xmlns:a16="http://schemas.microsoft.com/office/drawing/2014/main" id="{0D2DF3AB-D654-8C6E-A48C-2E4171FF8B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44DB4-B40F-70BB-2614-29958D6FA548}"/>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210815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85D-607B-59EF-9002-3A07D3D43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D67D5-9018-665C-A338-0D68637B3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3129B5-4062-F23C-4C25-61859E2A7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B3081-55FF-DE01-0499-7A6BC52765A7}"/>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6" name="Footer Placeholder 5">
            <a:extLst>
              <a:ext uri="{FF2B5EF4-FFF2-40B4-BE49-F238E27FC236}">
                <a16:creationId xmlns:a16="http://schemas.microsoft.com/office/drawing/2014/main" id="{F66C9323-8E9E-273D-EF9F-F2040426F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2A67A-290F-7924-3ACA-28540AB93E73}"/>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233901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53B0-DD71-9334-0DDF-77D97B4D9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04D0-F3CC-45C7-EACF-DAC418180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E92916-D224-EBDF-E881-A2369649D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F70B6-81F5-51A7-F5CF-A79972D51647}"/>
              </a:ext>
            </a:extLst>
          </p:cNvPr>
          <p:cNvSpPr>
            <a:spLocks noGrp="1"/>
          </p:cNvSpPr>
          <p:nvPr>
            <p:ph type="dt" sz="half" idx="10"/>
          </p:nvPr>
        </p:nvSpPr>
        <p:spPr/>
        <p:txBody>
          <a:bodyPr/>
          <a:lstStyle/>
          <a:p>
            <a:fld id="{E8E9C1B7-1803-FF42-8AF2-2E8F2329DE9F}" type="datetimeFigureOut">
              <a:rPr lang="en-US" smtClean="0"/>
              <a:t>5/17/24</a:t>
            </a:fld>
            <a:endParaRPr lang="en-US"/>
          </a:p>
        </p:txBody>
      </p:sp>
      <p:sp>
        <p:nvSpPr>
          <p:cNvPr id="6" name="Footer Placeholder 5">
            <a:extLst>
              <a:ext uri="{FF2B5EF4-FFF2-40B4-BE49-F238E27FC236}">
                <a16:creationId xmlns:a16="http://schemas.microsoft.com/office/drawing/2014/main" id="{3969E836-2940-AAF2-8D72-73337631A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3C7AC-91A3-F4BE-8754-C689B77A124D}"/>
              </a:ext>
            </a:extLst>
          </p:cNvPr>
          <p:cNvSpPr>
            <a:spLocks noGrp="1"/>
          </p:cNvSpPr>
          <p:nvPr>
            <p:ph type="sldNum" sz="quarter" idx="12"/>
          </p:nvPr>
        </p:nvSpPr>
        <p:spPr/>
        <p:txBody>
          <a:bodyPr/>
          <a:lstStyle/>
          <a:p>
            <a:fld id="{418F2046-1A66-2D4A-AB2D-302420A4A736}" type="slidenum">
              <a:rPr lang="en-US" smtClean="0"/>
              <a:t>‹#›</a:t>
            </a:fld>
            <a:endParaRPr lang="en-US"/>
          </a:p>
        </p:txBody>
      </p:sp>
    </p:spTree>
    <p:extLst>
      <p:ext uri="{BB962C8B-B14F-4D97-AF65-F5344CB8AC3E}">
        <p14:creationId xmlns:p14="http://schemas.microsoft.com/office/powerpoint/2010/main" val="15868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209D4-AC11-FBB9-20B7-1EE2BCE59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18299-ED33-6C9E-7AE7-7598E5935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66FDC-0B0E-8CEF-FCEA-801EDE72E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C1B7-1803-FF42-8AF2-2E8F2329DE9F}" type="datetimeFigureOut">
              <a:rPr lang="en-US" smtClean="0"/>
              <a:t>5/17/24</a:t>
            </a:fld>
            <a:endParaRPr lang="en-US"/>
          </a:p>
        </p:txBody>
      </p:sp>
      <p:sp>
        <p:nvSpPr>
          <p:cNvPr id="5" name="Footer Placeholder 4">
            <a:extLst>
              <a:ext uri="{FF2B5EF4-FFF2-40B4-BE49-F238E27FC236}">
                <a16:creationId xmlns:a16="http://schemas.microsoft.com/office/drawing/2014/main" id="{D0E1FBE5-A400-17D1-B748-2FD5F28147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ED50A-CC23-042F-E789-D6FDB7F9C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F2046-1A66-2D4A-AB2D-302420A4A736}" type="slidenum">
              <a:rPr lang="en-US" smtClean="0"/>
              <a:t>‹#›</a:t>
            </a:fld>
            <a:endParaRPr lang="en-US"/>
          </a:p>
        </p:txBody>
      </p:sp>
    </p:spTree>
    <p:extLst>
      <p:ext uri="{BB962C8B-B14F-4D97-AF65-F5344CB8AC3E}">
        <p14:creationId xmlns:p14="http://schemas.microsoft.com/office/powerpoint/2010/main" val="9788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2207.0215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572E-B479-716B-9D91-920C23B92860}"/>
              </a:ext>
            </a:extLst>
          </p:cNvPr>
          <p:cNvSpPr>
            <a:spLocks noGrp="1"/>
          </p:cNvSpPr>
          <p:nvPr>
            <p:ph type="ctrTitle"/>
          </p:nvPr>
        </p:nvSpPr>
        <p:spPr/>
        <p:txBody>
          <a:bodyPr/>
          <a:lstStyle/>
          <a:p>
            <a:r>
              <a:rPr lang="en-US" dirty="0"/>
              <a:t>Update on Moller polarimetry for MOLLER</a:t>
            </a:r>
          </a:p>
        </p:txBody>
      </p:sp>
      <p:sp>
        <p:nvSpPr>
          <p:cNvPr id="3" name="Subtitle 2">
            <a:extLst>
              <a:ext uri="{FF2B5EF4-FFF2-40B4-BE49-F238E27FC236}">
                <a16:creationId xmlns:a16="http://schemas.microsoft.com/office/drawing/2014/main" id="{B06A0574-63FB-64B2-C824-26AA4BF3560F}"/>
              </a:ext>
            </a:extLst>
          </p:cNvPr>
          <p:cNvSpPr>
            <a:spLocks noGrp="1"/>
          </p:cNvSpPr>
          <p:nvPr>
            <p:ph type="subTitle" idx="1"/>
          </p:nvPr>
        </p:nvSpPr>
        <p:spPr/>
        <p:txBody>
          <a:bodyPr/>
          <a:lstStyle/>
          <a:p>
            <a:r>
              <a:rPr lang="en-US" dirty="0"/>
              <a:t>May 22, 2024</a:t>
            </a:r>
          </a:p>
          <a:p>
            <a:r>
              <a:rPr lang="en-US" dirty="0"/>
              <a:t>Don Jones</a:t>
            </a:r>
          </a:p>
        </p:txBody>
      </p:sp>
    </p:spTree>
    <p:extLst>
      <p:ext uri="{BB962C8B-B14F-4D97-AF65-F5344CB8AC3E}">
        <p14:creationId xmlns:p14="http://schemas.microsoft.com/office/powerpoint/2010/main" val="318781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C7DA-0EDC-6142-03ED-61FAF8B5C2F4}"/>
              </a:ext>
            </a:extLst>
          </p:cNvPr>
          <p:cNvSpPr>
            <a:spLocks noGrp="1"/>
          </p:cNvSpPr>
          <p:nvPr>
            <p:ph type="title"/>
          </p:nvPr>
        </p:nvSpPr>
        <p:spPr>
          <a:xfrm>
            <a:off x="109151" y="0"/>
            <a:ext cx="10515600" cy="1325563"/>
          </a:xfrm>
        </p:spPr>
        <p:txBody>
          <a:bodyPr/>
          <a:lstStyle/>
          <a:p>
            <a:r>
              <a:rPr lang="en-US" dirty="0"/>
              <a:t>Addition of GEMs</a:t>
            </a:r>
          </a:p>
        </p:txBody>
      </p:sp>
      <p:sp>
        <p:nvSpPr>
          <p:cNvPr id="3" name="Content Placeholder 2">
            <a:extLst>
              <a:ext uri="{FF2B5EF4-FFF2-40B4-BE49-F238E27FC236}">
                <a16:creationId xmlns:a16="http://schemas.microsoft.com/office/drawing/2014/main" id="{F9C86E3A-86A8-5654-9819-DA350D950975}"/>
              </a:ext>
            </a:extLst>
          </p:cNvPr>
          <p:cNvSpPr>
            <a:spLocks noGrp="1"/>
          </p:cNvSpPr>
          <p:nvPr>
            <p:ph idx="1"/>
          </p:nvPr>
        </p:nvSpPr>
        <p:spPr>
          <a:xfrm>
            <a:off x="294502" y="1640274"/>
            <a:ext cx="5562601" cy="4351338"/>
          </a:xfrm>
        </p:spPr>
        <p:txBody>
          <a:bodyPr/>
          <a:lstStyle/>
          <a:p>
            <a:r>
              <a:rPr lang="en-US" dirty="0"/>
              <a:t>We expect the new GEMs will help us discover some of the subtle differences between our G4 model and reality</a:t>
            </a:r>
          </a:p>
          <a:p>
            <a:r>
              <a:rPr lang="en-US" dirty="0"/>
              <a:t>Hope to further validate </a:t>
            </a:r>
            <a:r>
              <a:rPr lang="en-US" dirty="0" err="1"/>
              <a:t>Levchuk</a:t>
            </a:r>
            <a:r>
              <a:rPr lang="en-US" dirty="0"/>
              <a:t> and benchmark radiative corrections (small but currently unverified)</a:t>
            </a:r>
          </a:p>
        </p:txBody>
      </p:sp>
      <p:pic>
        <p:nvPicPr>
          <p:cNvPr id="4" name="Picture 3">
            <a:extLst>
              <a:ext uri="{FF2B5EF4-FFF2-40B4-BE49-F238E27FC236}">
                <a16:creationId xmlns:a16="http://schemas.microsoft.com/office/drawing/2014/main" id="{BE93CA83-A50C-0229-C9FF-96FD67FD2D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949507" y="593124"/>
            <a:ext cx="6107739" cy="5375190"/>
          </a:xfrm>
          <a:prstGeom prst="rect">
            <a:avLst/>
          </a:prstGeom>
        </p:spPr>
      </p:pic>
    </p:spTree>
    <p:extLst>
      <p:ext uri="{BB962C8B-B14F-4D97-AF65-F5344CB8AC3E}">
        <p14:creationId xmlns:p14="http://schemas.microsoft.com/office/powerpoint/2010/main" val="115343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DEDC-A144-99AC-AA4E-5C59E47AE192}"/>
              </a:ext>
            </a:extLst>
          </p:cNvPr>
          <p:cNvSpPr>
            <a:spLocks noGrp="1"/>
          </p:cNvSpPr>
          <p:nvPr>
            <p:ph type="title"/>
          </p:nvPr>
        </p:nvSpPr>
        <p:spPr>
          <a:xfrm>
            <a:off x="231913" y="0"/>
            <a:ext cx="10515600" cy="1325563"/>
          </a:xfrm>
        </p:spPr>
        <p:txBody>
          <a:bodyPr>
            <a:normAutofit/>
          </a:bodyPr>
          <a:lstStyle/>
          <a:p>
            <a:r>
              <a:rPr lang="en-US" sz="4000" dirty="0"/>
              <a:t>Results from SBS: foil alignment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6AC7EF-EEFC-7201-E028-E7279649FB2B}"/>
                  </a:ext>
                </a:extLst>
              </p:cNvPr>
              <p:cNvSpPr>
                <a:spLocks noGrp="1"/>
              </p:cNvSpPr>
              <p:nvPr>
                <p:ph idx="1"/>
              </p:nvPr>
            </p:nvSpPr>
            <p:spPr>
              <a:xfrm>
                <a:off x="440633" y="1090129"/>
                <a:ext cx="6566453" cy="2736436"/>
              </a:xfrm>
            </p:spPr>
            <p:txBody>
              <a:bodyPr>
                <a:normAutofit/>
              </a:bodyPr>
              <a:lstStyle/>
              <a:p>
                <a:r>
                  <a:rPr lang="en-US" sz="2000" dirty="0"/>
                  <a:t>Survey showed ladder aligned very close to normal:            </a:t>
                </a:r>
                <a14:m>
                  <m:oMath xmlns:m="http://schemas.openxmlformats.org/officeDocument/2006/math">
                    <m:r>
                      <a:rPr lang="en-US" sz="2000" b="0" i="1" smtClean="0">
                        <a:latin typeface="Cambria Math" panose="02040503050406030204" pitchFamily="18" charset="0"/>
                      </a:rPr>
                      <m:t>&lt;</m:t>
                    </m:r>
                    <m:r>
                      <a:rPr lang="en-US" sz="2000" b="0" i="1" smtClean="0">
                        <a:latin typeface="Cambria Math" panose="02040503050406030204" pitchFamily="18" charset="0"/>
                      </a:rPr>
                      <m:t>0.04</m:t>
                    </m:r>
                    <m:r>
                      <a:rPr lang="en-US" sz="2000" b="0" i="1" smtClean="0">
                        <a:latin typeface="Cambria Math" panose="02040503050406030204" pitchFamily="18" charset="0"/>
                        <a:ea typeface="Cambria Math" panose="02040503050406030204" pitchFamily="18" charset="0"/>
                      </a:rPr>
                      <m:t>°</m:t>
                    </m:r>
                  </m:oMath>
                </a14:m>
                <a:r>
                  <a:rPr lang="en-US" sz="2000" dirty="0"/>
                  <a:t> in yaw and </a:t>
                </a:r>
                <a14:m>
                  <m:oMath xmlns:m="http://schemas.openxmlformats.org/officeDocument/2006/math">
                    <m:r>
                      <a:rPr lang="en-US" sz="2000" b="0" i="1" smtClean="0">
                        <a:latin typeface="Cambria Math" panose="02040503050406030204" pitchFamily="18" charset="0"/>
                      </a:rPr>
                      <m:t>&lt;0.11</m:t>
                    </m:r>
                    <m:r>
                      <a:rPr lang="en-US" sz="2000" b="0" i="1" smtClean="0">
                        <a:latin typeface="Cambria Math" panose="02040503050406030204" pitchFamily="18" charset="0"/>
                        <a:ea typeface="Cambria Math" panose="02040503050406030204" pitchFamily="18" charset="0"/>
                      </a:rPr>
                      <m:t>°</m:t>
                    </m:r>
                  </m:oMath>
                </a14:m>
                <a:r>
                  <a:rPr lang="en-US" sz="2000" dirty="0"/>
                  <a:t> in pitch</a:t>
                </a:r>
              </a:p>
              <a:p>
                <a:r>
                  <a:rPr lang="en-US" sz="2000" dirty="0"/>
                  <a:t>Stoner-Wohlfarth shows negligible difference between perfectly normal and </a:t>
                </a:r>
                <a14:m>
                  <m:oMath xmlns:m="http://schemas.openxmlformats.org/officeDocument/2006/math">
                    <m:r>
                      <a:rPr lang="en-US" sz="2000" b="0" i="1" smtClean="0">
                        <a:latin typeface="Cambria Math" panose="02040503050406030204" pitchFamily="18" charset="0"/>
                      </a:rPr>
                      <m:t>0.5</m:t>
                    </m:r>
                    <m:r>
                      <a:rPr lang="en-US" sz="2000" b="0" i="1" smtClean="0">
                        <a:latin typeface="Cambria Math" panose="02040503050406030204" pitchFamily="18" charset="0"/>
                        <a:ea typeface="Cambria Math" panose="02040503050406030204" pitchFamily="18" charset="0"/>
                      </a:rPr>
                      <m:t>°</m:t>
                    </m:r>
                  </m:oMath>
                </a14:m>
                <a:r>
                  <a:rPr lang="en-US" sz="2000" dirty="0"/>
                  <a:t> off normal down to 3T</a:t>
                </a:r>
              </a:p>
              <a:p>
                <a:pPr marL="0" indent="0">
                  <a:buNone/>
                </a:pPr>
                <a:endParaRPr lang="en-US" dirty="0"/>
              </a:p>
            </p:txBody>
          </p:sp>
        </mc:Choice>
        <mc:Fallback>
          <p:sp>
            <p:nvSpPr>
              <p:cNvPr id="3" name="Content Placeholder 2">
                <a:extLst>
                  <a:ext uri="{FF2B5EF4-FFF2-40B4-BE49-F238E27FC236}">
                    <a16:creationId xmlns:a16="http://schemas.microsoft.com/office/drawing/2014/main" id="{AB6AC7EF-EEFC-7201-E028-E7279649FB2B}"/>
                  </a:ext>
                </a:extLst>
              </p:cNvPr>
              <p:cNvSpPr>
                <a:spLocks noGrp="1" noRot="1" noChangeAspect="1" noMove="1" noResize="1" noEditPoints="1" noAdjustHandles="1" noChangeArrowheads="1" noChangeShapeType="1" noTextEdit="1"/>
              </p:cNvSpPr>
              <p:nvPr>
                <p:ph idx="1"/>
              </p:nvPr>
            </p:nvSpPr>
            <p:spPr>
              <a:xfrm>
                <a:off x="440633" y="1090129"/>
                <a:ext cx="6566453" cy="2736436"/>
              </a:xfrm>
              <a:blipFill>
                <a:blip r:embed="rId2"/>
                <a:stretch>
                  <a:fillRect l="-772" t="-230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7C7765E-CC78-BD34-9D6D-2FB586D5E968}"/>
              </a:ext>
            </a:extLst>
          </p:cNvPr>
          <p:cNvPicPr>
            <a:picLocks noChangeAspect="1"/>
          </p:cNvPicPr>
          <p:nvPr/>
        </p:nvPicPr>
        <p:blipFill>
          <a:blip r:embed="rId3"/>
          <a:stretch>
            <a:fillRect/>
          </a:stretch>
        </p:blipFill>
        <p:spPr>
          <a:xfrm>
            <a:off x="7368269" y="139415"/>
            <a:ext cx="4747619" cy="3302996"/>
          </a:xfrm>
          <a:prstGeom prst="rect">
            <a:avLst/>
          </a:prstGeom>
        </p:spPr>
      </p:pic>
      <p:sp>
        <p:nvSpPr>
          <p:cNvPr id="5" name="TextBox 4">
            <a:extLst>
              <a:ext uri="{FF2B5EF4-FFF2-40B4-BE49-F238E27FC236}">
                <a16:creationId xmlns:a16="http://schemas.microsoft.com/office/drawing/2014/main" id="{4F38414F-CC95-5C95-8A75-4D316083E408}"/>
              </a:ext>
            </a:extLst>
          </p:cNvPr>
          <p:cNvSpPr txBox="1"/>
          <p:nvPr/>
        </p:nvSpPr>
        <p:spPr>
          <a:xfrm>
            <a:off x="9538341" y="1114526"/>
            <a:ext cx="2477858" cy="369332"/>
          </a:xfrm>
          <a:prstGeom prst="rect">
            <a:avLst/>
          </a:prstGeom>
          <a:noFill/>
        </p:spPr>
        <p:txBody>
          <a:bodyPr wrap="none" rtlCol="0">
            <a:spAutoFit/>
          </a:bodyPr>
          <a:lstStyle/>
          <a:p>
            <a:r>
              <a:rPr lang="en-US" dirty="0"/>
              <a:t>Stoner-Wohlfarth Model</a:t>
            </a:r>
          </a:p>
        </p:txBody>
      </p:sp>
      <p:pic>
        <p:nvPicPr>
          <p:cNvPr id="7" name="Picture 6">
            <a:extLst>
              <a:ext uri="{FF2B5EF4-FFF2-40B4-BE49-F238E27FC236}">
                <a16:creationId xmlns:a16="http://schemas.microsoft.com/office/drawing/2014/main" id="{AFD84A5F-87DA-B9AD-C9E3-54210A86F78D}"/>
              </a:ext>
            </a:extLst>
          </p:cNvPr>
          <p:cNvPicPr>
            <a:picLocks noChangeAspect="1"/>
          </p:cNvPicPr>
          <p:nvPr/>
        </p:nvPicPr>
        <p:blipFill>
          <a:blip r:embed="rId4"/>
          <a:srcRect/>
          <a:stretch/>
        </p:blipFill>
        <p:spPr>
          <a:xfrm>
            <a:off x="927653" y="3159315"/>
            <a:ext cx="4489174" cy="3597798"/>
          </a:xfrm>
          <a:prstGeom prst="rect">
            <a:avLst/>
          </a:prstGeom>
        </p:spPr>
      </p:pic>
      <p:cxnSp>
        <p:nvCxnSpPr>
          <p:cNvPr id="9" name="Straight Arrow Connector 8">
            <a:extLst>
              <a:ext uri="{FF2B5EF4-FFF2-40B4-BE49-F238E27FC236}">
                <a16:creationId xmlns:a16="http://schemas.microsoft.com/office/drawing/2014/main" id="{5D26C529-3540-B44B-153F-625EFDEC2A36}"/>
              </a:ext>
            </a:extLst>
          </p:cNvPr>
          <p:cNvCxnSpPr/>
          <p:nvPr/>
        </p:nvCxnSpPr>
        <p:spPr>
          <a:xfrm flipV="1">
            <a:off x="6500191" y="1868557"/>
            <a:ext cx="1013792" cy="1391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2A716EE-E62B-9FBC-C9E6-0FE6A4C582B1}"/>
              </a:ext>
            </a:extLst>
          </p:cNvPr>
          <p:cNvSpPr txBox="1">
            <a:spLocks/>
          </p:cNvSpPr>
          <p:nvPr/>
        </p:nvSpPr>
        <p:spPr>
          <a:xfrm>
            <a:off x="5781260" y="4401423"/>
            <a:ext cx="6410740" cy="2577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Asymmetry vs foil angle data taken during Gen at 2.5 T also showed good alignment in yaw</a:t>
            </a:r>
          </a:p>
          <a:p>
            <a:r>
              <a:rPr lang="en-US" sz="2000" dirty="0"/>
              <a:t>Stoner-Wohlfarth model (after correction to remove transverse asymmetry component) gives decent agreement with SW model</a:t>
            </a:r>
          </a:p>
          <a:p>
            <a:r>
              <a:rPr lang="en-US" sz="2000" dirty="0"/>
              <a:t>Demonstrated we can easily and quickly measure foil angle (short runs sufficient due to large change @2.5T)</a:t>
            </a:r>
          </a:p>
        </p:txBody>
      </p:sp>
      <p:cxnSp>
        <p:nvCxnSpPr>
          <p:cNvPr id="12" name="Straight Connector 11">
            <a:extLst>
              <a:ext uri="{FF2B5EF4-FFF2-40B4-BE49-F238E27FC236}">
                <a16:creationId xmlns:a16="http://schemas.microsoft.com/office/drawing/2014/main" id="{DEFF2BDF-32C4-51A2-9442-A7318088FC30}"/>
              </a:ext>
            </a:extLst>
          </p:cNvPr>
          <p:cNvCxnSpPr/>
          <p:nvPr/>
        </p:nvCxnSpPr>
        <p:spPr>
          <a:xfrm flipV="1">
            <a:off x="8865704" y="437322"/>
            <a:ext cx="0" cy="2673626"/>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731FA5C-2856-0546-81DB-135CDC148A4F}"/>
              </a:ext>
            </a:extLst>
          </p:cNvPr>
          <p:cNvCxnSpPr>
            <a:cxnSpLocks/>
          </p:cNvCxnSpPr>
          <p:nvPr/>
        </p:nvCxnSpPr>
        <p:spPr>
          <a:xfrm flipH="1" flipV="1">
            <a:off x="5016843" y="5659395"/>
            <a:ext cx="827903" cy="2347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14CD883F-449C-68FF-E620-E5D3F31BA2A5}"/>
              </a:ext>
            </a:extLst>
          </p:cNvPr>
          <p:cNvSpPr>
            <a:spLocks noGrp="1"/>
          </p:cNvSpPr>
          <p:nvPr>
            <p:ph type="sldNum" sz="quarter" idx="12"/>
          </p:nvPr>
        </p:nvSpPr>
        <p:spPr/>
        <p:txBody>
          <a:bodyPr/>
          <a:lstStyle/>
          <a:p>
            <a:fld id="{742EA743-2CC0-0E40-9E0A-17E939CEE55C}" type="slidenum">
              <a:rPr lang="en-US" smtClean="0"/>
              <a:t>11</a:t>
            </a:fld>
            <a:endParaRPr lang="en-US"/>
          </a:p>
        </p:txBody>
      </p:sp>
    </p:spTree>
    <p:extLst>
      <p:ext uri="{BB962C8B-B14F-4D97-AF65-F5344CB8AC3E}">
        <p14:creationId xmlns:p14="http://schemas.microsoft.com/office/powerpoint/2010/main" val="103822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7B96-B393-F7CE-7BF4-1C44E69E4416}"/>
              </a:ext>
            </a:extLst>
          </p:cNvPr>
          <p:cNvSpPr>
            <a:spLocks noGrp="1"/>
          </p:cNvSpPr>
          <p:nvPr>
            <p:ph type="title"/>
          </p:nvPr>
        </p:nvSpPr>
        <p:spPr>
          <a:xfrm>
            <a:off x="351183" y="116647"/>
            <a:ext cx="10515600" cy="956779"/>
          </a:xfrm>
        </p:spPr>
        <p:txBody>
          <a:bodyPr/>
          <a:lstStyle/>
          <a:p>
            <a:r>
              <a:rPr lang="en-US" dirty="0"/>
              <a:t>Saturation scan</a:t>
            </a:r>
          </a:p>
        </p:txBody>
      </p:sp>
      <p:sp>
        <p:nvSpPr>
          <p:cNvPr id="3" name="Content Placeholder 2">
            <a:extLst>
              <a:ext uri="{FF2B5EF4-FFF2-40B4-BE49-F238E27FC236}">
                <a16:creationId xmlns:a16="http://schemas.microsoft.com/office/drawing/2014/main" id="{BDA51CD3-AAC0-8E66-F938-AF0DF35073F8}"/>
              </a:ext>
            </a:extLst>
          </p:cNvPr>
          <p:cNvSpPr>
            <a:spLocks noGrp="1"/>
          </p:cNvSpPr>
          <p:nvPr>
            <p:ph idx="1"/>
          </p:nvPr>
        </p:nvSpPr>
        <p:spPr>
          <a:xfrm>
            <a:off x="257433" y="1331354"/>
            <a:ext cx="5142470" cy="4351338"/>
          </a:xfrm>
        </p:spPr>
        <p:txBody>
          <a:bodyPr>
            <a:normAutofit fontScale="70000" lnSpcReduction="20000"/>
          </a:bodyPr>
          <a:lstStyle/>
          <a:p>
            <a:r>
              <a:rPr lang="en-US" dirty="0"/>
              <a:t>Two 10 micron foils during GEn</a:t>
            </a:r>
          </a:p>
          <a:p>
            <a:pPr lvl="1"/>
            <a:r>
              <a:rPr lang="en-US" sz="2200" dirty="0"/>
              <a:t>Foil 2 gives slightly lower polarization (0.21+/-0.17%) and roll-off is consistent with slightly worse alignment (likely not mounted perfectly tight and flat)</a:t>
            </a:r>
          </a:p>
          <a:p>
            <a:pPr lvl="1"/>
            <a:r>
              <a:rPr lang="en-US" sz="2200" dirty="0"/>
              <a:t>Foil 3 appears to be almost perfectly aligned and saturated all the way down to 2.5T (2.2T is theoretical saturation point for perfectly aligned flawless monocrystalline foil)</a:t>
            </a:r>
          </a:p>
          <a:p>
            <a:pPr marL="0" indent="0">
              <a:buNone/>
            </a:pPr>
            <a:r>
              <a:rPr lang="en-US" sz="2000" b="1" dirty="0"/>
              <a:t>Conclusions</a:t>
            </a:r>
          </a:p>
          <a:p>
            <a:pPr marL="342900" indent="-342900">
              <a:buFont typeface="Arial" panose="020B0604020202020204" pitchFamily="34" charset="0"/>
              <a:buChar char="•"/>
            </a:pPr>
            <a:r>
              <a:rPr lang="en-US" sz="2200" dirty="0"/>
              <a:t>A well aligned, taut foil is saturated at 3T</a:t>
            </a:r>
          </a:p>
          <a:p>
            <a:pPr marL="457200" lvl="1" indent="0">
              <a:buNone/>
            </a:pPr>
            <a:r>
              <a:rPr lang="en-US" sz="2200" dirty="0"/>
              <a:t>Takes 15.5 minutes to ramp from 3T to 4T, so save ~0.5hr per measurement.</a:t>
            </a:r>
          </a:p>
          <a:p>
            <a:pPr marL="342900" indent="-342900">
              <a:buFont typeface="Arial" panose="020B0604020202020204" pitchFamily="34" charset="0"/>
              <a:buChar char="•"/>
            </a:pPr>
            <a:r>
              <a:rPr lang="en-US" sz="2200" dirty="0"/>
              <a:t>A poorly aligned or loose foil can easily lead to a 0.3% level systematic error</a:t>
            </a:r>
          </a:p>
          <a:p>
            <a:pPr marL="0" indent="0">
              <a:buNone/>
            </a:pPr>
            <a:r>
              <a:rPr lang="en-US" sz="2000" b="1" dirty="0"/>
              <a:t>Comments</a:t>
            </a:r>
          </a:p>
          <a:p>
            <a:pPr marL="342900" indent="-342900">
              <a:buFont typeface="Arial" panose="020B0604020202020204" pitchFamily="34" charset="0"/>
              <a:buChar char="•"/>
            </a:pPr>
            <a:r>
              <a:rPr lang="en-US" sz="2000" dirty="0"/>
              <a:t>Suspicion is an imperfectly taut foil leads to inconclusive results like we have seen </a:t>
            </a:r>
            <a:r>
              <a:rPr lang="en-US" sz="2000" dirty="0" err="1"/>
              <a:t>eg.</a:t>
            </a:r>
            <a:r>
              <a:rPr lang="en-US" sz="2000" dirty="0"/>
              <a:t> lower polarization at higher field</a:t>
            </a:r>
          </a:p>
          <a:p>
            <a:pPr marL="342900" indent="-342900">
              <a:buFont typeface="Arial" panose="020B0604020202020204" pitchFamily="34" charset="0"/>
              <a:buChar char="•"/>
            </a:pPr>
            <a:r>
              <a:rPr lang="en-US" sz="2000" dirty="0"/>
              <a:t>Need agreement from &gt;1 foil to convince ourselves we have reliable results.</a:t>
            </a:r>
          </a:p>
          <a:p>
            <a:pPr marL="342900" indent="-342900">
              <a:buFont typeface="Arial" panose="020B0604020202020204" pitchFamily="34" charset="0"/>
              <a:buChar char="•"/>
            </a:pPr>
            <a:r>
              <a:rPr lang="en-US" sz="2000" dirty="0"/>
              <a:t>Need at least 1 saturation curve with 0.1% per point errors </a:t>
            </a:r>
          </a:p>
          <a:p>
            <a:endParaRPr lang="en-US" dirty="0"/>
          </a:p>
        </p:txBody>
      </p:sp>
      <p:pic>
        <p:nvPicPr>
          <p:cNvPr id="4" name="Content Placeholder 3">
            <a:extLst>
              <a:ext uri="{FF2B5EF4-FFF2-40B4-BE49-F238E27FC236}">
                <a16:creationId xmlns:a16="http://schemas.microsoft.com/office/drawing/2014/main" id="{82F3C922-A377-EA4A-2C64-C149250A9AA0}"/>
              </a:ext>
            </a:extLst>
          </p:cNvPr>
          <p:cNvPicPr>
            <a:picLocks noChangeAspect="1"/>
          </p:cNvPicPr>
          <p:nvPr/>
        </p:nvPicPr>
        <p:blipFill>
          <a:blip r:embed="rId2"/>
          <a:srcRect/>
          <a:stretch/>
        </p:blipFill>
        <p:spPr>
          <a:xfrm>
            <a:off x="5334000" y="1158848"/>
            <a:ext cx="6622835" cy="4685655"/>
          </a:xfrm>
          <a:prstGeom prst="rect">
            <a:avLst/>
          </a:prstGeom>
        </p:spPr>
      </p:pic>
      <p:sp>
        <p:nvSpPr>
          <p:cNvPr id="5" name="Slide Number Placeholder 4">
            <a:extLst>
              <a:ext uri="{FF2B5EF4-FFF2-40B4-BE49-F238E27FC236}">
                <a16:creationId xmlns:a16="http://schemas.microsoft.com/office/drawing/2014/main" id="{198B5347-62FB-2B6F-860D-8CA46C243370}"/>
              </a:ext>
            </a:extLst>
          </p:cNvPr>
          <p:cNvSpPr>
            <a:spLocks noGrp="1"/>
          </p:cNvSpPr>
          <p:nvPr>
            <p:ph type="sldNum" sz="quarter" idx="12"/>
          </p:nvPr>
        </p:nvSpPr>
        <p:spPr/>
        <p:txBody>
          <a:bodyPr/>
          <a:lstStyle/>
          <a:p>
            <a:fld id="{742EA743-2CC0-0E40-9E0A-17E939CEE55C}" type="slidenum">
              <a:rPr lang="en-US" smtClean="0"/>
              <a:t>12</a:t>
            </a:fld>
            <a:endParaRPr lang="en-US"/>
          </a:p>
        </p:txBody>
      </p:sp>
    </p:spTree>
    <p:extLst>
      <p:ext uri="{BB962C8B-B14F-4D97-AF65-F5344CB8AC3E}">
        <p14:creationId xmlns:p14="http://schemas.microsoft.com/office/powerpoint/2010/main" val="48250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7B96-B393-F7CE-7BF4-1C44E69E4416}"/>
              </a:ext>
            </a:extLst>
          </p:cNvPr>
          <p:cNvSpPr>
            <a:spLocks noGrp="1"/>
          </p:cNvSpPr>
          <p:nvPr>
            <p:ph type="title"/>
          </p:nvPr>
        </p:nvSpPr>
        <p:spPr>
          <a:xfrm>
            <a:off x="351183" y="116647"/>
            <a:ext cx="10515600" cy="956779"/>
          </a:xfrm>
        </p:spPr>
        <p:txBody>
          <a:bodyPr/>
          <a:lstStyle/>
          <a:p>
            <a:r>
              <a:rPr lang="en-US" dirty="0"/>
              <a:t>Saturation scan with foil rotation during SBS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A51CD3-AAC0-8E66-F938-AF0DF35073F8}"/>
                  </a:ext>
                </a:extLst>
              </p:cNvPr>
              <p:cNvSpPr>
                <a:spLocks noGrp="1"/>
              </p:cNvSpPr>
              <p:nvPr>
                <p:ph idx="1"/>
              </p:nvPr>
            </p:nvSpPr>
            <p:spPr>
              <a:xfrm>
                <a:off x="220362" y="1170715"/>
                <a:ext cx="5411953" cy="5044733"/>
              </a:xfrm>
            </p:spPr>
            <p:txBody>
              <a:bodyPr>
                <a:normAutofit fontScale="92500" lnSpcReduction="10000"/>
              </a:bodyPr>
              <a:lstStyle/>
              <a:p>
                <a:pPr marL="0" indent="0">
                  <a:buNone/>
                </a:pPr>
                <a:r>
                  <a:rPr lang="en-US" sz="2200" dirty="0"/>
                  <a:t>Took Azz and Saturation scans</a:t>
                </a:r>
              </a:p>
              <a:p>
                <a:pPr marL="0" indent="0">
                  <a:buNone/>
                </a:pPr>
                <a:r>
                  <a:rPr lang="en-US" sz="2200" dirty="0"/>
                  <a:t>Precise (0.1-0.15% per point) but poor setup</a:t>
                </a:r>
              </a:p>
              <a:p>
                <a:r>
                  <a:rPr lang="en-US" sz="2200" dirty="0"/>
                  <a:t>At 4-pass and 17 degrees off longitudinal highly sensitive to precession drift</a:t>
                </a:r>
              </a:p>
              <a:p>
                <a:r>
                  <a:rPr lang="en-US" sz="2200" dirty="0">
                    <a:highlight>
                      <a:srgbClr val="00FFFF"/>
                    </a:highlight>
                  </a:rPr>
                  <a:t>Large point-to-point changes believed to arise from changing beam conditions rendering precise interpretation difficult</a:t>
                </a:r>
              </a:p>
              <a:p>
                <a:r>
                  <a:rPr lang="en-US" sz="2200" dirty="0"/>
                  <a:t>Overall take-aways valuable</a:t>
                </a:r>
              </a:p>
              <a:p>
                <a:pPr marL="914400" lvl="1" indent="-457200">
                  <a:buFont typeface="+mj-lt"/>
                  <a:buAutoNum type="arabicPeriod"/>
                </a:pPr>
                <a:r>
                  <a:rPr lang="en-US" sz="1800" dirty="0"/>
                  <a:t>Fit to SW model gets foil angle to within </a:t>
                </a:r>
                <a14:m>
                  <m:oMath xmlns:m="http://schemas.openxmlformats.org/officeDocument/2006/math">
                    <m:r>
                      <a:rPr lang="en-US" sz="1800" b="0" i="1" smtClean="0">
                        <a:latin typeface="Cambria Math" panose="02040503050406030204" pitchFamily="18" charset="0"/>
                      </a:rPr>
                      <m:t>0.5</m:t>
                    </m:r>
                    <m:r>
                      <a:rPr lang="en-US" sz="1800" b="0" i="1" smtClean="0">
                        <a:latin typeface="Cambria Math" panose="02040503050406030204" pitchFamily="18" charset="0"/>
                        <a:ea typeface="Cambria Math" panose="02040503050406030204" pitchFamily="18" charset="0"/>
                      </a:rPr>
                      <m:t>°</m:t>
                    </m:r>
                  </m:oMath>
                </a14:m>
                <a:endParaRPr lang="en-US" sz="1800" dirty="0"/>
              </a:p>
              <a:p>
                <a:pPr marL="914400" lvl="1" indent="-457200">
                  <a:buFont typeface="+mj-lt"/>
                  <a:buAutoNum type="arabicPeriod"/>
                </a:pPr>
                <a:r>
                  <a:rPr lang="en-US" sz="1800" dirty="0"/>
                  <a:t>SW model provides good estimate of alignment error</a:t>
                </a:r>
              </a:p>
              <a:p>
                <a:pPr marL="914400" lvl="1" indent="-457200">
                  <a:buFont typeface="+mj-lt"/>
                  <a:buAutoNum type="arabicPeriod"/>
                </a:pPr>
                <a:r>
                  <a:rPr lang="en-US" sz="1800" dirty="0"/>
                  <a:t>Need to be set up in region where insensitive to changes in beam energy/precession if hope to get interpretable curves with indisputable saturation</a:t>
                </a:r>
              </a:p>
              <a:p>
                <a:pPr marL="914400" lvl="1" indent="-457200">
                  <a:buFont typeface="+mj-lt"/>
                  <a:buAutoNum type="arabicPeriod"/>
                </a:pPr>
                <a:r>
                  <a:rPr lang="en-US" sz="1800" dirty="0"/>
                  <a:t>Unaccounted for point-to-point changes remain an issue for us. New DAQ will provide additional diagnostic power.</a:t>
                </a:r>
              </a:p>
            </p:txBody>
          </p:sp>
        </mc:Choice>
        <mc:Fallback>
          <p:sp>
            <p:nvSpPr>
              <p:cNvPr id="3" name="Content Placeholder 2">
                <a:extLst>
                  <a:ext uri="{FF2B5EF4-FFF2-40B4-BE49-F238E27FC236}">
                    <a16:creationId xmlns:a16="http://schemas.microsoft.com/office/drawing/2014/main" id="{BDA51CD3-AAC0-8E66-F938-AF0DF35073F8}"/>
                  </a:ext>
                </a:extLst>
              </p:cNvPr>
              <p:cNvSpPr>
                <a:spLocks noGrp="1" noRot="1" noChangeAspect="1" noMove="1" noResize="1" noEditPoints="1" noAdjustHandles="1" noChangeArrowheads="1" noChangeShapeType="1" noTextEdit="1"/>
              </p:cNvSpPr>
              <p:nvPr>
                <p:ph idx="1"/>
              </p:nvPr>
            </p:nvSpPr>
            <p:spPr>
              <a:xfrm>
                <a:off x="220362" y="1170715"/>
                <a:ext cx="5411953" cy="5044733"/>
              </a:xfrm>
              <a:blipFill>
                <a:blip r:embed="rId2"/>
                <a:stretch>
                  <a:fillRect l="-1171" t="-2010" r="-23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31BF007-AC7B-DECE-B65B-E0F3A8D97BE2}"/>
              </a:ext>
            </a:extLst>
          </p:cNvPr>
          <p:cNvPicPr>
            <a:picLocks noChangeAspect="1"/>
          </p:cNvPicPr>
          <p:nvPr/>
        </p:nvPicPr>
        <p:blipFill>
          <a:blip r:embed="rId3"/>
          <a:stretch>
            <a:fillRect/>
          </a:stretch>
        </p:blipFill>
        <p:spPr>
          <a:xfrm>
            <a:off x="5633743" y="875021"/>
            <a:ext cx="6558257" cy="4639949"/>
          </a:xfrm>
          <a:prstGeom prst="rect">
            <a:avLst/>
          </a:prstGeom>
        </p:spPr>
      </p:pic>
      <p:sp>
        <p:nvSpPr>
          <p:cNvPr id="7" name="Slide Number Placeholder 6">
            <a:extLst>
              <a:ext uri="{FF2B5EF4-FFF2-40B4-BE49-F238E27FC236}">
                <a16:creationId xmlns:a16="http://schemas.microsoft.com/office/drawing/2014/main" id="{43030E8F-25BF-5FCC-B32A-C8160B86ADD7}"/>
              </a:ext>
            </a:extLst>
          </p:cNvPr>
          <p:cNvSpPr>
            <a:spLocks noGrp="1"/>
          </p:cNvSpPr>
          <p:nvPr>
            <p:ph type="sldNum" sz="quarter" idx="12"/>
          </p:nvPr>
        </p:nvSpPr>
        <p:spPr/>
        <p:txBody>
          <a:bodyPr/>
          <a:lstStyle/>
          <a:p>
            <a:fld id="{742EA743-2CC0-0E40-9E0A-17E939CEE55C}" type="slidenum">
              <a:rPr lang="en-US" smtClean="0"/>
              <a:t>13</a:t>
            </a:fld>
            <a:endParaRPr lang="en-US"/>
          </a:p>
        </p:txBody>
      </p:sp>
    </p:spTree>
    <p:extLst>
      <p:ext uri="{BB962C8B-B14F-4D97-AF65-F5344CB8AC3E}">
        <p14:creationId xmlns:p14="http://schemas.microsoft.com/office/powerpoint/2010/main" val="207555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D19EE-BC72-C982-3C7F-F9271126D516}"/>
              </a:ext>
            </a:extLst>
          </p:cNvPr>
          <p:cNvSpPr>
            <a:spLocks noGrp="1"/>
          </p:cNvSpPr>
          <p:nvPr>
            <p:ph idx="1"/>
          </p:nvPr>
        </p:nvSpPr>
        <p:spPr>
          <a:xfrm>
            <a:off x="220361" y="1788554"/>
            <a:ext cx="4018005" cy="4612245"/>
          </a:xfrm>
        </p:spPr>
        <p:txBody>
          <a:bodyPr>
            <a:normAutofit/>
          </a:bodyPr>
          <a:lstStyle/>
          <a:p>
            <a:r>
              <a:rPr lang="en-US" sz="1600" dirty="0"/>
              <a:t>Reflectance magnetic circular dichroism (RMCD) effect exploited to measured polarization with laser</a:t>
            </a:r>
          </a:p>
          <a:p>
            <a:r>
              <a:rPr lang="en-US" sz="1600" dirty="0"/>
              <a:t>Encouraging initial results provide stable signal and significant difference between signals reflected from magnetized and non-magnetic foils</a:t>
            </a:r>
          </a:p>
          <a:p>
            <a:r>
              <a:rPr lang="en-US" sz="1600" dirty="0"/>
              <a:t>Since we have no high field magnet available, Jim N. submitted proposal to </a:t>
            </a:r>
            <a:r>
              <a:rPr lang="en-US" sz="1600" dirty="0" err="1"/>
              <a:t>MagLab</a:t>
            </a:r>
            <a:r>
              <a:rPr lang="en-US" sz="1600" dirty="0"/>
              <a:t> at Florida State to used high field </a:t>
            </a:r>
            <a:r>
              <a:rPr lang="en-US" sz="1600" dirty="0" err="1"/>
              <a:t>magnet</a:t>
            </a:r>
            <a:r>
              <a:rPr lang="en-US" sz="1600" dirty="0" err="1">
                <a:sym typeface="Wingdings" pitchFamily="2" charset="2"/>
              </a:rPr>
              <a:t></a:t>
            </a:r>
            <a:r>
              <a:rPr lang="en-US" sz="1600" dirty="0" err="1"/>
              <a:t>approval</a:t>
            </a:r>
            <a:r>
              <a:rPr lang="en-US" sz="1600" dirty="0"/>
              <a:t> for 1 week Aug 2024</a:t>
            </a:r>
          </a:p>
          <a:p>
            <a:r>
              <a:rPr lang="en-US" sz="1600" dirty="0"/>
              <a:t>Possibility to save a lot of beam time if we can demonstrate saturation (at what field?) and sensitivity to angle</a:t>
            </a:r>
          </a:p>
        </p:txBody>
      </p:sp>
      <p:pic>
        <p:nvPicPr>
          <p:cNvPr id="4" name="Picture 3">
            <a:extLst>
              <a:ext uri="{FF2B5EF4-FFF2-40B4-BE49-F238E27FC236}">
                <a16:creationId xmlns:a16="http://schemas.microsoft.com/office/drawing/2014/main" id="{26BD768A-670E-BC78-8039-76DA25B76808}"/>
              </a:ext>
            </a:extLst>
          </p:cNvPr>
          <p:cNvPicPr>
            <a:picLocks noChangeAspect="1"/>
          </p:cNvPicPr>
          <p:nvPr/>
        </p:nvPicPr>
        <p:blipFill>
          <a:blip r:embed="rId2"/>
          <a:stretch>
            <a:fillRect/>
          </a:stretch>
        </p:blipFill>
        <p:spPr>
          <a:xfrm>
            <a:off x="4070451" y="951470"/>
            <a:ext cx="8121549" cy="5184386"/>
          </a:xfrm>
          <a:prstGeom prst="rect">
            <a:avLst/>
          </a:prstGeom>
        </p:spPr>
      </p:pic>
      <p:sp>
        <p:nvSpPr>
          <p:cNvPr id="7" name="Title 1">
            <a:extLst>
              <a:ext uri="{FF2B5EF4-FFF2-40B4-BE49-F238E27FC236}">
                <a16:creationId xmlns:a16="http://schemas.microsoft.com/office/drawing/2014/main" id="{2CE2EDC7-01A6-40F4-6E6C-689C972C17EC}"/>
              </a:ext>
            </a:extLst>
          </p:cNvPr>
          <p:cNvSpPr txBox="1">
            <a:spLocks/>
          </p:cNvSpPr>
          <p:nvPr/>
        </p:nvSpPr>
        <p:spPr>
          <a:xfrm>
            <a:off x="158578" y="216844"/>
            <a:ext cx="629164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RMCD apparatus studies continued by Temple Group</a:t>
            </a:r>
          </a:p>
        </p:txBody>
      </p:sp>
    </p:spTree>
    <p:extLst>
      <p:ext uri="{BB962C8B-B14F-4D97-AF65-F5344CB8AC3E}">
        <p14:creationId xmlns:p14="http://schemas.microsoft.com/office/powerpoint/2010/main" val="205534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2450-54F8-E84D-F749-5DBA2083BC7A}"/>
              </a:ext>
            </a:extLst>
          </p:cNvPr>
          <p:cNvSpPr>
            <a:spLocks noGrp="1"/>
          </p:cNvSpPr>
          <p:nvPr>
            <p:ph type="title"/>
          </p:nvPr>
        </p:nvSpPr>
        <p:spPr>
          <a:xfrm>
            <a:off x="294503" y="93277"/>
            <a:ext cx="10515600" cy="1325563"/>
          </a:xfrm>
        </p:spPr>
        <p:txBody>
          <a:bodyPr/>
          <a:lstStyle/>
          <a:p>
            <a:r>
              <a:rPr lang="en-US" dirty="0"/>
              <a:t>Dead time and accidentals</a:t>
            </a:r>
          </a:p>
        </p:txBody>
      </p:sp>
      <p:sp>
        <p:nvSpPr>
          <p:cNvPr id="3" name="Content Placeholder 2">
            <a:extLst>
              <a:ext uri="{FF2B5EF4-FFF2-40B4-BE49-F238E27FC236}">
                <a16:creationId xmlns:a16="http://schemas.microsoft.com/office/drawing/2014/main" id="{76BDA00E-371A-6151-534F-36363E3017BF}"/>
              </a:ext>
            </a:extLst>
          </p:cNvPr>
          <p:cNvSpPr>
            <a:spLocks noGrp="1"/>
          </p:cNvSpPr>
          <p:nvPr>
            <p:ph idx="1"/>
          </p:nvPr>
        </p:nvSpPr>
        <p:spPr>
          <a:xfrm>
            <a:off x="381000" y="1433384"/>
            <a:ext cx="6588211" cy="4868562"/>
          </a:xfrm>
        </p:spPr>
        <p:txBody>
          <a:bodyPr/>
          <a:lstStyle/>
          <a:p>
            <a:r>
              <a:rPr lang="en-US" dirty="0"/>
              <a:t>Dead time determined using 5kHz pulser during regular data taking with beam and seeing how many pulses are missing.</a:t>
            </a:r>
          </a:p>
        </p:txBody>
      </p:sp>
      <p:pic>
        <p:nvPicPr>
          <p:cNvPr id="4" name="Picture 3">
            <a:extLst>
              <a:ext uri="{FF2B5EF4-FFF2-40B4-BE49-F238E27FC236}">
                <a16:creationId xmlns:a16="http://schemas.microsoft.com/office/drawing/2014/main" id="{25E72DAE-5B71-855C-BEBE-C1E8B953E61B}"/>
              </a:ext>
            </a:extLst>
          </p:cNvPr>
          <p:cNvPicPr>
            <a:picLocks noChangeAspect="1"/>
          </p:cNvPicPr>
          <p:nvPr/>
        </p:nvPicPr>
        <p:blipFill rotWithShape="1">
          <a:blip r:embed="rId2">
            <a:clrChange>
              <a:clrFrom>
                <a:srgbClr val="FFFFFF"/>
              </a:clrFrom>
              <a:clrTo>
                <a:srgbClr val="FFFFFF">
                  <a:alpha val="0"/>
                </a:srgbClr>
              </a:clrTo>
            </a:clrChange>
          </a:blip>
          <a:srcRect t="31508" b="16818"/>
          <a:stretch/>
        </p:blipFill>
        <p:spPr>
          <a:xfrm>
            <a:off x="6426200" y="148282"/>
            <a:ext cx="5765800" cy="2533136"/>
          </a:xfrm>
          <a:prstGeom prst="rect">
            <a:avLst/>
          </a:prstGeom>
        </p:spPr>
      </p:pic>
      <p:sp>
        <p:nvSpPr>
          <p:cNvPr id="5" name="Content Placeholder 2">
            <a:extLst>
              <a:ext uri="{FF2B5EF4-FFF2-40B4-BE49-F238E27FC236}">
                <a16:creationId xmlns:a16="http://schemas.microsoft.com/office/drawing/2014/main" id="{07532D2F-ABD2-91B1-9CD9-8B2754E672C7}"/>
              </a:ext>
            </a:extLst>
          </p:cNvPr>
          <p:cNvSpPr txBox="1">
            <a:spLocks/>
          </p:cNvSpPr>
          <p:nvPr/>
        </p:nvSpPr>
        <p:spPr>
          <a:xfrm>
            <a:off x="348049" y="2734962"/>
            <a:ext cx="11638005" cy="350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Ongoing effort to confirm with new flexible detector emulator that provides Poisson-distributed pulses at a user-selected rates on two independent channels with coincidences and singles following a given energy distribution.</a:t>
            </a:r>
          </a:p>
          <a:p>
            <a:r>
              <a:rPr lang="en-US" dirty="0"/>
              <a:t>Results from these studies also helped us recognize deficiencies in our accidental correction which we are working to modify.</a:t>
            </a:r>
          </a:p>
          <a:p>
            <a:pPr lvl="1"/>
            <a:r>
              <a:rPr lang="en-US" dirty="0"/>
              <a:t>Accidental rate measured using delayed signal (~120ns)</a:t>
            </a:r>
          </a:p>
        </p:txBody>
      </p:sp>
    </p:spTree>
    <p:extLst>
      <p:ext uri="{BB962C8B-B14F-4D97-AF65-F5344CB8AC3E}">
        <p14:creationId xmlns:p14="http://schemas.microsoft.com/office/powerpoint/2010/main" val="361464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6C99-5DB3-A4F2-5A9B-75CAF199B02A}"/>
              </a:ext>
            </a:extLst>
          </p:cNvPr>
          <p:cNvSpPr>
            <a:spLocks noGrp="1"/>
          </p:cNvSpPr>
          <p:nvPr>
            <p:ph type="title"/>
          </p:nvPr>
        </p:nvSpPr>
        <p:spPr>
          <a:xfrm>
            <a:off x="195648" y="105634"/>
            <a:ext cx="10515600" cy="957048"/>
          </a:xfrm>
        </p:spPr>
        <p:txBody>
          <a:bodyPr/>
          <a:lstStyle/>
          <a:p>
            <a:r>
              <a:rPr lang="en-US" dirty="0"/>
              <a:t>High current extrapolation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AE84100-A3AB-2831-2A6A-D007077DC340}"/>
                  </a:ext>
                </a:extLst>
              </p:cNvPr>
              <p:cNvSpPr>
                <a:spLocks noGrp="1"/>
              </p:cNvSpPr>
              <p:nvPr>
                <p:ph idx="1"/>
              </p:nvPr>
            </p:nvSpPr>
            <p:spPr>
              <a:xfrm>
                <a:off x="319216" y="1272746"/>
                <a:ext cx="11444415" cy="4879504"/>
              </a:xfrm>
            </p:spPr>
            <p:txBody>
              <a:bodyPr>
                <a:normAutofit/>
              </a:bodyPr>
              <a:lstStyle/>
              <a:p>
                <a:r>
                  <a:rPr lang="en-US" sz="2200" dirty="0"/>
                  <a:t>Large uncertainty due to the fact that production data is taken at 70uA where the Moller measurements are taken at 1uA. Is there any evolution of polarization with current?</a:t>
                </a:r>
              </a:p>
              <a:p>
                <a:r>
                  <a:rPr lang="en-US" sz="2200" dirty="0"/>
                  <a:t>We can in principle repeat a “beat frequency” study from 2006 where the laser frequency is tweaked off the 499 MHz frequency of the chopper such that only every Nth pulse goes through the main aperture and the remaining pulses drop on the aperture face. Keeps current off photocathode high while current in the hall remains low.                                                                               </a:t>
                </a:r>
                <a14:m>
                  <m:oMath xmlns:m="http://schemas.openxmlformats.org/officeDocument/2006/math">
                    <m:r>
                      <a:rPr lang="en-US" sz="2200" b="0" i="1" smtClean="0">
                        <a:latin typeface="Cambria Math" panose="02040503050406030204" pitchFamily="18" charset="0"/>
                      </a:rPr>
                      <m:t>𝑁</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𝐹</m:t>
                            </m:r>
                          </m:e>
                          <m:sub>
                            <m:r>
                              <a:rPr lang="en-US" sz="2200" b="0" i="1" smtClean="0">
                                <a:latin typeface="Cambria Math" panose="02040503050406030204" pitchFamily="18" charset="0"/>
                              </a:rPr>
                              <m:t>𝑙𝑎𝑠𝑒𝑟</m:t>
                            </m:r>
                          </m:sub>
                        </m:sSub>
                      </m:num>
                      <m:den>
                        <m:d>
                          <m:dPr>
                            <m:begChr m:val="|"/>
                            <m:endChr m:val="|"/>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𝐹</m:t>
                                </m:r>
                              </m:e>
                              <m:sub>
                                <m:r>
                                  <a:rPr lang="en-US" sz="2200" b="0" i="1" smtClean="0">
                                    <a:latin typeface="Cambria Math" panose="02040503050406030204" pitchFamily="18" charset="0"/>
                                  </a:rPr>
                                  <m:t>𝑙𝑎𝑠𝑒𝑟</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𝐹</m:t>
                                </m:r>
                              </m:e>
                              <m:sub>
                                <m:r>
                                  <a:rPr lang="en-US" sz="2200" b="0" i="1" smtClean="0">
                                    <a:latin typeface="Cambria Math" panose="02040503050406030204" pitchFamily="18" charset="0"/>
                                  </a:rPr>
                                  <m:t>𝑐h𝑜𝑝𝑝𝑒𝑟</m:t>
                                </m:r>
                              </m:sub>
                            </m:sSub>
                          </m:e>
                        </m:d>
                      </m:den>
                    </m:f>
                  </m:oMath>
                </a14:m>
                <a:endParaRPr lang="en-US" sz="2200" dirty="0"/>
              </a:p>
              <a:p>
                <a:r>
                  <a:rPr lang="en-US" sz="2200" dirty="0"/>
                  <a:t>Example: Take a Moller measurement at 4uA under usual injector setup. Set up the laser frequency such that every 16</a:t>
                </a:r>
                <a:r>
                  <a:rPr lang="en-US" sz="2200" baseline="30000" dirty="0"/>
                  <a:t>th</a:t>
                </a:r>
                <a:r>
                  <a:rPr lang="en-US" sz="2200" dirty="0"/>
                  <a:t> pulse goes through the A-aperture in the master slit (469.6471 MHz). Take another measurement at 4uA in the Hall corresponding to 64uA off the photocathode. Revert to usual 499 MHz laser and take final measurement at 4uA. Compare. </a:t>
                </a:r>
              </a:p>
              <a:p>
                <a:r>
                  <a:rPr lang="en-US" sz="2200" dirty="0"/>
                  <a:t>Collaboration will have to decide on the relative value of such systematic studies but they are the only way we can reach our goals.</a:t>
                </a:r>
              </a:p>
            </p:txBody>
          </p:sp>
        </mc:Choice>
        <mc:Fallback>
          <p:sp>
            <p:nvSpPr>
              <p:cNvPr id="3" name="Content Placeholder 2">
                <a:extLst>
                  <a:ext uri="{FF2B5EF4-FFF2-40B4-BE49-F238E27FC236}">
                    <a16:creationId xmlns:a16="http://schemas.microsoft.com/office/drawing/2014/main" id="{0AE84100-A3AB-2831-2A6A-D007077DC340}"/>
                  </a:ext>
                </a:extLst>
              </p:cNvPr>
              <p:cNvSpPr>
                <a:spLocks noGrp="1" noRot="1" noChangeAspect="1" noMove="1" noResize="1" noEditPoints="1" noAdjustHandles="1" noChangeArrowheads="1" noChangeShapeType="1" noTextEdit="1"/>
              </p:cNvSpPr>
              <p:nvPr>
                <p:ph idx="1"/>
              </p:nvPr>
            </p:nvSpPr>
            <p:spPr>
              <a:xfrm>
                <a:off x="319216" y="1272746"/>
                <a:ext cx="11444415" cy="4879504"/>
              </a:xfrm>
              <a:blipFill>
                <a:blip r:embed="rId2"/>
                <a:stretch>
                  <a:fillRect l="-554" t="-1558" r="-664"/>
                </a:stretch>
              </a:blipFill>
            </p:spPr>
            <p:txBody>
              <a:bodyPr/>
              <a:lstStyle/>
              <a:p>
                <a:r>
                  <a:rPr lang="en-US">
                    <a:noFill/>
                  </a:rPr>
                  <a:t> </a:t>
                </a:r>
              </a:p>
            </p:txBody>
          </p:sp>
        </mc:Fallback>
      </mc:AlternateContent>
    </p:spTree>
    <p:extLst>
      <p:ext uri="{BB962C8B-B14F-4D97-AF65-F5344CB8AC3E}">
        <p14:creationId xmlns:p14="http://schemas.microsoft.com/office/powerpoint/2010/main" val="89043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081B84-2B5A-D194-F500-FCEDC7C9CDAE}"/>
              </a:ext>
            </a:extLst>
          </p:cNvPr>
          <p:cNvSpPr txBox="1"/>
          <p:nvPr/>
        </p:nvSpPr>
        <p:spPr>
          <a:xfrm>
            <a:off x="589659" y="2580830"/>
            <a:ext cx="4059253" cy="1246495"/>
          </a:xfrm>
          <a:prstGeom prst="rect">
            <a:avLst/>
          </a:prstGeom>
          <a:noFill/>
        </p:spPr>
        <p:txBody>
          <a:bodyPr wrap="square" rtlCol="0">
            <a:spAutoFit/>
          </a:bodyPr>
          <a:lstStyle/>
          <a:p>
            <a:r>
              <a:rPr lang="en-US" sz="2500" dirty="0"/>
              <a:t>Here I am worrying because I have no room full of boxes to demonstrate progress</a:t>
            </a:r>
          </a:p>
        </p:txBody>
      </p:sp>
      <p:pic>
        <p:nvPicPr>
          <p:cNvPr id="1030" name="Picture 6" descr="man crying while facing camera and thinking of a room full of boxes sketch style">
            <a:extLst>
              <a:ext uri="{FF2B5EF4-FFF2-40B4-BE49-F238E27FC236}">
                <a16:creationId xmlns:a16="http://schemas.microsoft.com/office/drawing/2014/main" id="{0A2BF555-FFB3-A2AE-35A2-5A2B25047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750" y="0"/>
            <a:ext cx="6508335" cy="650833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BF57148C-A2FC-EE9B-E803-C2A1C2179B50}"/>
              </a:ext>
            </a:extLst>
          </p:cNvPr>
          <p:cNvCxnSpPr/>
          <p:nvPr/>
        </p:nvCxnSpPr>
        <p:spPr>
          <a:xfrm>
            <a:off x="8827806" y="640935"/>
            <a:ext cx="2179177" cy="14271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47D720-216B-FA13-8CC6-7A71D1B32127}"/>
              </a:ext>
            </a:extLst>
          </p:cNvPr>
          <p:cNvCxnSpPr>
            <a:cxnSpLocks/>
          </p:cNvCxnSpPr>
          <p:nvPr/>
        </p:nvCxnSpPr>
        <p:spPr>
          <a:xfrm flipH="1">
            <a:off x="9152546" y="700755"/>
            <a:ext cx="1478422" cy="14698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C6C4C7E-6CDA-25E6-6FAE-1E9F665BAC65}"/>
              </a:ext>
            </a:extLst>
          </p:cNvPr>
          <p:cNvSpPr/>
          <p:nvPr/>
        </p:nvSpPr>
        <p:spPr>
          <a:xfrm>
            <a:off x="8366334" y="2572285"/>
            <a:ext cx="3324314" cy="3948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16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F106-F1AA-001A-5795-C6E5B1D613B0}"/>
              </a:ext>
            </a:extLst>
          </p:cNvPr>
          <p:cNvSpPr>
            <a:spLocks noGrp="1"/>
          </p:cNvSpPr>
          <p:nvPr>
            <p:ph type="title"/>
          </p:nvPr>
        </p:nvSpPr>
        <p:spPr>
          <a:xfrm>
            <a:off x="282724" y="66022"/>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592C252A-279E-0DE4-E2A2-5B3D19E6C7BD}"/>
              </a:ext>
            </a:extLst>
          </p:cNvPr>
          <p:cNvSpPr>
            <a:spLocks noGrp="1"/>
          </p:cNvSpPr>
          <p:nvPr>
            <p:ph idx="1"/>
          </p:nvPr>
        </p:nvSpPr>
        <p:spPr>
          <a:xfrm>
            <a:off x="648419" y="1566832"/>
            <a:ext cx="10515600" cy="4351338"/>
          </a:xfrm>
        </p:spPr>
        <p:txBody>
          <a:bodyPr/>
          <a:lstStyle/>
          <a:p>
            <a:r>
              <a:rPr lang="en-US" dirty="0"/>
              <a:t>Steady improvements on understanding the systematic errors and the apparatus and we are going through the process of reducing each one</a:t>
            </a:r>
          </a:p>
          <a:p>
            <a:r>
              <a:rPr lang="en-US" dirty="0"/>
              <a:t>New hardware improvements will increase accuracy and reliability</a:t>
            </a:r>
          </a:p>
          <a:p>
            <a:r>
              <a:rPr lang="en-US" dirty="0"/>
              <a:t>Optimistic that we can reach the vicinity of 0.40% but it will depend somewhat on what the collaboration deems appropriate to give in terms of systematic studies with beam time.</a:t>
            </a:r>
          </a:p>
        </p:txBody>
      </p:sp>
    </p:spTree>
    <p:extLst>
      <p:ext uri="{BB962C8B-B14F-4D97-AF65-F5344CB8AC3E}">
        <p14:creationId xmlns:p14="http://schemas.microsoft.com/office/powerpoint/2010/main" val="312449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8028-B41A-4BB6-0725-817B5CDD0E64}"/>
              </a:ext>
            </a:extLst>
          </p:cNvPr>
          <p:cNvSpPr>
            <a:spLocks noGrp="1"/>
          </p:cNvSpPr>
          <p:nvPr>
            <p:ph type="title"/>
          </p:nvPr>
        </p:nvSpPr>
        <p:spPr>
          <a:xfrm>
            <a:off x="306860" y="0"/>
            <a:ext cx="10515600" cy="1124465"/>
          </a:xfrm>
        </p:spPr>
        <p:txBody>
          <a:bodyPr/>
          <a:lstStyle/>
          <a:p>
            <a:r>
              <a:rPr lang="en-US" dirty="0"/>
              <a:t>Moller polarimeter in Hall A</a:t>
            </a:r>
          </a:p>
        </p:txBody>
      </p:sp>
      <p:sp>
        <p:nvSpPr>
          <p:cNvPr id="3" name="Content Placeholder 2">
            <a:extLst>
              <a:ext uri="{FF2B5EF4-FFF2-40B4-BE49-F238E27FC236}">
                <a16:creationId xmlns:a16="http://schemas.microsoft.com/office/drawing/2014/main" id="{8BEDD1F8-7357-30D2-78E0-0A806AFD42A1}"/>
              </a:ext>
            </a:extLst>
          </p:cNvPr>
          <p:cNvSpPr>
            <a:spLocks noGrp="1"/>
          </p:cNvSpPr>
          <p:nvPr>
            <p:ph idx="1"/>
          </p:nvPr>
        </p:nvSpPr>
        <p:spPr>
          <a:xfrm>
            <a:off x="343929" y="1022434"/>
            <a:ext cx="11530914" cy="2968798"/>
          </a:xfrm>
        </p:spPr>
        <p:txBody>
          <a:bodyPr>
            <a:normAutofit fontScale="62500" lnSpcReduction="20000"/>
          </a:bodyPr>
          <a:lstStyle/>
          <a:p>
            <a:r>
              <a:rPr lang="en-US" dirty="0"/>
              <a:t>Measure the parity conserving Moller scattering asymmetry from an iron foil target (polarized along beam direction) with a required coincidence between the left and right detectors.</a:t>
            </a:r>
          </a:p>
          <a:p>
            <a:r>
              <a:rPr lang="en-US" dirty="0"/>
              <a:t>Four quadrupoles select the events of interest focusing them through left/right slits in the dipole onto a calorimeter.</a:t>
            </a:r>
          </a:p>
          <a:p>
            <a:r>
              <a:rPr lang="en-US" dirty="0"/>
              <a:t>Dipole is critical in removing background and helping to reduce the </a:t>
            </a:r>
            <a:r>
              <a:rPr lang="en-US" dirty="0" err="1"/>
              <a:t>Levchuk</a:t>
            </a:r>
            <a:r>
              <a:rPr lang="en-US" dirty="0"/>
              <a:t> effect (correction for electron Fermi motion in target)</a:t>
            </a:r>
          </a:p>
          <a:p>
            <a:r>
              <a:rPr lang="en-US" dirty="0"/>
              <a:t>Aiming for 0.40% uncertainty: Note that Compton has already demonstrated this level during CREX but we are at the level where a small oversight or mis-estimation of a systematic error can have a significant effect so it is critical to demonstrate agreement between 2 or more polarimeters with similar magnitude but uncorrelated uncertainties</a:t>
            </a:r>
          </a:p>
          <a:p>
            <a:r>
              <a:rPr lang="en-US" dirty="0"/>
              <a:t>Moller polarimetry is invasive and must be taken at low current during dedicated period of running: added difficulty of trying to assess effects from any changes in beam properties between the measurement and the experiment production data</a:t>
            </a:r>
          </a:p>
        </p:txBody>
      </p:sp>
      <p:pic>
        <p:nvPicPr>
          <p:cNvPr id="4" name="Picture 3">
            <a:extLst>
              <a:ext uri="{FF2B5EF4-FFF2-40B4-BE49-F238E27FC236}">
                <a16:creationId xmlns:a16="http://schemas.microsoft.com/office/drawing/2014/main" id="{710D4745-71A2-D673-AA8C-337304DCE697}"/>
              </a:ext>
            </a:extLst>
          </p:cNvPr>
          <p:cNvPicPr>
            <a:picLocks noChangeAspect="1"/>
          </p:cNvPicPr>
          <p:nvPr/>
        </p:nvPicPr>
        <p:blipFill>
          <a:blip r:embed="rId2"/>
          <a:stretch>
            <a:fillRect/>
          </a:stretch>
        </p:blipFill>
        <p:spPr>
          <a:xfrm>
            <a:off x="801129" y="3691510"/>
            <a:ext cx="10443519" cy="3166490"/>
          </a:xfrm>
          <a:prstGeom prst="rect">
            <a:avLst/>
          </a:prstGeom>
        </p:spPr>
      </p:pic>
    </p:spTree>
    <p:extLst>
      <p:ext uri="{BB962C8B-B14F-4D97-AF65-F5344CB8AC3E}">
        <p14:creationId xmlns:p14="http://schemas.microsoft.com/office/powerpoint/2010/main" val="302789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14700A-95CB-0C2A-6179-7FE011BA05E1}"/>
              </a:ext>
            </a:extLst>
          </p:cNvPr>
          <p:cNvPicPr>
            <a:picLocks noChangeAspect="1"/>
          </p:cNvPicPr>
          <p:nvPr/>
        </p:nvPicPr>
        <p:blipFill>
          <a:blip r:embed="rId2"/>
          <a:stretch>
            <a:fillRect/>
          </a:stretch>
        </p:blipFill>
        <p:spPr>
          <a:xfrm>
            <a:off x="9737387" y="787072"/>
            <a:ext cx="2084962" cy="2290774"/>
          </a:xfrm>
          <a:prstGeom prst="rect">
            <a:avLst/>
          </a:prstGeom>
        </p:spPr>
      </p:pic>
      <p:sp>
        <p:nvSpPr>
          <p:cNvPr id="2" name="Title 1">
            <a:extLst>
              <a:ext uri="{FF2B5EF4-FFF2-40B4-BE49-F238E27FC236}">
                <a16:creationId xmlns:a16="http://schemas.microsoft.com/office/drawing/2014/main" id="{A8D50FB3-7DFD-FBF2-46DB-D2E07F850CDD}"/>
              </a:ext>
            </a:extLst>
          </p:cNvPr>
          <p:cNvSpPr>
            <a:spLocks noGrp="1"/>
          </p:cNvSpPr>
          <p:nvPr>
            <p:ph type="title"/>
          </p:nvPr>
        </p:nvSpPr>
        <p:spPr>
          <a:xfrm>
            <a:off x="-1" y="1"/>
            <a:ext cx="11012557" cy="1033670"/>
          </a:xfrm>
        </p:spPr>
        <p:txBody>
          <a:bodyPr>
            <a:normAutofit fontScale="90000"/>
          </a:bodyPr>
          <a:lstStyle/>
          <a:p>
            <a:r>
              <a:rPr lang="en-US" dirty="0"/>
              <a:t>  Hardware overview: changes included in the project </a:t>
            </a:r>
          </a:p>
        </p:txBody>
      </p:sp>
      <p:sp>
        <p:nvSpPr>
          <p:cNvPr id="3" name="Content Placeholder 2">
            <a:extLst>
              <a:ext uri="{FF2B5EF4-FFF2-40B4-BE49-F238E27FC236}">
                <a16:creationId xmlns:a16="http://schemas.microsoft.com/office/drawing/2014/main" id="{B39B1793-32BF-F44C-B609-DAAE950B6A17}"/>
              </a:ext>
            </a:extLst>
          </p:cNvPr>
          <p:cNvSpPr>
            <a:spLocks noGrp="1"/>
          </p:cNvSpPr>
          <p:nvPr>
            <p:ph idx="1"/>
          </p:nvPr>
        </p:nvSpPr>
        <p:spPr>
          <a:xfrm>
            <a:off x="291549" y="871468"/>
            <a:ext cx="2500289" cy="2192745"/>
          </a:xfrm>
        </p:spPr>
        <p:txBody>
          <a:bodyPr>
            <a:normAutofit fontScale="85000" lnSpcReduction="20000"/>
          </a:bodyPr>
          <a:lstStyle/>
          <a:p>
            <a:pPr marL="0" indent="0">
              <a:buNone/>
            </a:pPr>
            <a:r>
              <a:rPr lang="en-US" dirty="0"/>
              <a:t>GEMs</a:t>
            </a:r>
          </a:p>
          <a:p>
            <a:r>
              <a:rPr lang="en-US" sz="2000" dirty="0"/>
              <a:t>Design complete including stand</a:t>
            </a:r>
          </a:p>
          <a:p>
            <a:r>
              <a:rPr lang="en-US" sz="2000" dirty="0"/>
              <a:t>Foils and frames ordered Dec. 2023: foils in queue at CERN and frames in hand</a:t>
            </a:r>
          </a:p>
          <a:p>
            <a:r>
              <a:rPr lang="en-US" sz="2000" dirty="0"/>
              <a:t>Takes 3 months to build at UVA after foils arrive</a:t>
            </a:r>
          </a:p>
        </p:txBody>
      </p:sp>
      <p:pic>
        <p:nvPicPr>
          <p:cNvPr id="4" name="Picture 3">
            <a:extLst>
              <a:ext uri="{FF2B5EF4-FFF2-40B4-BE49-F238E27FC236}">
                <a16:creationId xmlns:a16="http://schemas.microsoft.com/office/drawing/2014/main" id="{0390A023-CE82-E109-0333-C05627689001}"/>
              </a:ext>
            </a:extLst>
          </p:cNvPr>
          <p:cNvPicPr>
            <a:picLocks noChangeAspect="1"/>
          </p:cNvPicPr>
          <p:nvPr/>
        </p:nvPicPr>
        <p:blipFill>
          <a:blip r:embed="rId3"/>
          <a:stretch>
            <a:fillRect/>
          </a:stretch>
        </p:blipFill>
        <p:spPr>
          <a:xfrm>
            <a:off x="2637395" y="869630"/>
            <a:ext cx="2264026" cy="1708200"/>
          </a:xfrm>
          <a:prstGeom prst="rect">
            <a:avLst/>
          </a:prstGeom>
        </p:spPr>
      </p:pic>
      <p:sp>
        <p:nvSpPr>
          <p:cNvPr id="6" name="TextBox 5">
            <a:extLst>
              <a:ext uri="{FF2B5EF4-FFF2-40B4-BE49-F238E27FC236}">
                <a16:creationId xmlns:a16="http://schemas.microsoft.com/office/drawing/2014/main" id="{B315FF7D-3F5D-6A38-E89E-E0339CF8C371}"/>
              </a:ext>
            </a:extLst>
          </p:cNvPr>
          <p:cNvSpPr txBox="1"/>
          <p:nvPr/>
        </p:nvSpPr>
        <p:spPr>
          <a:xfrm>
            <a:off x="5325762" y="830857"/>
            <a:ext cx="4819135" cy="1877437"/>
          </a:xfrm>
          <a:prstGeom prst="rect">
            <a:avLst/>
          </a:prstGeom>
          <a:noFill/>
        </p:spPr>
        <p:txBody>
          <a:bodyPr wrap="square" rtlCol="0">
            <a:spAutoFit/>
          </a:bodyPr>
          <a:lstStyle/>
          <a:p>
            <a:r>
              <a:rPr lang="en-US" sz="2800" dirty="0"/>
              <a:t>Tungsten Collimator</a:t>
            </a:r>
          </a:p>
          <a:p>
            <a:pPr marL="342900" indent="-342900">
              <a:buFont typeface="Arial" panose="020B0604020202020204" pitchFamily="34" charset="0"/>
              <a:buChar char="•"/>
            </a:pPr>
            <a:r>
              <a:rPr lang="en-US" sz="2000" dirty="0"/>
              <a:t>Limits vertical acceptance (momentum) on detector to reduce </a:t>
            </a:r>
            <a:r>
              <a:rPr lang="en-US" sz="2000" dirty="0" err="1"/>
              <a:t>Levchuk</a:t>
            </a:r>
            <a:r>
              <a:rPr lang="en-US" sz="2000" dirty="0"/>
              <a:t> uncertainty</a:t>
            </a:r>
          </a:p>
          <a:p>
            <a:pPr marL="342900" indent="-342900">
              <a:buFont typeface="Arial" panose="020B0604020202020204" pitchFamily="34" charset="0"/>
              <a:buChar char="•"/>
            </a:pPr>
            <a:r>
              <a:rPr lang="en-US" sz="2000" dirty="0"/>
              <a:t>Already manufactured and onsite</a:t>
            </a:r>
            <a:r>
              <a:rPr lang="en-US" sz="2800" dirty="0"/>
              <a:t> </a:t>
            </a:r>
            <a:endParaRPr lang="en-US" sz="2000" dirty="0"/>
          </a:p>
        </p:txBody>
      </p:sp>
      <p:cxnSp>
        <p:nvCxnSpPr>
          <p:cNvPr id="8" name="Straight Connector 7">
            <a:extLst>
              <a:ext uri="{FF2B5EF4-FFF2-40B4-BE49-F238E27FC236}">
                <a16:creationId xmlns:a16="http://schemas.microsoft.com/office/drawing/2014/main" id="{8E3AC75C-EE13-0E54-3A14-218E95E3F8DF}"/>
              </a:ext>
            </a:extLst>
          </p:cNvPr>
          <p:cNvCxnSpPr/>
          <p:nvPr/>
        </p:nvCxnSpPr>
        <p:spPr>
          <a:xfrm>
            <a:off x="5043705" y="1033670"/>
            <a:ext cx="0" cy="582433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F42262-DE55-1CBB-B9E5-126DED13B1E3}"/>
              </a:ext>
            </a:extLst>
          </p:cNvPr>
          <p:cNvSpPr txBox="1"/>
          <p:nvPr/>
        </p:nvSpPr>
        <p:spPr>
          <a:xfrm>
            <a:off x="5347495" y="3051958"/>
            <a:ext cx="5828271" cy="2062103"/>
          </a:xfrm>
          <a:prstGeom prst="rect">
            <a:avLst/>
          </a:prstGeom>
          <a:noFill/>
        </p:spPr>
        <p:txBody>
          <a:bodyPr wrap="square" rtlCol="0">
            <a:spAutoFit/>
          </a:bodyPr>
          <a:lstStyle/>
          <a:p>
            <a:r>
              <a:rPr lang="en-US" sz="2800" dirty="0"/>
              <a:t>Moving Moller target upstream</a:t>
            </a:r>
          </a:p>
          <a:p>
            <a:pPr marL="342900" indent="-342900">
              <a:buFont typeface="Arial" panose="020B0604020202020204" pitchFamily="34" charset="0"/>
              <a:buChar char="•"/>
            </a:pPr>
            <a:r>
              <a:rPr lang="en-US" sz="2000" dirty="0"/>
              <a:t>Moving SC target magnet upstream 30cm gives more favorable optics and allows near elimination of </a:t>
            </a:r>
            <a:r>
              <a:rPr lang="en-US" sz="2000" dirty="0" err="1"/>
              <a:t>Levchuk</a:t>
            </a:r>
            <a:r>
              <a:rPr lang="en-US" sz="2000" dirty="0"/>
              <a:t> correction</a:t>
            </a:r>
          </a:p>
          <a:p>
            <a:pPr marL="342900" indent="-342900">
              <a:buFont typeface="Arial" panose="020B0604020202020204" pitchFamily="34" charset="0"/>
              <a:buChar char="•"/>
            </a:pPr>
            <a:r>
              <a:rPr lang="en-US" sz="2000" dirty="0"/>
              <a:t>Part of upstream beamline upgrade planned for MOLLER Summer 2025</a:t>
            </a:r>
          </a:p>
        </p:txBody>
      </p:sp>
      <p:sp>
        <p:nvSpPr>
          <p:cNvPr id="11" name="Slide Number Placeholder 10">
            <a:extLst>
              <a:ext uri="{FF2B5EF4-FFF2-40B4-BE49-F238E27FC236}">
                <a16:creationId xmlns:a16="http://schemas.microsoft.com/office/drawing/2014/main" id="{D0092438-2570-8D6D-89DD-1909D2345E93}"/>
              </a:ext>
            </a:extLst>
          </p:cNvPr>
          <p:cNvSpPr>
            <a:spLocks noGrp="1"/>
          </p:cNvSpPr>
          <p:nvPr>
            <p:ph type="sldNum" sz="quarter" idx="12"/>
          </p:nvPr>
        </p:nvSpPr>
        <p:spPr/>
        <p:txBody>
          <a:bodyPr/>
          <a:lstStyle/>
          <a:p>
            <a:fld id="{742EA743-2CC0-0E40-9E0A-17E939CEE55C}" type="slidenum">
              <a:rPr lang="en-US" smtClean="0"/>
              <a:t>3</a:t>
            </a:fld>
            <a:endParaRPr lang="en-US"/>
          </a:p>
        </p:txBody>
      </p:sp>
      <p:pic>
        <p:nvPicPr>
          <p:cNvPr id="5" name="Picture 4">
            <a:extLst>
              <a:ext uri="{FF2B5EF4-FFF2-40B4-BE49-F238E27FC236}">
                <a16:creationId xmlns:a16="http://schemas.microsoft.com/office/drawing/2014/main" id="{93B00563-3517-5095-93AC-41DE77C796BD}"/>
              </a:ext>
            </a:extLst>
          </p:cNvPr>
          <p:cNvPicPr>
            <a:picLocks noChangeAspect="1"/>
          </p:cNvPicPr>
          <p:nvPr/>
        </p:nvPicPr>
        <p:blipFill>
          <a:blip r:embed="rId4"/>
          <a:stretch>
            <a:fillRect/>
          </a:stretch>
        </p:blipFill>
        <p:spPr>
          <a:xfrm>
            <a:off x="925778" y="3647872"/>
            <a:ext cx="3033379" cy="3210128"/>
          </a:xfrm>
          <a:prstGeom prst="rect">
            <a:avLst/>
          </a:prstGeom>
        </p:spPr>
      </p:pic>
      <p:sp>
        <p:nvSpPr>
          <p:cNvPr id="12" name="TextBox 11">
            <a:extLst>
              <a:ext uri="{FF2B5EF4-FFF2-40B4-BE49-F238E27FC236}">
                <a16:creationId xmlns:a16="http://schemas.microsoft.com/office/drawing/2014/main" id="{B1E8B2C8-DBC6-5FD1-218A-FB4F208816C2}"/>
              </a:ext>
            </a:extLst>
          </p:cNvPr>
          <p:cNvSpPr txBox="1"/>
          <p:nvPr/>
        </p:nvSpPr>
        <p:spPr>
          <a:xfrm>
            <a:off x="267511" y="3023150"/>
            <a:ext cx="4460132" cy="615553"/>
          </a:xfrm>
          <a:prstGeom prst="rect">
            <a:avLst/>
          </a:prstGeom>
          <a:noFill/>
        </p:spPr>
        <p:txBody>
          <a:bodyPr wrap="square">
            <a:spAutoFit/>
          </a:bodyPr>
          <a:lstStyle/>
          <a:p>
            <a:pPr marL="285750" indent="-285750">
              <a:buFont typeface="Arial" panose="020B0604020202020204" pitchFamily="34" charset="0"/>
              <a:buChar char="•"/>
            </a:pPr>
            <a:r>
              <a:rPr lang="en-US" sz="1700" dirty="0"/>
              <a:t>Syracuse spearheading installation and readout for GEMs</a:t>
            </a:r>
          </a:p>
        </p:txBody>
      </p:sp>
    </p:spTree>
    <p:extLst>
      <p:ext uri="{BB962C8B-B14F-4D97-AF65-F5344CB8AC3E}">
        <p14:creationId xmlns:p14="http://schemas.microsoft.com/office/powerpoint/2010/main" val="102513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0FB3-7DFD-FBF2-46DB-D2E07F850CDD}"/>
              </a:ext>
            </a:extLst>
          </p:cNvPr>
          <p:cNvSpPr>
            <a:spLocks noGrp="1"/>
          </p:cNvSpPr>
          <p:nvPr>
            <p:ph type="title"/>
          </p:nvPr>
        </p:nvSpPr>
        <p:spPr>
          <a:xfrm>
            <a:off x="-1" y="1"/>
            <a:ext cx="11976653" cy="1033670"/>
          </a:xfrm>
        </p:spPr>
        <p:txBody>
          <a:bodyPr>
            <a:normAutofit fontScale="90000"/>
          </a:bodyPr>
          <a:lstStyle/>
          <a:p>
            <a:r>
              <a:rPr lang="en-US" dirty="0"/>
              <a:t>  Hardware overview: improvements outside the project </a:t>
            </a:r>
          </a:p>
        </p:txBody>
      </p:sp>
      <p:sp>
        <p:nvSpPr>
          <p:cNvPr id="3" name="Content Placeholder 2">
            <a:extLst>
              <a:ext uri="{FF2B5EF4-FFF2-40B4-BE49-F238E27FC236}">
                <a16:creationId xmlns:a16="http://schemas.microsoft.com/office/drawing/2014/main" id="{B39B1793-32BF-F44C-B609-DAAE950B6A17}"/>
              </a:ext>
            </a:extLst>
          </p:cNvPr>
          <p:cNvSpPr>
            <a:spLocks noGrp="1"/>
          </p:cNvSpPr>
          <p:nvPr>
            <p:ph idx="1"/>
          </p:nvPr>
        </p:nvSpPr>
        <p:spPr>
          <a:xfrm>
            <a:off x="291550" y="931103"/>
            <a:ext cx="4169239" cy="5296702"/>
          </a:xfrm>
        </p:spPr>
        <p:txBody>
          <a:bodyPr/>
          <a:lstStyle/>
          <a:p>
            <a:pPr marL="0" indent="0">
              <a:buNone/>
            </a:pPr>
            <a:r>
              <a:rPr lang="en-US" dirty="0"/>
              <a:t>DAQ</a:t>
            </a:r>
          </a:p>
          <a:p>
            <a:r>
              <a:rPr lang="en-US" sz="2000" dirty="0"/>
              <a:t>Old NIM/CAMAC-based DAQ working fine, but is now obsolete</a:t>
            </a:r>
          </a:p>
          <a:p>
            <a:pPr lvl="1"/>
            <a:r>
              <a:rPr lang="en-US" sz="1600" dirty="0"/>
              <a:t>Swap-in replacements for most parts in hand.</a:t>
            </a:r>
          </a:p>
          <a:p>
            <a:pPr lvl="1"/>
            <a:r>
              <a:rPr lang="en-US" sz="1600" dirty="0"/>
              <a:t>Trusted and decently understood</a:t>
            </a:r>
          </a:p>
          <a:p>
            <a:r>
              <a:rPr lang="en-US" sz="2000" dirty="0"/>
              <a:t>New FADC-based system under development by Bob Michaels</a:t>
            </a:r>
          </a:p>
          <a:p>
            <a:pPr lvl="1"/>
            <a:r>
              <a:rPr lang="en-US" sz="1600" dirty="0"/>
              <a:t>Hope to be able to implement this DAQ in parallel during MOLLER</a:t>
            </a:r>
          </a:p>
          <a:p>
            <a:pPr lvl="1"/>
            <a:r>
              <a:rPr lang="en-US" sz="1600" dirty="0"/>
              <a:t>Verify its performance and results against old DAQ</a:t>
            </a:r>
          </a:p>
        </p:txBody>
      </p:sp>
      <p:sp>
        <p:nvSpPr>
          <p:cNvPr id="6" name="TextBox 5">
            <a:extLst>
              <a:ext uri="{FF2B5EF4-FFF2-40B4-BE49-F238E27FC236}">
                <a16:creationId xmlns:a16="http://schemas.microsoft.com/office/drawing/2014/main" id="{B315FF7D-3F5D-6A38-E89E-E0339CF8C371}"/>
              </a:ext>
            </a:extLst>
          </p:cNvPr>
          <p:cNvSpPr txBox="1"/>
          <p:nvPr/>
        </p:nvSpPr>
        <p:spPr>
          <a:xfrm>
            <a:off x="4967416" y="872623"/>
            <a:ext cx="6800515" cy="3662541"/>
          </a:xfrm>
          <a:prstGeom prst="rect">
            <a:avLst/>
          </a:prstGeom>
          <a:noFill/>
        </p:spPr>
        <p:txBody>
          <a:bodyPr wrap="square" rtlCol="0">
            <a:spAutoFit/>
          </a:bodyPr>
          <a:lstStyle/>
          <a:p>
            <a:r>
              <a:rPr lang="en-US" sz="2800" dirty="0"/>
              <a:t>Power supplies</a:t>
            </a:r>
          </a:p>
          <a:p>
            <a:pPr marL="342900" indent="-342900">
              <a:buFont typeface="Arial" panose="020B0604020202020204" pitchFamily="34" charset="0"/>
              <a:buChar char="•"/>
            </a:pPr>
            <a:r>
              <a:rPr lang="en-US" sz="2000" dirty="0"/>
              <a:t>Lots of power supply issues during SBS relating to quads and dipole</a:t>
            </a:r>
          </a:p>
          <a:p>
            <a:pPr marL="800100" lvl="1" indent="-342900">
              <a:buFont typeface="Arial" panose="020B0604020202020204" pitchFamily="34" charset="0"/>
              <a:buChar char="•"/>
            </a:pPr>
            <a:r>
              <a:rPr lang="en-US" sz="1600" dirty="0"/>
              <a:t>3 of 4 quad power supplies will be replaced this summer. 4</a:t>
            </a:r>
            <a:r>
              <a:rPr lang="en-US" sz="1600" baseline="30000" dirty="0"/>
              <a:t>th</a:t>
            </a:r>
            <a:r>
              <a:rPr lang="en-US" sz="1600" dirty="0"/>
              <a:t> next year perhaps?</a:t>
            </a:r>
          </a:p>
          <a:p>
            <a:pPr marL="800100" lvl="1" indent="-342900">
              <a:buFont typeface="Arial" panose="020B0604020202020204" pitchFamily="34" charset="0"/>
              <a:buChar char="•"/>
            </a:pPr>
            <a:r>
              <a:rPr lang="en-US" sz="1600" dirty="0"/>
              <a:t>Plan is to purchase and replace dipole power supply during 2025</a:t>
            </a:r>
          </a:p>
          <a:p>
            <a:pPr marL="800100" lvl="1"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000" dirty="0"/>
              <a:t>Plan for MOLLER</a:t>
            </a:r>
          </a:p>
          <a:p>
            <a:pPr marL="800100" lvl="1" indent="-342900">
              <a:buFont typeface="Arial" panose="020B0604020202020204" pitchFamily="34" charset="0"/>
              <a:buChar char="•"/>
            </a:pPr>
            <a:r>
              <a:rPr lang="en-US" sz="1600" dirty="0"/>
              <a:t>3 new quad power supplies in hand and will be installed this summer. 4</a:t>
            </a:r>
            <a:r>
              <a:rPr lang="en-US" sz="1600" baseline="30000" dirty="0"/>
              <a:t>th</a:t>
            </a:r>
            <a:r>
              <a:rPr lang="en-US" sz="1600" dirty="0"/>
              <a:t> next year perhaps?</a:t>
            </a:r>
          </a:p>
          <a:p>
            <a:pPr marL="800100" lvl="1" indent="-342900">
              <a:buFont typeface="Arial" panose="020B0604020202020204" pitchFamily="34" charset="0"/>
              <a:buChar char="•"/>
            </a:pPr>
            <a:r>
              <a:rPr lang="en-US" sz="1600" dirty="0"/>
              <a:t>Plan is to purchase and replace dipole power supply during 2025 subject to availability of funds.</a:t>
            </a:r>
          </a:p>
          <a:p>
            <a:pPr lvl="1"/>
            <a:endParaRPr lang="en-US" sz="1600" dirty="0"/>
          </a:p>
        </p:txBody>
      </p:sp>
      <p:cxnSp>
        <p:nvCxnSpPr>
          <p:cNvPr id="8" name="Straight Connector 7">
            <a:extLst>
              <a:ext uri="{FF2B5EF4-FFF2-40B4-BE49-F238E27FC236}">
                <a16:creationId xmlns:a16="http://schemas.microsoft.com/office/drawing/2014/main" id="{8E3AC75C-EE13-0E54-3A14-218E95E3F8DF}"/>
              </a:ext>
            </a:extLst>
          </p:cNvPr>
          <p:cNvCxnSpPr/>
          <p:nvPr/>
        </p:nvCxnSpPr>
        <p:spPr>
          <a:xfrm>
            <a:off x="4881456" y="934816"/>
            <a:ext cx="0" cy="582433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16EA44F-A2FC-0FDC-B89D-38E5F6EEC4D8}"/>
              </a:ext>
            </a:extLst>
          </p:cNvPr>
          <p:cNvSpPr>
            <a:spLocks noGrp="1"/>
          </p:cNvSpPr>
          <p:nvPr>
            <p:ph type="sldNum" sz="quarter" idx="12"/>
          </p:nvPr>
        </p:nvSpPr>
        <p:spPr/>
        <p:txBody>
          <a:bodyPr/>
          <a:lstStyle/>
          <a:p>
            <a:fld id="{742EA743-2CC0-0E40-9E0A-17E939CEE55C}" type="slidenum">
              <a:rPr lang="en-US" smtClean="0"/>
              <a:t>4</a:t>
            </a:fld>
            <a:endParaRPr lang="en-US"/>
          </a:p>
        </p:txBody>
      </p:sp>
    </p:spTree>
    <p:extLst>
      <p:ext uri="{BB962C8B-B14F-4D97-AF65-F5344CB8AC3E}">
        <p14:creationId xmlns:p14="http://schemas.microsoft.com/office/powerpoint/2010/main" val="122653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B464-88A2-3A96-6DE9-B2C0FEF86E39}"/>
              </a:ext>
            </a:extLst>
          </p:cNvPr>
          <p:cNvSpPr>
            <a:spLocks noGrp="1"/>
          </p:cNvSpPr>
          <p:nvPr>
            <p:ph type="title"/>
          </p:nvPr>
        </p:nvSpPr>
        <p:spPr>
          <a:xfrm>
            <a:off x="333631" y="130347"/>
            <a:ext cx="11108725" cy="981760"/>
          </a:xfrm>
        </p:spPr>
        <p:txBody>
          <a:bodyPr/>
          <a:lstStyle/>
          <a:p>
            <a:r>
              <a:rPr lang="en-US" dirty="0"/>
              <a:t>Systematic Error Estimates</a:t>
            </a:r>
          </a:p>
        </p:txBody>
      </p:sp>
      <p:pic>
        <p:nvPicPr>
          <p:cNvPr id="4" name="Picture 3">
            <a:extLst>
              <a:ext uri="{FF2B5EF4-FFF2-40B4-BE49-F238E27FC236}">
                <a16:creationId xmlns:a16="http://schemas.microsoft.com/office/drawing/2014/main" id="{5C3176C3-4263-E7C7-0DA8-920B3886C700}"/>
              </a:ext>
            </a:extLst>
          </p:cNvPr>
          <p:cNvPicPr>
            <a:picLocks noChangeAspect="1"/>
          </p:cNvPicPr>
          <p:nvPr/>
        </p:nvPicPr>
        <p:blipFill rotWithShape="1">
          <a:blip r:embed="rId2"/>
          <a:srcRect r="1704"/>
          <a:stretch/>
        </p:blipFill>
        <p:spPr>
          <a:xfrm>
            <a:off x="408845" y="930173"/>
            <a:ext cx="6974449" cy="5588644"/>
          </a:xfrm>
          <a:prstGeom prst="rect">
            <a:avLst/>
          </a:prstGeom>
        </p:spPr>
      </p:pic>
      <p:sp>
        <p:nvSpPr>
          <p:cNvPr id="6" name="Slide Number Placeholder 5">
            <a:extLst>
              <a:ext uri="{FF2B5EF4-FFF2-40B4-BE49-F238E27FC236}">
                <a16:creationId xmlns:a16="http://schemas.microsoft.com/office/drawing/2014/main" id="{3DDE6111-A123-FF0C-E4ED-BD9C1C5D9395}"/>
              </a:ext>
            </a:extLst>
          </p:cNvPr>
          <p:cNvSpPr>
            <a:spLocks noGrp="1"/>
          </p:cNvSpPr>
          <p:nvPr>
            <p:ph type="sldNum" sz="quarter" idx="12"/>
          </p:nvPr>
        </p:nvSpPr>
        <p:spPr/>
        <p:txBody>
          <a:bodyPr/>
          <a:lstStyle/>
          <a:p>
            <a:fld id="{742EA743-2CC0-0E40-9E0A-17E939CEE55C}" type="slidenum">
              <a:rPr lang="en-US" smtClean="0"/>
              <a:t>5</a:t>
            </a:fld>
            <a:endParaRPr lang="en-US" dirty="0"/>
          </a:p>
        </p:txBody>
      </p:sp>
      <p:sp>
        <p:nvSpPr>
          <p:cNvPr id="15" name="Rounded Rectangle 14">
            <a:extLst>
              <a:ext uri="{FF2B5EF4-FFF2-40B4-BE49-F238E27FC236}">
                <a16:creationId xmlns:a16="http://schemas.microsoft.com/office/drawing/2014/main" id="{3069E748-BB3D-1856-FE3B-01673887F241}"/>
              </a:ext>
            </a:extLst>
          </p:cNvPr>
          <p:cNvSpPr/>
          <p:nvPr/>
        </p:nvSpPr>
        <p:spPr>
          <a:xfrm>
            <a:off x="343711" y="1731523"/>
            <a:ext cx="6984459" cy="76848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582A61F-04B0-62BB-EE9C-5E49CF1E9314}"/>
              </a:ext>
            </a:extLst>
          </p:cNvPr>
          <p:cNvSpPr txBox="1"/>
          <p:nvPr/>
        </p:nvSpPr>
        <p:spPr>
          <a:xfrm>
            <a:off x="7616757" y="1906621"/>
            <a:ext cx="3609643" cy="369332"/>
          </a:xfrm>
          <a:prstGeom prst="rect">
            <a:avLst/>
          </a:prstGeom>
          <a:noFill/>
        </p:spPr>
        <p:txBody>
          <a:bodyPr wrap="none" rtlCol="0">
            <a:spAutoFit/>
          </a:bodyPr>
          <a:lstStyle/>
          <a:p>
            <a:r>
              <a:rPr lang="en-US" dirty="0">
                <a:solidFill>
                  <a:srgbClr val="C00000"/>
                </a:solidFill>
              </a:rPr>
              <a:t>Knowledge of the target polarization</a:t>
            </a:r>
          </a:p>
        </p:txBody>
      </p:sp>
      <p:sp>
        <p:nvSpPr>
          <p:cNvPr id="17" name="Rounded Rectangle 16">
            <a:extLst>
              <a:ext uri="{FF2B5EF4-FFF2-40B4-BE49-F238E27FC236}">
                <a16:creationId xmlns:a16="http://schemas.microsoft.com/office/drawing/2014/main" id="{E10FFA7D-CEDB-F505-7872-8FD4223AB858}"/>
              </a:ext>
            </a:extLst>
          </p:cNvPr>
          <p:cNvSpPr/>
          <p:nvPr/>
        </p:nvSpPr>
        <p:spPr>
          <a:xfrm>
            <a:off x="343711" y="3784060"/>
            <a:ext cx="6984459" cy="38586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TextBox 17">
            <a:extLst>
              <a:ext uri="{FF2B5EF4-FFF2-40B4-BE49-F238E27FC236}">
                <a16:creationId xmlns:a16="http://schemas.microsoft.com/office/drawing/2014/main" id="{D661E346-11CC-609D-0FCF-AB997ED9DF00}"/>
              </a:ext>
            </a:extLst>
          </p:cNvPr>
          <p:cNvSpPr txBox="1"/>
          <p:nvPr/>
        </p:nvSpPr>
        <p:spPr>
          <a:xfrm>
            <a:off x="7603787" y="3362527"/>
            <a:ext cx="3307059" cy="369332"/>
          </a:xfrm>
          <a:prstGeom prst="rect">
            <a:avLst/>
          </a:prstGeom>
          <a:noFill/>
        </p:spPr>
        <p:txBody>
          <a:bodyPr wrap="none" rtlCol="0">
            <a:spAutoFit/>
          </a:bodyPr>
          <a:lstStyle/>
          <a:p>
            <a:r>
              <a:rPr lang="en-US" dirty="0">
                <a:solidFill>
                  <a:schemeClr val="accent2"/>
                </a:solidFill>
              </a:rPr>
              <a:t>Methodology under investigation</a:t>
            </a:r>
          </a:p>
        </p:txBody>
      </p:sp>
      <p:sp>
        <p:nvSpPr>
          <p:cNvPr id="19" name="Rounded Rectangle 18">
            <a:extLst>
              <a:ext uri="{FF2B5EF4-FFF2-40B4-BE49-F238E27FC236}">
                <a16:creationId xmlns:a16="http://schemas.microsoft.com/office/drawing/2014/main" id="{9C5FE79F-C093-C5F3-E31B-E03BCBFCE285}"/>
              </a:ext>
            </a:extLst>
          </p:cNvPr>
          <p:cNvSpPr/>
          <p:nvPr/>
        </p:nvSpPr>
        <p:spPr>
          <a:xfrm>
            <a:off x="343711" y="2953967"/>
            <a:ext cx="6984459" cy="38586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Rounded Rectangle 19">
            <a:extLst>
              <a:ext uri="{FF2B5EF4-FFF2-40B4-BE49-F238E27FC236}">
                <a16:creationId xmlns:a16="http://schemas.microsoft.com/office/drawing/2014/main" id="{99B9B89D-D558-D63F-BEFD-54D05869551D}"/>
              </a:ext>
            </a:extLst>
          </p:cNvPr>
          <p:cNvSpPr/>
          <p:nvPr/>
        </p:nvSpPr>
        <p:spPr>
          <a:xfrm>
            <a:off x="343711" y="3368050"/>
            <a:ext cx="6984459" cy="385864"/>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23" name="Rounded Rectangle 22">
            <a:extLst>
              <a:ext uri="{FF2B5EF4-FFF2-40B4-BE49-F238E27FC236}">
                <a16:creationId xmlns:a16="http://schemas.microsoft.com/office/drawing/2014/main" id="{4A074746-FC1E-1DEB-5DC9-C5326760138B}"/>
              </a:ext>
            </a:extLst>
          </p:cNvPr>
          <p:cNvSpPr/>
          <p:nvPr/>
        </p:nvSpPr>
        <p:spPr>
          <a:xfrm>
            <a:off x="370704" y="4633784"/>
            <a:ext cx="6990418" cy="81554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4" name="Rounded Rectangle 23">
            <a:extLst>
              <a:ext uri="{FF2B5EF4-FFF2-40B4-BE49-F238E27FC236}">
                <a16:creationId xmlns:a16="http://schemas.microsoft.com/office/drawing/2014/main" id="{D3C3DF7B-C8CD-9E05-3329-58830D8D129A}"/>
              </a:ext>
            </a:extLst>
          </p:cNvPr>
          <p:cNvSpPr/>
          <p:nvPr/>
        </p:nvSpPr>
        <p:spPr>
          <a:xfrm>
            <a:off x="337753" y="2537255"/>
            <a:ext cx="6990418" cy="37894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5" name="TextBox 24">
            <a:extLst>
              <a:ext uri="{FF2B5EF4-FFF2-40B4-BE49-F238E27FC236}">
                <a16:creationId xmlns:a16="http://schemas.microsoft.com/office/drawing/2014/main" id="{DF9C0A05-D4E7-F60F-CA69-9C0A71A669C2}"/>
              </a:ext>
            </a:extLst>
          </p:cNvPr>
          <p:cNvSpPr txBox="1"/>
          <p:nvPr/>
        </p:nvSpPr>
        <p:spPr>
          <a:xfrm>
            <a:off x="7570836" y="4824743"/>
            <a:ext cx="4348370" cy="369332"/>
          </a:xfrm>
          <a:prstGeom prst="rect">
            <a:avLst/>
          </a:prstGeom>
          <a:noFill/>
        </p:spPr>
        <p:txBody>
          <a:bodyPr wrap="none" rtlCol="0">
            <a:spAutoFit/>
          </a:bodyPr>
          <a:lstStyle/>
          <a:p>
            <a:r>
              <a:rPr lang="en-US" dirty="0">
                <a:solidFill>
                  <a:schemeClr val="accent1"/>
                </a:solidFill>
              </a:rPr>
              <a:t>Dedicated studies consisting of several shifts</a:t>
            </a:r>
          </a:p>
        </p:txBody>
      </p:sp>
      <p:sp>
        <p:nvSpPr>
          <p:cNvPr id="26" name="Rounded Rectangle 25">
            <a:extLst>
              <a:ext uri="{FF2B5EF4-FFF2-40B4-BE49-F238E27FC236}">
                <a16:creationId xmlns:a16="http://schemas.microsoft.com/office/drawing/2014/main" id="{3C7BF85B-ACB4-F326-5942-F7C04B889F9E}"/>
              </a:ext>
            </a:extLst>
          </p:cNvPr>
          <p:cNvSpPr/>
          <p:nvPr/>
        </p:nvSpPr>
        <p:spPr>
          <a:xfrm>
            <a:off x="372544" y="4200072"/>
            <a:ext cx="6984459" cy="385864"/>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27" name="Rounded Rectangle 26">
            <a:extLst>
              <a:ext uri="{FF2B5EF4-FFF2-40B4-BE49-F238E27FC236}">
                <a16:creationId xmlns:a16="http://schemas.microsoft.com/office/drawing/2014/main" id="{6A1E8B38-E3FC-6C00-8892-FFF6B714C032}"/>
              </a:ext>
            </a:extLst>
          </p:cNvPr>
          <p:cNvSpPr/>
          <p:nvPr/>
        </p:nvSpPr>
        <p:spPr>
          <a:xfrm>
            <a:off x="377279" y="5485174"/>
            <a:ext cx="6984459" cy="385864"/>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28" name="TextBox 27">
            <a:extLst>
              <a:ext uri="{FF2B5EF4-FFF2-40B4-BE49-F238E27FC236}">
                <a16:creationId xmlns:a16="http://schemas.microsoft.com/office/drawing/2014/main" id="{F4F491AD-EDBC-3FF9-0D84-2360D33697DE}"/>
              </a:ext>
            </a:extLst>
          </p:cNvPr>
          <p:cNvSpPr txBox="1"/>
          <p:nvPr/>
        </p:nvSpPr>
        <p:spPr>
          <a:xfrm>
            <a:off x="7574954" y="5496127"/>
            <a:ext cx="4139146" cy="369332"/>
          </a:xfrm>
          <a:prstGeom prst="rect">
            <a:avLst/>
          </a:prstGeom>
          <a:noFill/>
        </p:spPr>
        <p:txBody>
          <a:bodyPr wrap="none" rtlCol="0">
            <a:spAutoFit/>
          </a:bodyPr>
          <a:lstStyle/>
          <a:p>
            <a:r>
              <a:rPr lang="en-US" dirty="0">
                <a:solidFill>
                  <a:schemeClr val="accent6">
                    <a:lumMod val="75000"/>
                  </a:schemeClr>
                </a:solidFill>
              </a:rPr>
              <a:t>Measured with each Moller measurement</a:t>
            </a:r>
          </a:p>
        </p:txBody>
      </p:sp>
    </p:spTree>
    <p:extLst>
      <p:ext uri="{BB962C8B-B14F-4D97-AF65-F5344CB8AC3E}">
        <p14:creationId xmlns:p14="http://schemas.microsoft.com/office/powerpoint/2010/main" val="26101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3"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17" grpId="0" animBg="1"/>
      <p:bldP spid="17" grpId="1" animBg="1"/>
      <p:bldP spid="18" grpId="0"/>
      <p:bldP spid="18" grpId="1"/>
      <p:bldP spid="19" grpId="0" animBg="1"/>
      <p:bldP spid="19" grpId="1" animBg="1"/>
      <p:bldP spid="20" grpId="2" animBg="1"/>
      <p:bldP spid="23" grpId="0" animBg="1"/>
      <p:bldP spid="23" grpId="1" animBg="1"/>
      <p:bldP spid="24" grpId="0" animBg="1"/>
      <p:bldP spid="24" grpId="1" animBg="1"/>
      <p:bldP spid="25" grpId="2"/>
      <p:bldP spid="25" grpId="3"/>
      <p:bldP spid="26" grpId="0" animBg="1"/>
      <p:bldP spid="27" grpId="2" animBg="1"/>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B464-88A2-3A96-6DE9-B2C0FEF86E39}"/>
              </a:ext>
            </a:extLst>
          </p:cNvPr>
          <p:cNvSpPr>
            <a:spLocks noGrp="1"/>
          </p:cNvSpPr>
          <p:nvPr>
            <p:ph type="title"/>
          </p:nvPr>
        </p:nvSpPr>
        <p:spPr>
          <a:xfrm>
            <a:off x="333631" y="130347"/>
            <a:ext cx="11108725" cy="981760"/>
          </a:xfrm>
        </p:spPr>
        <p:txBody>
          <a:bodyPr/>
          <a:lstStyle/>
          <a:p>
            <a:r>
              <a:rPr lang="en-US" dirty="0"/>
              <a:t>Progress dealing with systematics</a:t>
            </a:r>
          </a:p>
        </p:txBody>
      </p:sp>
      <p:sp>
        <p:nvSpPr>
          <p:cNvPr id="6" name="Slide Number Placeholder 5">
            <a:extLst>
              <a:ext uri="{FF2B5EF4-FFF2-40B4-BE49-F238E27FC236}">
                <a16:creationId xmlns:a16="http://schemas.microsoft.com/office/drawing/2014/main" id="{3DDE6111-A123-FF0C-E4ED-BD9C1C5D9395}"/>
              </a:ext>
            </a:extLst>
          </p:cNvPr>
          <p:cNvSpPr>
            <a:spLocks noGrp="1"/>
          </p:cNvSpPr>
          <p:nvPr>
            <p:ph type="sldNum" sz="quarter" idx="12"/>
          </p:nvPr>
        </p:nvSpPr>
        <p:spPr/>
        <p:txBody>
          <a:bodyPr/>
          <a:lstStyle/>
          <a:p>
            <a:fld id="{742EA743-2CC0-0E40-9E0A-17E939CEE55C}" type="slidenum">
              <a:rPr lang="en-US" smtClean="0"/>
              <a:t>6</a:t>
            </a:fld>
            <a:endParaRPr lang="en-US" dirty="0"/>
          </a:p>
        </p:txBody>
      </p:sp>
      <p:sp>
        <p:nvSpPr>
          <p:cNvPr id="3" name="TextBox 2">
            <a:extLst>
              <a:ext uri="{FF2B5EF4-FFF2-40B4-BE49-F238E27FC236}">
                <a16:creationId xmlns:a16="http://schemas.microsoft.com/office/drawing/2014/main" id="{3FE8A30A-38EA-8BA5-865D-479842E4CC35}"/>
              </a:ext>
            </a:extLst>
          </p:cNvPr>
          <p:cNvSpPr txBox="1"/>
          <p:nvPr/>
        </p:nvSpPr>
        <p:spPr>
          <a:xfrm>
            <a:off x="6929338" y="3671534"/>
            <a:ext cx="4247701" cy="477054"/>
          </a:xfrm>
          <a:prstGeom prst="rect">
            <a:avLst/>
          </a:prstGeom>
          <a:noFill/>
        </p:spPr>
        <p:txBody>
          <a:bodyPr wrap="none" rtlCol="0">
            <a:spAutoFit/>
          </a:bodyPr>
          <a:lstStyle/>
          <a:p>
            <a:r>
              <a:rPr lang="en-US" sz="2500" dirty="0">
                <a:solidFill>
                  <a:schemeClr val="accent6"/>
                </a:solidFill>
              </a:rPr>
              <a:t>Ongoing efforts on these fronts</a:t>
            </a:r>
          </a:p>
        </p:txBody>
      </p:sp>
      <p:sp>
        <p:nvSpPr>
          <p:cNvPr id="10" name="TextBox 9">
            <a:extLst>
              <a:ext uri="{FF2B5EF4-FFF2-40B4-BE49-F238E27FC236}">
                <a16:creationId xmlns:a16="http://schemas.microsoft.com/office/drawing/2014/main" id="{514C3958-14F8-34E4-076A-13FDED1B442D}"/>
              </a:ext>
            </a:extLst>
          </p:cNvPr>
          <p:cNvSpPr txBox="1"/>
          <p:nvPr/>
        </p:nvSpPr>
        <p:spPr>
          <a:xfrm>
            <a:off x="6929338" y="1531625"/>
            <a:ext cx="1445845" cy="477054"/>
          </a:xfrm>
          <a:prstGeom prst="rect">
            <a:avLst/>
          </a:prstGeom>
          <a:noFill/>
        </p:spPr>
        <p:txBody>
          <a:bodyPr wrap="none" rtlCol="0">
            <a:spAutoFit/>
          </a:bodyPr>
          <a:lstStyle/>
          <a:p>
            <a:r>
              <a:rPr lang="en-US" sz="2500" dirty="0">
                <a:solidFill>
                  <a:srgbClr val="FF0000"/>
                </a:solidFill>
              </a:rPr>
              <a:t>Complete</a:t>
            </a:r>
          </a:p>
        </p:txBody>
      </p:sp>
      <p:sp>
        <p:nvSpPr>
          <p:cNvPr id="12" name="TextBox 11">
            <a:extLst>
              <a:ext uri="{FF2B5EF4-FFF2-40B4-BE49-F238E27FC236}">
                <a16:creationId xmlns:a16="http://schemas.microsoft.com/office/drawing/2014/main" id="{D87E8021-EDC8-36FB-5AF8-EA0DE9F3D5E6}"/>
              </a:ext>
            </a:extLst>
          </p:cNvPr>
          <p:cNvSpPr txBox="1"/>
          <p:nvPr/>
        </p:nvSpPr>
        <p:spPr>
          <a:xfrm>
            <a:off x="6929338" y="2092410"/>
            <a:ext cx="4563761" cy="861774"/>
          </a:xfrm>
          <a:prstGeom prst="rect">
            <a:avLst/>
          </a:prstGeom>
          <a:noFill/>
        </p:spPr>
        <p:txBody>
          <a:bodyPr wrap="square" rtlCol="0">
            <a:spAutoFit/>
          </a:bodyPr>
          <a:lstStyle/>
          <a:p>
            <a:r>
              <a:rPr lang="en-US" sz="2500" dirty="0">
                <a:solidFill>
                  <a:schemeClr val="accent2"/>
                </a:solidFill>
              </a:rPr>
              <a:t>Mature understanding and techniques but still learning</a:t>
            </a:r>
          </a:p>
        </p:txBody>
      </p:sp>
      <p:sp>
        <p:nvSpPr>
          <p:cNvPr id="31" name="TextBox 30">
            <a:extLst>
              <a:ext uri="{FF2B5EF4-FFF2-40B4-BE49-F238E27FC236}">
                <a16:creationId xmlns:a16="http://schemas.microsoft.com/office/drawing/2014/main" id="{38A2FDAB-C454-1D16-4313-D5B439389E1A}"/>
              </a:ext>
            </a:extLst>
          </p:cNvPr>
          <p:cNvSpPr txBox="1"/>
          <p:nvPr/>
        </p:nvSpPr>
        <p:spPr>
          <a:xfrm>
            <a:off x="6929338" y="2873163"/>
            <a:ext cx="4571998" cy="861774"/>
          </a:xfrm>
          <a:prstGeom prst="rect">
            <a:avLst/>
          </a:prstGeom>
          <a:noFill/>
        </p:spPr>
        <p:txBody>
          <a:bodyPr wrap="square" rtlCol="0">
            <a:spAutoFit/>
          </a:bodyPr>
          <a:lstStyle/>
          <a:p>
            <a:r>
              <a:rPr lang="en-US" sz="2500" dirty="0">
                <a:solidFill>
                  <a:schemeClr val="accent4"/>
                </a:solidFill>
              </a:rPr>
              <a:t>Small improvements from verifying </a:t>
            </a:r>
            <a:r>
              <a:rPr lang="en-US" sz="2500" dirty="0" err="1">
                <a:solidFill>
                  <a:schemeClr val="accent4"/>
                </a:solidFill>
              </a:rPr>
              <a:t>radiative+Levchuk</a:t>
            </a:r>
            <a:r>
              <a:rPr lang="en-US" sz="2500" dirty="0">
                <a:solidFill>
                  <a:schemeClr val="accent4"/>
                </a:solidFill>
              </a:rPr>
              <a:t> </a:t>
            </a:r>
            <a:r>
              <a:rPr lang="en-US" sz="2500" dirty="0" err="1">
                <a:solidFill>
                  <a:schemeClr val="accent4"/>
                </a:solidFill>
              </a:rPr>
              <a:t>corr</a:t>
            </a:r>
            <a:endParaRPr lang="en-US" sz="2500" dirty="0">
              <a:solidFill>
                <a:schemeClr val="accent4"/>
              </a:solidFill>
            </a:endParaRPr>
          </a:p>
        </p:txBody>
      </p:sp>
      <p:sp>
        <p:nvSpPr>
          <p:cNvPr id="32" name="TextBox 31">
            <a:extLst>
              <a:ext uri="{FF2B5EF4-FFF2-40B4-BE49-F238E27FC236}">
                <a16:creationId xmlns:a16="http://schemas.microsoft.com/office/drawing/2014/main" id="{640FA51D-1DFA-9D4A-EB6B-253ACDCA1347}"/>
              </a:ext>
            </a:extLst>
          </p:cNvPr>
          <p:cNvSpPr txBox="1"/>
          <p:nvPr/>
        </p:nvSpPr>
        <p:spPr>
          <a:xfrm>
            <a:off x="6929338" y="4289636"/>
            <a:ext cx="4982140" cy="861774"/>
          </a:xfrm>
          <a:prstGeom prst="rect">
            <a:avLst/>
          </a:prstGeom>
          <a:noFill/>
        </p:spPr>
        <p:txBody>
          <a:bodyPr wrap="square" rtlCol="0">
            <a:spAutoFit/>
          </a:bodyPr>
          <a:lstStyle/>
          <a:p>
            <a:r>
              <a:rPr lang="en-US" sz="2500" dirty="0">
                <a:solidFill>
                  <a:schemeClr val="accent1"/>
                </a:solidFill>
              </a:rPr>
              <a:t>Top priority measurements during beam</a:t>
            </a:r>
          </a:p>
        </p:txBody>
      </p:sp>
      <p:graphicFrame>
        <p:nvGraphicFramePr>
          <p:cNvPr id="5" name="Table 4">
            <a:extLst>
              <a:ext uri="{FF2B5EF4-FFF2-40B4-BE49-F238E27FC236}">
                <a16:creationId xmlns:a16="http://schemas.microsoft.com/office/drawing/2014/main" id="{D10E9A4A-A1E0-AFC3-C7C3-ABC28AD4095E}"/>
              </a:ext>
            </a:extLst>
          </p:cNvPr>
          <p:cNvGraphicFramePr>
            <a:graphicFrameLocks noGrp="1"/>
          </p:cNvGraphicFramePr>
          <p:nvPr>
            <p:extLst>
              <p:ext uri="{D42A27DB-BD31-4B8C-83A1-F6EECF244321}">
                <p14:modId xmlns:p14="http://schemas.microsoft.com/office/powerpoint/2010/main" val="1936885362"/>
              </p:ext>
            </p:extLst>
          </p:nvPr>
        </p:nvGraphicFramePr>
        <p:xfrm>
          <a:off x="578371" y="1245140"/>
          <a:ext cx="5968343" cy="4435284"/>
        </p:xfrm>
        <a:graphic>
          <a:graphicData uri="http://schemas.openxmlformats.org/drawingml/2006/table">
            <a:tbl>
              <a:tblPr firstRow="1" bandRow="1">
                <a:tableStyleId>{5C22544A-7EE6-4342-B048-85BDC9FD1C3A}</a:tableStyleId>
              </a:tblPr>
              <a:tblGrid>
                <a:gridCol w="2908558">
                  <a:extLst>
                    <a:ext uri="{9D8B030D-6E8A-4147-A177-3AD203B41FA5}">
                      <a16:colId xmlns:a16="http://schemas.microsoft.com/office/drawing/2014/main" val="237063416"/>
                    </a:ext>
                  </a:extLst>
                </a:gridCol>
                <a:gridCol w="1211530">
                  <a:extLst>
                    <a:ext uri="{9D8B030D-6E8A-4147-A177-3AD203B41FA5}">
                      <a16:colId xmlns:a16="http://schemas.microsoft.com/office/drawing/2014/main" val="2426510777"/>
                    </a:ext>
                  </a:extLst>
                </a:gridCol>
                <a:gridCol w="1848255">
                  <a:extLst>
                    <a:ext uri="{9D8B030D-6E8A-4147-A177-3AD203B41FA5}">
                      <a16:colId xmlns:a16="http://schemas.microsoft.com/office/drawing/2014/main" val="2551420513"/>
                    </a:ext>
                  </a:extLst>
                </a:gridCol>
              </a:tblGrid>
              <a:tr h="369607">
                <a:tc>
                  <a:txBody>
                    <a:bodyPr/>
                    <a:lstStyle/>
                    <a:p>
                      <a:r>
                        <a:rPr lang="en-US" b="1" i="0" dirty="0">
                          <a:latin typeface="Avenir Black" panose="02000503020000020003" pitchFamily="2" charset="0"/>
                        </a:rPr>
                        <a:t>Uncertainty</a:t>
                      </a:r>
                    </a:p>
                  </a:txBody>
                  <a:tcPr/>
                </a:tc>
                <a:tc>
                  <a:txBody>
                    <a:bodyPr/>
                    <a:lstStyle/>
                    <a:p>
                      <a:pPr algn="ctr"/>
                      <a:r>
                        <a:rPr lang="en-US" b="1" i="0" dirty="0">
                          <a:latin typeface="Avenir Black" panose="02000503020000020003" pitchFamily="2" charset="0"/>
                        </a:rPr>
                        <a:t>CREX(%)</a:t>
                      </a:r>
                    </a:p>
                  </a:txBody>
                  <a:tcPr/>
                </a:tc>
                <a:tc>
                  <a:txBody>
                    <a:bodyPr/>
                    <a:lstStyle/>
                    <a:p>
                      <a:pPr algn="ctr"/>
                      <a:r>
                        <a:rPr lang="en-US" b="1" i="0" dirty="0">
                          <a:latin typeface="Avenir Black" panose="02000503020000020003" pitchFamily="2" charset="0"/>
                        </a:rPr>
                        <a:t>MOLLER (%)</a:t>
                      </a:r>
                    </a:p>
                  </a:txBody>
                  <a:tcPr/>
                </a:tc>
                <a:extLst>
                  <a:ext uri="{0D108BD9-81ED-4DB2-BD59-A6C34878D82A}">
                    <a16:rowId xmlns:a16="http://schemas.microsoft.com/office/drawing/2014/main" val="615949518"/>
                  </a:ext>
                </a:extLst>
              </a:tr>
              <a:tr h="369607">
                <a:tc>
                  <a:txBody>
                    <a:bodyPr/>
                    <a:lstStyle/>
                    <a:p>
                      <a:r>
                        <a:rPr lang="en-US" dirty="0">
                          <a:latin typeface="Avenir Book" panose="02000503020000020003" pitchFamily="2" charset="0"/>
                        </a:rPr>
                        <a:t>Saturation Polarization</a:t>
                      </a:r>
                    </a:p>
                  </a:txBody>
                  <a:tcPr/>
                </a:tc>
                <a:tc>
                  <a:txBody>
                    <a:bodyPr/>
                    <a:lstStyle/>
                    <a:p>
                      <a:pPr algn="ctr"/>
                      <a:r>
                        <a:rPr lang="en-US" dirty="0"/>
                        <a:t>0.28</a:t>
                      </a:r>
                    </a:p>
                  </a:txBody>
                  <a:tcPr/>
                </a:tc>
                <a:tc>
                  <a:txBody>
                    <a:bodyPr/>
                    <a:lstStyle/>
                    <a:p>
                      <a:pPr algn="ctr"/>
                      <a:r>
                        <a:rPr lang="en-US" dirty="0"/>
                        <a:t>0.24</a:t>
                      </a:r>
                    </a:p>
                  </a:txBody>
                  <a:tcPr/>
                </a:tc>
                <a:extLst>
                  <a:ext uri="{0D108BD9-81ED-4DB2-BD59-A6C34878D82A}">
                    <a16:rowId xmlns:a16="http://schemas.microsoft.com/office/drawing/2014/main" val="1681115665"/>
                  </a:ext>
                </a:extLst>
              </a:tr>
              <a:tr h="369607">
                <a:tc>
                  <a:txBody>
                    <a:bodyPr/>
                    <a:lstStyle/>
                    <a:p>
                      <a:r>
                        <a:rPr lang="en-US" dirty="0">
                          <a:latin typeface="Avenir Book" panose="02000503020000020003" pitchFamily="2" charset="0"/>
                        </a:rPr>
                        <a:t>Null Asymmetry</a:t>
                      </a:r>
                    </a:p>
                  </a:txBody>
                  <a:tcPr/>
                </a:tc>
                <a:tc>
                  <a:txBody>
                    <a:bodyPr/>
                    <a:lstStyle/>
                    <a:p>
                      <a:pPr algn="ctr"/>
                      <a:r>
                        <a:rPr lang="en-US" dirty="0"/>
                        <a:t>0.22</a:t>
                      </a:r>
                    </a:p>
                  </a:txBody>
                  <a:tcPr/>
                </a:tc>
                <a:tc>
                  <a:txBody>
                    <a:bodyPr/>
                    <a:lstStyle/>
                    <a:p>
                      <a:pPr algn="ctr"/>
                      <a:r>
                        <a:rPr lang="en-US" dirty="0"/>
                        <a:t>0.10</a:t>
                      </a:r>
                    </a:p>
                  </a:txBody>
                  <a:tcPr/>
                </a:tc>
                <a:extLst>
                  <a:ext uri="{0D108BD9-81ED-4DB2-BD59-A6C34878D82A}">
                    <a16:rowId xmlns:a16="http://schemas.microsoft.com/office/drawing/2014/main" val="3253891793"/>
                  </a:ext>
                </a:extLst>
              </a:tr>
              <a:tr h="369607">
                <a:tc>
                  <a:txBody>
                    <a:bodyPr/>
                    <a:lstStyle/>
                    <a:p>
                      <a:r>
                        <a:rPr lang="en-US" dirty="0">
                          <a:latin typeface="Avenir Book" panose="02000503020000020003" pitchFamily="2" charset="0"/>
                        </a:rPr>
                        <a:t>Leakage Current</a:t>
                      </a:r>
                    </a:p>
                  </a:txBody>
                  <a:tcPr/>
                </a:tc>
                <a:tc>
                  <a:txBody>
                    <a:bodyPr/>
                    <a:lstStyle/>
                    <a:p>
                      <a:pPr algn="ctr"/>
                      <a:r>
                        <a:rPr lang="en-US" dirty="0"/>
                        <a:t>0.18</a:t>
                      </a:r>
                    </a:p>
                  </a:txBody>
                  <a:tcPr/>
                </a:tc>
                <a:tc>
                  <a:txBody>
                    <a:bodyPr/>
                    <a:lstStyle/>
                    <a:p>
                      <a:pPr algn="ctr"/>
                      <a:r>
                        <a:rPr lang="en-US" dirty="0"/>
                        <a:t>0.00</a:t>
                      </a:r>
                    </a:p>
                  </a:txBody>
                  <a:tcPr/>
                </a:tc>
                <a:extLst>
                  <a:ext uri="{0D108BD9-81ED-4DB2-BD59-A6C34878D82A}">
                    <a16:rowId xmlns:a16="http://schemas.microsoft.com/office/drawing/2014/main" val="876815956"/>
                  </a:ext>
                </a:extLst>
              </a:tr>
              <a:tr h="369607">
                <a:tc>
                  <a:txBody>
                    <a:bodyPr/>
                    <a:lstStyle/>
                    <a:p>
                      <a:r>
                        <a:rPr lang="en-US" dirty="0">
                          <a:latin typeface="Avenir Book" panose="02000503020000020003" pitchFamily="2" charset="0"/>
                        </a:rPr>
                        <a:t>Electron Source Variation</a:t>
                      </a:r>
                    </a:p>
                  </a:txBody>
                  <a:tcPr/>
                </a:tc>
                <a:tc>
                  <a:txBody>
                    <a:bodyPr/>
                    <a:lstStyle/>
                    <a:p>
                      <a:pPr algn="ctr"/>
                      <a:r>
                        <a:rPr lang="en-US" dirty="0"/>
                        <a:t>0.06</a:t>
                      </a:r>
                    </a:p>
                  </a:txBody>
                  <a:tcPr/>
                </a:tc>
                <a:tc>
                  <a:txBody>
                    <a:bodyPr/>
                    <a:lstStyle/>
                    <a:p>
                      <a:pPr algn="ctr"/>
                      <a:r>
                        <a:rPr lang="en-US" dirty="0"/>
                        <a:t>0.10</a:t>
                      </a:r>
                    </a:p>
                  </a:txBody>
                  <a:tcPr/>
                </a:tc>
                <a:extLst>
                  <a:ext uri="{0D108BD9-81ED-4DB2-BD59-A6C34878D82A}">
                    <a16:rowId xmlns:a16="http://schemas.microsoft.com/office/drawing/2014/main" val="2780174229"/>
                  </a:ext>
                </a:extLst>
              </a:tr>
              <a:tr h="369607">
                <a:tc>
                  <a:txBody>
                    <a:bodyPr/>
                    <a:lstStyle/>
                    <a:p>
                      <a:r>
                        <a:rPr lang="en-US" dirty="0">
                          <a:latin typeface="Avenir Book" panose="02000503020000020003" pitchFamily="2" charset="0"/>
                        </a:rPr>
                        <a:t>Azz + </a:t>
                      </a:r>
                      <a:r>
                        <a:rPr lang="en-US" dirty="0" err="1">
                          <a:latin typeface="Avenir Book" panose="02000503020000020003" pitchFamily="2" charset="0"/>
                        </a:rPr>
                        <a:t>Levchuk</a:t>
                      </a:r>
                      <a:endParaRPr lang="en-US" dirty="0">
                        <a:latin typeface="Avenir Book" panose="02000503020000020003" pitchFamily="2" charset="0"/>
                      </a:endParaRPr>
                    </a:p>
                  </a:txBody>
                  <a:tcPr/>
                </a:tc>
                <a:tc>
                  <a:txBody>
                    <a:bodyPr/>
                    <a:lstStyle/>
                    <a:p>
                      <a:pPr algn="ctr"/>
                      <a:r>
                        <a:rPr lang="en-US" dirty="0"/>
                        <a:t>0.16</a:t>
                      </a:r>
                    </a:p>
                  </a:txBody>
                  <a:tcPr/>
                </a:tc>
                <a:tc>
                  <a:txBody>
                    <a:bodyPr/>
                    <a:lstStyle/>
                    <a:p>
                      <a:pPr algn="ctr"/>
                      <a:r>
                        <a:rPr lang="en-US" dirty="0"/>
                        <a:t>0.15</a:t>
                      </a:r>
                    </a:p>
                  </a:txBody>
                  <a:tcPr/>
                </a:tc>
                <a:extLst>
                  <a:ext uri="{0D108BD9-81ED-4DB2-BD59-A6C34878D82A}">
                    <a16:rowId xmlns:a16="http://schemas.microsoft.com/office/drawing/2014/main" val="2548843736"/>
                  </a:ext>
                </a:extLst>
              </a:tr>
              <a:tr h="369607">
                <a:tc>
                  <a:txBody>
                    <a:bodyPr/>
                    <a:lstStyle/>
                    <a:p>
                      <a:r>
                        <a:rPr lang="en-US" dirty="0">
                          <a:latin typeface="Avenir Book" panose="02000503020000020003" pitchFamily="2" charset="0"/>
                        </a:rPr>
                        <a:t>Dead Time</a:t>
                      </a:r>
                    </a:p>
                  </a:txBody>
                  <a:tcPr/>
                </a:tc>
                <a:tc>
                  <a:txBody>
                    <a:bodyPr/>
                    <a:lstStyle/>
                    <a:p>
                      <a:pPr algn="ctr"/>
                      <a:r>
                        <a:rPr lang="en-US" dirty="0"/>
                        <a:t>0.15</a:t>
                      </a:r>
                    </a:p>
                  </a:txBody>
                  <a:tcPr/>
                </a:tc>
                <a:tc>
                  <a:txBody>
                    <a:bodyPr/>
                    <a:lstStyle/>
                    <a:p>
                      <a:pPr algn="ctr"/>
                      <a:r>
                        <a:rPr lang="en-US" dirty="0"/>
                        <a:t>0.10</a:t>
                      </a:r>
                    </a:p>
                  </a:txBody>
                  <a:tcPr/>
                </a:tc>
                <a:extLst>
                  <a:ext uri="{0D108BD9-81ED-4DB2-BD59-A6C34878D82A}">
                    <a16:rowId xmlns:a16="http://schemas.microsoft.com/office/drawing/2014/main" val="4116957147"/>
                  </a:ext>
                </a:extLst>
              </a:tr>
              <a:tr h="369607">
                <a:tc>
                  <a:txBody>
                    <a:bodyPr/>
                    <a:lstStyle/>
                    <a:p>
                      <a:r>
                        <a:rPr lang="en-US" dirty="0">
                          <a:latin typeface="Avenir Book" panose="02000503020000020003" pitchFamily="2" charset="0"/>
                        </a:rPr>
                        <a:t>Accidentals</a:t>
                      </a:r>
                    </a:p>
                  </a:txBody>
                  <a:tcPr/>
                </a:tc>
                <a:tc>
                  <a:txBody>
                    <a:bodyPr/>
                    <a:lstStyle/>
                    <a:p>
                      <a:pPr algn="ctr"/>
                      <a:r>
                        <a:rPr lang="en-US" dirty="0"/>
                        <a:t>0.04</a:t>
                      </a:r>
                    </a:p>
                  </a:txBody>
                  <a:tcPr/>
                </a:tc>
                <a:tc>
                  <a:txBody>
                    <a:bodyPr/>
                    <a:lstStyle/>
                    <a:p>
                      <a:pPr algn="ctr"/>
                      <a:r>
                        <a:rPr lang="en-US" dirty="0"/>
                        <a:t>0.10</a:t>
                      </a:r>
                    </a:p>
                  </a:txBody>
                  <a:tcPr/>
                </a:tc>
                <a:extLst>
                  <a:ext uri="{0D108BD9-81ED-4DB2-BD59-A6C34878D82A}">
                    <a16:rowId xmlns:a16="http://schemas.microsoft.com/office/drawing/2014/main" val="4027701784"/>
                  </a:ext>
                </a:extLst>
              </a:tr>
              <a:tr h="369607">
                <a:tc>
                  <a:txBody>
                    <a:bodyPr/>
                    <a:lstStyle/>
                    <a:p>
                      <a:r>
                        <a:rPr lang="en-US" dirty="0">
                          <a:latin typeface="Avenir Book" panose="02000503020000020003" pitchFamily="2" charset="0"/>
                        </a:rPr>
                        <a:t>Degree of Saturation</a:t>
                      </a:r>
                    </a:p>
                  </a:txBody>
                  <a:tcPr/>
                </a:tc>
                <a:tc>
                  <a:txBody>
                    <a:bodyPr/>
                    <a:lstStyle/>
                    <a:p>
                      <a:pPr algn="ctr"/>
                      <a:r>
                        <a:rPr lang="en-US" dirty="0"/>
                        <a:t>0.50</a:t>
                      </a:r>
                    </a:p>
                  </a:txBody>
                  <a:tcPr/>
                </a:tc>
                <a:tc>
                  <a:txBody>
                    <a:bodyPr/>
                    <a:lstStyle/>
                    <a:p>
                      <a:pPr algn="ctr"/>
                      <a:r>
                        <a:rPr lang="en-US" dirty="0"/>
                        <a:t>0.15</a:t>
                      </a:r>
                    </a:p>
                  </a:txBody>
                  <a:tcPr/>
                </a:tc>
                <a:extLst>
                  <a:ext uri="{0D108BD9-81ED-4DB2-BD59-A6C34878D82A}">
                    <a16:rowId xmlns:a16="http://schemas.microsoft.com/office/drawing/2014/main" val="2153384667"/>
                  </a:ext>
                </a:extLst>
              </a:tr>
              <a:tr h="369607">
                <a:tc>
                  <a:txBody>
                    <a:bodyPr/>
                    <a:lstStyle/>
                    <a:p>
                      <a:r>
                        <a:rPr lang="en-US" dirty="0">
                          <a:latin typeface="Avenir Book" panose="02000503020000020003" pitchFamily="2" charset="0"/>
                        </a:rPr>
                        <a:t>Current Dependence</a:t>
                      </a:r>
                    </a:p>
                  </a:txBody>
                  <a:tcPr/>
                </a:tc>
                <a:tc>
                  <a:txBody>
                    <a:bodyPr/>
                    <a:lstStyle/>
                    <a:p>
                      <a:pPr algn="ctr"/>
                      <a:r>
                        <a:rPr lang="en-US" dirty="0"/>
                        <a:t>0.50</a:t>
                      </a:r>
                    </a:p>
                  </a:txBody>
                  <a:tcPr/>
                </a:tc>
                <a:tc>
                  <a:txBody>
                    <a:bodyPr/>
                    <a:lstStyle/>
                    <a:p>
                      <a:pPr algn="ctr"/>
                      <a:r>
                        <a:rPr lang="en-US" dirty="0"/>
                        <a:t>0.10</a:t>
                      </a:r>
                    </a:p>
                  </a:txBody>
                  <a:tcPr/>
                </a:tc>
                <a:extLst>
                  <a:ext uri="{0D108BD9-81ED-4DB2-BD59-A6C34878D82A}">
                    <a16:rowId xmlns:a16="http://schemas.microsoft.com/office/drawing/2014/main" val="3432831979"/>
                  </a:ext>
                </a:extLst>
              </a:tr>
              <a:tr h="369607">
                <a:tc>
                  <a:txBody>
                    <a:bodyPr/>
                    <a:lstStyle/>
                    <a:p>
                      <a:r>
                        <a:rPr lang="en-US" dirty="0">
                          <a:latin typeface="Avenir Book" panose="02000503020000020003" pitchFamily="2" charset="0"/>
                        </a:rPr>
                        <a:t>Aperture Transmission</a:t>
                      </a:r>
                    </a:p>
                  </a:txBody>
                  <a:tcPr/>
                </a:tc>
                <a:tc>
                  <a:txBody>
                    <a:bodyPr/>
                    <a:lstStyle/>
                    <a:p>
                      <a:pPr algn="ctr"/>
                      <a:r>
                        <a:rPr lang="en-US" dirty="0"/>
                        <a:t>0.10</a:t>
                      </a:r>
                    </a:p>
                  </a:txBody>
                  <a:tcPr>
                    <a:lnB w="12700" cap="flat" cmpd="sng" algn="ctr">
                      <a:solidFill>
                        <a:schemeClr val="tx1"/>
                      </a:solidFill>
                      <a:prstDash val="solid"/>
                      <a:round/>
                      <a:headEnd type="none" w="med" len="med"/>
                      <a:tailEnd type="none" w="med" len="med"/>
                    </a:lnB>
                  </a:tcPr>
                </a:tc>
                <a:tc>
                  <a:txBody>
                    <a:bodyPr/>
                    <a:lstStyle/>
                    <a:p>
                      <a:pPr algn="ctr"/>
                      <a:r>
                        <a:rPr lang="en-US" dirty="0"/>
                        <a:t>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549196"/>
                  </a:ext>
                </a:extLst>
              </a:tr>
              <a:tr h="369607">
                <a:tc>
                  <a:txBody>
                    <a:bodyPr/>
                    <a:lstStyle/>
                    <a:p>
                      <a:pPr algn="r"/>
                      <a:r>
                        <a:rPr lang="en-US" b="1" dirty="0"/>
                        <a:t>TOTAL</a:t>
                      </a:r>
                    </a:p>
                  </a:txBody>
                  <a:tcPr>
                    <a:lnR w="12700" cap="flat" cmpd="sng" algn="ctr">
                      <a:solidFill>
                        <a:schemeClr val="tx1"/>
                      </a:solidFill>
                      <a:prstDash val="solid"/>
                      <a:round/>
                      <a:headEnd type="none" w="med" len="med"/>
                      <a:tailEnd type="none" w="med" len="med"/>
                    </a:lnR>
                  </a:tcPr>
                </a:tc>
                <a:tc>
                  <a:txBody>
                    <a:bodyPr/>
                    <a:lstStyle/>
                    <a:p>
                      <a:pPr algn="ctr"/>
                      <a:r>
                        <a:rPr lang="en-US" dirty="0"/>
                        <a:t>0.85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663349"/>
                  </a:ext>
                </a:extLst>
              </a:tr>
            </a:tbl>
          </a:graphicData>
        </a:graphic>
      </p:graphicFrame>
      <p:sp>
        <p:nvSpPr>
          <p:cNvPr id="7" name="Rounded Rectangle 6">
            <a:extLst>
              <a:ext uri="{FF2B5EF4-FFF2-40B4-BE49-F238E27FC236}">
                <a16:creationId xmlns:a16="http://schemas.microsoft.com/office/drawing/2014/main" id="{2159AF69-6C3F-E816-81D2-6A1C4AD6E1BE}"/>
              </a:ext>
            </a:extLst>
          </p:cNvPr>
          <p:cNvSpPr/>
          <p:nvPr/>
        </p:nvSpPr>
        <p:spPr>
          <a:xfrm>
            <a:off x="518809" y="1614791"/>
            <a:ext cx="6031149" cy="37937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96A4CD6-0822-9BCE-30D6-25B92987459B}"/>
              </a:ext>
            </a:extLst>
          </p:cNvPr>
          <p:cNvSpPr/>
          <p:nvPr/>
        </p:nvSpPr>
        <p:spPr>
          <a:xfrm>
            <a:off x="518809" y="2000655"/>
            <a:ext cx="6031149" cy="110246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E28E77-4251-47BE-4856-2355F7526F6F}"/>
              </a:ext>
            </a:extLst>
          </p:cNvPr>
          <p:cNvSpPr/>
          <p:nvPr/>
        </p:nvSpPr>
        <p:spPr>
          <a:xfrm>
            <a:off x="518809" y="3099882"/>
            <a:ext cx="6031149" cy="353438"/>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0451CEBA-9D7E-FE2E-43C6-870F9C1ADFD0}"/>
              </a:ext>
            </a:extLst>
          </p:cNvPr>
          <p:cNvSpPr/>
          <p:nvPr/>
        </p:nvSpPr>
        <p:spPr>
          <a:xfrm>
            <a:off x="518809" y="3450076"/>
            <a:ext cx="6031149" cy="1131652"/>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A751BE1-960C-92B9-57F7-D495473CFF22}"/>
              </a:ext>
            </a:extLst>
          </p:cNvPr>
          <p:cNvSpPr/>
          <p:nvPr/>
        </p:nvSpPr>
        <p:spPr>
          <a:xfrm>
            <a:off x="518809" y="4186136"/>
            <a:ext cx="6031149" cy="11316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58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31" grpId="0"/>
      <p:bldP spid="32" grpId="0"/>
      <p:bldP spid="7" grpId="0" animBg="1"/>
      <p:bldP spid="8" grpId="0" animBg="1"/>
      <p:bldP spid="9"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1B0B0E-73DE-E67A-EA48-E0EEC9F7C465}"/>
              </a:ext>
            </a:extLst>
          </p:cNvPr>
          <p:cNvPicPr>
            <a:picLocks noChangeAspect="1"/>
          </p:cNvPicPr>
          <p:nvPr/>
        </p:nvPicPr>
        <p:blipFill rotWithShape="1">
          <a:blip r:embed="rId2"/>
          <a:srcRect l="5090" t="10023" r="1343" b="8116"/>
          <a:stretch/>
        </p:blipFill>
        <p:spPr>
          <a:xfrm>
            <a:off x="967360" y="222422"/>
            <a:ext cx="11031051" cy="3994003"/>
          </a:xfrm>
          <a:prstGeom prst="rect">
            <a:avLst/>
          </a:prstGeom>
        </p:spPr>
      </p:pic>
      <p:sp>
        <p:nvSpPr>
          <p:cNvPr id="2" name="Title 1">
            <a:extLst>
              <a:ext uri="{FF2B5EF4-FFF2-40B4-BE49-F238E27FC236}">
                <a16:creationId xmlns:a16="http://schemas.microsoft.com/office/drawing/2014/main" id="{6865660A-87F9-8468-1893-33C2DA42EEE7}"/>
              </a:ext>
            </a:extLst>
          </p:cNvPr>
          <p:cNvSpPr>
            <a:spLocks noGrp="1"/>
          </p:cNvSpPr>
          <p:nvPr>
            <p:ph type="title"/>
          </p:nvPr>
        </p:nvSpPr>
        <p:spPr>
          <a:xfrm rot="16200000">
            <a:off x="-3014528" y="3014528"/>
            <a:ext cx="6858001" cy="82894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solidFill>
          </a:ln>
        </p:spPr>
        <p:txBody>
          <a:bodyPr/>
          <a:lstStyle/>
          <a:p>
            <a:r>
              <a:rPr lang="en-US" dirty="0">
                <a:solidFill>
                  <a:schemeClr val="bg1"/>
                </a:solidFill>
              </a:rPr>
              <a:t>Azz + </a:t>
            </a:r>
            <a:r>
              <a:rPr lang="en-US" dirty="0" err="1">
                <a:solidFill>
                  <a:schemeClr val="bg1"/>
                </a:solidFill>
              </a:rPr>
              <a:t>Levchuk</a:t>
            </a:r>
            <a:endParaRPr lang="en-US" dirty="0">
              <a:solidFill>
                <a:schemeClr val="bg1"/>
              </a:solidFill>
            </a:endParaRPr>
          </a:p>
        </p:txBody>
      </p:sp>
      <p:sp>
        <p:nvSpPr>
          <p:cNvPr id="3" name="Content Placeholder 2">
            <a:extLst>
              <a:ext uri="{FF2B5EF4-FFF2-40B4-BE49-F238E27FC236}">
                <a16:creationId xmlns:a16="http://schemas.microsoft.com/office/drawing/2014/main" id="{95967F49-E266-E827-1A85-3EC99784F67F}"/>
              </a:ext>
            </a:extLst>
          </p:cNvPr>
          <p:cNvSpPr>
            <a:spLocks noGrp="1"/>
          </p:cNvSpPr>
          <p:nvPr>
            <p:ph idx="1"/>
          </p:nvPr>
        </p:nvSpPr>
        <p:spPr>
          <a:xfrm>
            <a:off x="1359243" y="4473146"/>
            <a:ext cx="10676238" cy="2187145"/>
          </a:xfrm>
        </p:spPr>
        <p:txBody>
          <a:bodyPr>
            <a:normAutofit fontScale="92500" lnSpcReduction="10000"/>
          </a:bodyPr>
          <a:lstStyle/>
          <a:p>
            <a:r>
              <a:rPr lang="en-US" dirty="0"/>
              <a:t>Simulation nicely follows data for rate scan</a:t>
            </a:r>
          </a:p>
          <a:p>
            <a:r>
              <a:rPr lang="en-US" dirty="0"/>
              <a:t>New model for electron momenta in Fe improved </a:t>
            </a:r>
            <a:r>
              <a:rPr lang="en-US" dirty="0" err="1"/>
              <a:t>Levchuk</a:t>
            </a:r>
            <a:r>
              <a:rPr lang="en-US" dirty="0"/>
              <a:t> correction</a:t>
            </a:r>
          </a:p>
          <a:p>
            <a:r>
              <a:rPr lang="en-US" dirty="0"/>
              <a:t>Provided confidence in our model</a:t>
            </a:r>
          </a:p>
          <a:p>
            <a:r>
              <a:rPr lang="en-US" dirty="0"/>
              <a:t>Still we always seek to minimize systematic corrections even if we can do these corrections accurately</a:t>
            </a:r>
          </a:p>
        </p:txBody>
      </p:sp>
      <p:sp>
        <p:nvSpPr>
          <p:cNvPr id="5" name="TextBox 4">
            <a:extLst>
              <a:ext uri="{FF2B5EF4-FFF2-40B4-BE49-F238E27FC236}">
                <a16:creationId xmlns:a16="http://schemas.microsoft.com/office/drawing/2014/main" id="{3B10CA7D-C525-8245-27C7-7B4F72EAAD55}"/>
              </a:ext>
            </a:extLst>
          </p:cNvPr>
          <p:cNvSpPr txBox="1"/>
          <p:nvPr/>
        </p:nvSpPr>
        <p:spPr>
          <a:xfrm>
            <a:off x="8691145" y="1718912"/>
            <a:ext cx="1623838" cy="309999"/>
          </a:xfrm>
          <a:prstGeom prst="rect">
            <a:avLst/>
          </a:prstGeom>
          <a:noFill/>
        </p:spPr>
        <p:txBody>
          <a:bodyPr wrap="square" rtlCol="0">
            <a:spAutoFit/>
          </a:bodyPr>
          <a:lstStyle/>
          <a:p>
            <a:r>
              <a:rPr lang="en-US" sz="1400" dirty="0" err="1">
                <a:hlinkClick r:id="rId3"/>
              </a:rPr>
              <a:t>arXiv</a:t>
            </a:r>
            <a:r>
              <a:rPr lang="en-US" sz="1400" dirty="0">
                <a:hlinkClick r:id="rId3"/>
              </a:rPr>
              <a:t> 2207.02150</a:t>
            </a:r>
            <a:endParaRPr lang="en-US" sz="1400" dirty="0"/>
          </a:p>
        </p:txBody>
      </p:sp>
      <p:sp>
        <p:nvSpPr>
          <p:cNvPr id="7" name="TextBox 6">
            <a:extLst>
              <a:ext uri="{FF2B5EF4-FFF2-40B4-BE49-F238E27FC236}">
                <a16:creationId xmlns:a16="http://schemas.microsoft.com/office/drawing/2014/main" id="{A1B579F7-BA36-E172-CAC4-B501524C2D18}"/>
              </a:ext>
            </a:extLst>
          </p:cNvPr>
          <p:cNvSpPr txBox="1"/>
          <p:nvPr/>
        </p:nvSpPr>
        <p:spPr>
          <a:xfrm>
            <a:off x="2990335" y="2471352"/>
            <a:ext cx="1563185" cy="369332"/>
          </a:xfrm>
          <a:prstGeom prst="rect">
            <a:avLst/>
          </a:prstGeom>
          <a:solidFill>
            <a:schemeClr val="accent1"/>
          </a:solidFill>
        </p:spPr>
        <p:txBody>
          <a:bodyPr wrap="none" rtlCol="0">
            <a:spAutoFit/>
          </a:bodyPr>
          <a:lstStyle/>
          <a:p>
            <a:r>
              <a:rPr lang="en-US" dirty="0">
                <a:solidFill>
                  <a:schemeClr val="bg1"/>
                </a:solidFill>
              </a:rPr>
              <a:t>CREX rate scan</a:t>
            </a:r>
          </a:p>
        </p:txBody>
      </p:sp>
      <p:sp>
        <p:nvSpPr>
          <p:cNvPr id="10" name="TextBox 9">
            <a:extLst>
              <a:ext uri="{FF2B5EF4-FFF2-40B4-BE49-F238E27FC236}">
                <a16:creationId xmlns:a16="http://schemas.microsoft.com/office/drawing/2014/main" id="{698E5745-A7BE-31AE-FAE6-D78803D6737F}"/>
              </a:ext>
            </a:extLst>
          </p:cNvPr>
          <p:cNvSpPr txBox="1"/>
          <p:nvPr/>
        </p:nvSpPr>
        <p:spPr>
          <a:xfrm>
            <a:off x="8270790" y="2302476"/>
            <a:ext cx="2343664" cy="369332"/>
          </a:xfrm>
          <a:prstGeom prst="rect">
            <a:avLst/>
          </a:prstGeom>
          <a:solidFill>
            <a:schemeClr val="accent1"/>
          </a:solidFill>
        </p:spPr>
        <p:txBody>
          <a:bodyPr wrap="square" rtlCol="0">
            <a:spAutoFit/>
          </a:bodyPr>
          <a:lstStyle/>
          <a:p>
            <a:r>
              <a:rPr lang="en-US" dirty="0">
                <a:solidFill>
                  <a:schemeClr val="bg1"/>
                </a:solidFill>
              </a:rPr>
              <a:t>CREX asymmetry  scan</a:t>
            </a:r>
          </a:p>
        </p:txBody>
      </p:sp>
    </p:spTree>
    <p:extLst>
      <p:ext uri="{BB962C8B-B14F-4D97-AF65-F5344CB8AC3E}">
        <p14:creationId xmlns:p14="http://schemas.microsoft.com/office/powerpoint/2010/main" val="174405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6745-AF65-7EA1-9473-33648F835694}"/>
              </a:ext>
            </a:extLst>
          </p:cNvPr>
          <p:cNvSpPr>
            <a:spLocks noGrp="1"/>
          </p:cNvSpPr>
          <p:nvPr>
            <p:ph type="title"/>
          </p:nvPr>
        </p:nvSpPr>
        <p:spPr>
          <a:xfrm>
            <a:off x="96794" y="0"/>
            <a:ext cx="10515600" cy="1087395"/>
          </a:xfrm>
        </p:spPr>
        <p:txBody>
          <a:bodyPr/>
          <a:lstStyle/>
          <a:p>
            <a:r>
              <a:rPr lang="en-US" dirty="0"/>
              <a:t>Minimizing </a:t>
            </a:r>
            <a:r>
              <a:rPr lang="en-US" dirty="0" err="1"/>
              <a:t>Levchuk</a:t>
            </a:r>
            <a:r>
              <a:rPr lang="en-US" dirty="0"/>
              <a:t> correction</a:t>
            </a:r>
          </a:p>
        </p:txBody>
      </p:sp>
      <p:sp>
        <p:nvSpPr>
          <p:cNvPr id="3" name="Content Placeholder 2">
            <a:extLst>
              <a:ext uri="{FF2B5EF4-FFF2-40B4-BE49-F238E27FC236}">
                <a16:creationId xmlns:a16="http://schemas.microsoft.com/office/drawing/2014/main" id="{D14B325F-35EE-68D7-151C-DCEE3850C4B1}"/>
              </a:ext>
            </a:extLst>
          </p:cNvPr>
          <p:cNvSpPr>
            <a:spLocks noGrp="1"/>
          </p:cNvSpPr>
          <p:nvPr>
            <p:ph idx="1"/>
          </p:nvPr>
        </p:nvSpPr>
        <p:spPr>
          <a:xfrm>
            <a:off x="319217" y="1059506"/>
            <a:ext cx="5253680" cy="5242440"/>
          </a:xfrm>
        </p:spPr>
        <p:txBody>
          <a:bodyPr/>
          <a:lstStyle/>
          <a:p>
            <a:r>
              <a:rPr lang="en-US" dirty="0"/>
              <a:t>At 11 GeV current spectrometer had insufficient strength to focus desired Moller events through dipole (high sensitivity to optical setting and 1% level correction)</a:t>
            </a:r>
          </a:p>
          <a:p>
            <a:r>
              <a:rPr lang="en-US" dirty="0"/>
              <a:t>Moving target upstream 30cm and limiting vertical acceptance on detector nearly eliminates </a:t>
            </a:r>
            <a:r>
              <a:rPr lang="en-US" dirty="0" err="1"/>
              <a:t>Levchuk</a:t>
            </a:r>
            <a:r>
              <a:rPr lang="en-US" dirty="0"/>
              <a:t> and reduces sensitivity.</a:t>
            </a:r>
          </a:p>
          <a:p>
            <a:r>
              <a:rPr lang="en-US" dirty="0"/>
              <a:t>We will map this out like we did in CREX to prove the model gets </a:t>
            </a:r>
            <a:r>
              <a:rPr lang="en-US" dirty="0" err="1"/>
              <a:t>Levchuk</a:t>
            </a:r>
            <a:r>
              <a:rPr lang="en-US" dirty="0"/>
              <a:t> right</a:t>
            </a:r>
          </a:p>
        </p:txBody>
      </p:sp>
      <p:pic>
        <p:nvPicPr>
          <p:cNvPr id="4" name="Picture 3">
            <a:extLst>
              <a:ext uri="{FF2B5EF4-FFF2-40B4-BE49-F238E27FC236}">
                <a16:creationId xmlns:a16="http://schemas.microsoft.com/office/drawing/2014/main" id="{09A39DE9-2863-57D7-D8AC-FC40715B7730}"/>
              </a:ext>
            </a:extLst>
          </p:cNvPr>
          <p:cNvPicPr>
            <a:picLocks noChangeAspect="1"/>
          </p:cNvPicPr>
          <p:nvPr/>
        </p:nvPicPr>
        <p:blipFill rotWithShape="1">
          <a:blip r:embed="rId2"/>
          <a:srcRect l="2312" t="15949" r="2645" b="12582"/>
          <a:stretch/>
        </p:blipFill>
        <p:spPr>
          <a:xfrm>
            <a:off x="6374520" y="1153494"/>
            <a:ext cx="5775158" cy="2192032"/>
          </a:xfrm>
          <a:prstGeom prst="rect">
            <a:avLst/>
          </a:prstGeom>
        </p:spPr>
      </p:pic>
      <p:pic>
        <p:nvPicPr>
          <p:cNvPr id="5" name="Picture 4">
            <a:extLst>
              <a:ext uri="{FF2B5EF4-FFF2-40B4-BE49-F238E27FC236}">
                <a16:creationId xmlns:a16="http://schemas.microsoft.com/office/drawing/2014/main" id="{07B912E1-A35E-1694-A8DC-C851FA60DC04}"/>
              </a:ext>
            </a:extLst>
          </p:cNvPr>
          <p:cNvPicPr>
            <a:picLocks noChangeAspect="1"/>
          </p:cNvPicPr>
          <p:nvPr/>
        </p:nvPicPr>
        <p:blipFill>
          <a:blip r:embed="rId3"/>
          <a:stretch>
            <a:fillRect/>
          </a:stretch>
        </p:blipFill>
        <p:spPr>
          <a:xfrm>
            <a:off x="6361951" y="3699533"/>
            <a:ext cx="5830049" cy="2948402"/>
          </a:xfrm>
          <a:prstGeom prst="rect">
            <a:avLst/>
          </a:prstGeom>
        </p:spPr>
      </p:pic>
      <p:sp>
        <p:nvSpPr>
          <p:cNvPr id="6" name="Rectangle 5">
            <a:extLst>
              <a:ext uri="{FF2B5EF4-FFF2-40B4-BE49-F238E27FC236}">
                <a16:creationId xmlns:a16="http://schemas.microsoft.com/office/drawing/2014/main" id="{E790DD38-26CC-7BBA-ACFF-DD5204FC83F2}"/>
              </a:ext>
            </a:extLst>
          </p:cNvPr>
          <p:cNvSpPr/>
          <p:nvPr/>
        </p:nvSpPr>
        <p:spPr>
          <a:xfrm>
            <a:off x="6374518" y="778476"/>
            <a:ext cx="5782962" cy="29038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08DB0A-45B7-EA44-8C97-983090B47AD6}"/>
              </a:ext>
            </a:extLst>
          </p:cNvPr>
          <p:cNvSpPr txBox="1"/>
          <p:nvPr/>
        </p:nvSpPr>
        <p:spPr>
          <a:xfrm>
            <a:off x="7772400" y="827903"/>
            <a:ext cx="3297313" cy="369332"/>
          </a:xfrm>
          <a:prstGeom prst="rect">
            <a:avLst/>
          </a:prstGeom>
          <a:noFill/>
        </p:spPr>
        <p:txBody>
          <a:bodyPr wrap="none" rtlCol="0">
            <a:spAutoFit/>
          </a:bodyPr>
          <a:lstStyle/>
          <a:p>
            <a:r>
              <a:rPr lang="en-US" dirty="0"/>
              <a:t>11 GeV Target in Current Position</a:t>
            </a:r>
          </a:p>
        </p:txBody>
      </p:sp>
      <p:sp>
        <p:nvSpPr>
          <p:cNvPr id="10" name="TextBox 9">
            <a:extLst>
              <a:ext uri="{FF2B5EF4-FFF2-40B4-BE49-F238E27FC236}">
                <a16:creationId xmlns:a16="http://schemas.microsoft.com/office/drawing/2014/main" id="{9502235F-4640-5D3B-4ED2-060E59B0B324}"/>
              </a:ext>
            </a:extLst>
          </p:cNvPr>
          <p:cNvSpPr txBox="1"/>
          <p:nvPr/>
        </p:nvSpPr>
        <p:spPr>
          <a:xfrm>
            <a:off x="6849761" y="3760573"/>
            <a:ext cx="5070491" cy="369332"/>
          </a:xfrm>
          <a:prstGeom prst="rect">
            <a:avLst/>
          </a:prstGeom>
          <a:solidFill>
            <a:schemeClr val="bg1"/>
          </a:solidFill>
        </p:spPr>
        <p:txBody>
          <a:bodyPr wrap="none" rtlCol="0">
            <a:spAutoFit/>
          </a:bodyPr>
          <a:lstStyle/>
          <a:p>
            <a:r>
              <a:rPr lang="en-US" dirty="0"/>
              <a:t>11 GeV Target 30cm Upstream and Detector 4.5cm</a:t>
            </a:r>
          </a:p>
        </p:txBody>
      </p:sp>
    </p:spTree>
    <p:extLst>
      <p:ext uri="{BB962C8B-B14F-4D97-AF65-F5344CB8AC3E}">
        <p14:creationId xmlns:p14="http://schemas.microsoft.com/office/powerpoint/2010/main" val="23113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DB31-CBEC-1EBD-5091-B226E1CD9E18}"/>
              </a:ext>
            </a:extLst>
          </p:cNvPr>
          <p:cNvSpPr>
            <a:spLocks noGrp="1"/>
          </p:cNvSpPr>
          <p:nvPr>
            <p:ph type="title"/>
          </p:nvPr>
        </p:nvSpPr>
        <p:spPr>
          <a:xfrm>
            <a:off x="0" y="1"/>
            <a:ext cx="10515600" cy="889686"/>
          </a:xfrm>
        </p:spPr>
        <p:txBody>
          <a:bodyPr>
            <a:normAutofit fontScale="90000"/>
          </a:bodyPr>
          <a:lstStyle/>
          <a:p>
            <a:r>
              <a:rPr lang="en-US" dirty="0"/>
              <a:t>Unresolved discrepancy seen in SBS 4-pass data</a:t>
            </a:r>
          </a:p>
        </p:txBody>
      </p:sp>
      <p:pic>
        <p:nvPicPr>
          <p:cNvPr id="4" name="Content Placeholder 3">
            <a:extLst>
              <a:ext uri="{FF2B5EF4-FFF2-40B4-BE49-F238E27FC236}">
                <a16:creationId xmlns:a16="http://schemas.microsoft.com/office/drawing/2014/main" id="{3D160D89-ED4D-8935-DE56-7180BE69B3CC}"/>
              </a:ext>
            </a:extLst>
          </p:cNvPr>
          <p:cNvPicPr>
            <a:picLocks noGrp="1" noChangeAspect="1"/>
          </p:cNvPicPr>
          <p:nvPr>
            <p:ph idx="1"/>
          </p:nvPr>
        </p:nvPicPr>
        <p:blipFill>
          <a:blip r:embed="rId2"/>
          <a:stretch>
            <a:fillRect/>
          </a:stretch>
        </p:blipFill>
        <p:spPr>
          <a:xfrm>
            <a:off x="-1" y="803188"/>
            <a:ext cx="11813059" cy="6021823"/>
          </a:xfrm>
          <a:prstGeom prst="rect">
            <a:avLst/>
          </a:prstGeom>
        </p:spPr>
      </p:pic>
      <p:sp>
        <p:nvSpPr>
          <p:cNvPr id="5" name="TextBox 4">
            <a:extLst>
              <a:ext uri="{FF2B5EF4-FFF2-40B4-BE49-F238E27FC236}">
                <a16:creationId xmlns:a16="http://schemas.microsoft.com/office/drawing/2014/main" id="{5B14342A-0852-DDC2-D455-78719A792E45}"/>
              </a:ext>
            </a:extLst>
          </p:cNvPr>
          <p:cNvSpPr txBox="1"/>
          <p:nvPr/>
        </p:nvSpPr>
        <p:spPr>
          <a:xfrm>
            <a:off x="370702" y="3398108"/>
            <a:ext cx="3583459" cy="2585323"/>
          </a:xfrm>
          <a:prstGeom prst="rect">
            <a:avLst/>
          </a:prstGeom>
          <a:solidFill>
            <a:schemeClr val="bg2">
              <a:lumMod val="90000"/>
            </a:schemeClr>
          </a:solidFill>
        </p:spPr>
        <p:txBody>
          <a:bodyPr wrap="square" rtlCol="0">
            <a:spAutoFit/>
          </a:bodyPr>
          <a:lstStyle/>
          <a:p>
            <a:r>
              <a:rPr lang="en-US" dirty="0"/>
              <a:t>SBS requires 3% precision so we didn’t take a long time optimizing the optics.</a:t>
            </a:r>
          </a:p>
          <a:p>
            <a:r>
              <a:rPr lang="en-US" dirty="0"/>
              <a:t>Possible that we ended up in a particularly sensitive configuration where small uncertainties in beam angle, upstream collimator or positions of dipole apertures had a large effect</a:t>
            </a:r>
          </a:p>
        </p:txBody>
      </p:sp>
    </p:spTree>
    <p:extLst>
      <p:ext uri="{BB962C8B-B14F-4D97-AF65-F5344CB8AC3E}">
        <p14:creationId xmlns:p14="http://schemas.microsoft.com/office/powerpoint/2010/main" val="710891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7042</TotalTime>
  <Words>1553</Words>
  <Application>Microsoft Macintosh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Black</vt:lpstr>
      <vt:lpstr>Avenir Book</vt:lpstr>
      <vt:lpstr>Calibri</vt:lpstr>
      <vt:lpstr>Calibri Light</vt:lpstr>
      <vt:lpstr>Cambria Math</vt:lpstr>
      <vt:lpstr>Office Theme</vt:lpstr>
      <vt:lpstr>Update on Moller polarimetry for MOLLER</vt:lpstr>
      <vt:lpstr>Moller polarimeter in Hall A</vt:lpstr>
      <vt:lpstr>  Hardware overview: changes included in the project </vt:lpstr>
      <vt:lpstr>  Hardware overview: improvements outside the project </vt:lpstr>
      <vt:lpstr>Systematic Error Estimates</vt:lpstr>
      <vt:lpstr>Progress dealing with systematics</vt:lpstr>
      <vt:lpstr>Azz + Levchuk</vt:lpstr>
      <vt:lpstr>Minimizing Levchuk correction</vt:lpstr>
      <vt:lpstr>Unresolved discrepancy seen in SBS 4-pass data</vt:lpstr>
      <vt:lpstr>Addition of GEMs</vt:lpstr>
      <vt:lpstr>Results from SBS: foil alignment</vt:lpstr>
      <vt:lpstr>Saturation scan</vt:lpstr>
      <vt:lpstr>Saturation scan with foil rotation during SBS</vt:lpstr>
      <vt:lpstr>PowerPoint Presentation</vt:lpstr>
      <vt:lpstr>Dead time and accidentals</vt:lpstr>
      <vt:lpstr>High current extrapolation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Moller polarimetry for MOLLER</dc:title>
  <dc:creator>Donald Jones</dc:creator>
  <cp:lastModifiedBy>Donald Jones</cp:lastModifiedBy>
  <cp:revision>2</cp:revision>
  <dcterms:created xsi:type="dcterms:W3CDTF">2024-05-17T16:53:40Z</dcterms:created>
  <dcterms:modified xsi:type="dcterms:W3CDTF">2024-05-22T14:16:31Z</dcterms:modified>
</cp:coreProperties>
</file>