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6" r:id="rId5"/>
  </p:sldMasterIdLst>
  <p:notesMasterIdLst>
    <p:notesMasterId r:id="rId26"/>
  </p:notesMasterIdLst>
  <p:sldIdLst>
    <p:sldId id="1111" r:id="rId6"/>
    <p:sldId id="1075" r:id="rId7"/>
    <p:sldId id="963" r:id="rId8"/>
    <p:sldId id="1109" r:id="rId9"/>
    <p:sldId id="1102" r:id="rId10"/>
    <p:sldId id="1100" r:id="rId11"/>
    <p:sldId id="1106" r:id="rId12"/>
    <p:sldId id="1108" r:id="rId13"/>
    <p:sldId id="1103" r:id="rId14"/>
    <p:sldId id="1110" r:id="rId15"/>
    <p:sldId id="898" r:id="rId16"/>
    <p:sldId id="427" r:id="rId17"/>
    <p:sldId id="1084" r:id="rId18"/>
    <p:sldId id="434" r:id="rId19"/>
    <p:sldId id="426" r:id="rId20"/>
    <p:sldId id="1076" r:id="rId21"/>
    <p:sldId id="1107" r:id="rId22"/>
    <p:sldId id="1105" r:id="rId23"/>
    <p:sldId id="256" r:id="rId24"/>
    <p:sldId id="10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81A5FF-6A68-4EA2-A1FE-38E201DCF2B1}" v="120" dt="2024-05-16T17:31:50.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4" autoAdjust="0"/>
    <p:restoredTop sz="87288" autoAdjust="0"/>
  </p:normalViewPr>
  <p:slideViewPr>
    <p:cSldViewPr snapToGrid="0">
      <p:cViewPr varScale="1">
        <p:scale>
          <a:sx n="93" d="100"/>
          <a:sy n="93" d="100"/>
        </p:scale>
        <p:origin x="600"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te Mammei" userId="305684990213fe1d" providerId="LiveId" clId="{B681A5FF-6A68-4EA2-A1FE-38E201DCF2B1}"/>
    <pc:docChg chg="undo custSel addSld delSld modSld sldOrd">
      <pc:chgData name="Juliette Mammei" userId="305684990213fe1d" providerId="LiveId" clId="{B681A5FF-6A68-4EA2-A1FE-38E201DCF2B1}" dt="2024-05-16T17:41:42.310" v="1813" actId="20577"/>
      <pc:docMkLst>
        <pc:docMk/>
      </pc:docMkLst>
      <pc:sldChg chg="ord">
        <pc:chgData name="Juliette Mammei" userId="305684990213fe1d" providerId="LiveId" clId="{B681A5FF-6A68-4EA2-A1FE-38E201DCF2B1}" dt="2024-05-16T16:55:25.590" v="345"/>
        <pc:sldMkLst>
          <pc:docMk/>
          <pc:sldMk cId="0" sldId="256"/>
        </pc:sldMkLst>
      </pc:sldChg>
      <pc:sldChg chg="add">
        <pc:chgData name="Juliette Mammei" userId="305684990213fe1d" providerId="LiveId" clId="{B681A5FF-6A68-4EA2-A1FE-38E201DCF2B1}" dt="2024-05-16T16:25:08.505" v="2"/>
        <pc:sldMkLst>
          <pc:docMk/>
          <pc:sldMk cId="2105932755" sldId="426"/>
        </pc:sldMkLst>
      </pc:sldChg>
      <pc:sldChg chg="del">
        <pc:chgData name="Juliette Mammei" userId="305684990213fe1d" providerId="LiveId" clId="{B681A5FF-6A68-4EA2-A1FE-38E201DCF2B1}" dt="2024-05-16T16:25:01.978" v="1" actId="2696"/>
        <pc:sldMkLst>
          <pc:docMk/>
          <pc:sldMk cId="3271991973" sldId="426"/>
        </pc:sldMkLst>
      </pc:sldChg>
      <pc:sldChg chg="modSp mod">
        <pc:chgData name="Juliette Mammei" userId="305684990213fe1d" providerId="LiveId" clId="{B681A5FF-6A68-4EA2-A1FE-38E201DCF2B1}" dt="2024-05-16T17:13:29.046" v="745" actId="14100"/>
        <pc:sldMkLst>
          <pc:docMk/>
          <pc:sldMk cId="3983382060" sldId="427"/>
        </pc:sldMkLst>
        <pc:picChg chg="mod">
          <ac:chgData name="Juliette Mammei" userId="305684990213fe1d" providerId="LiveId" clId="{B681A5FF-6A68-4EA2-A1FE-38E201DCF2B1}" dt="2024-05-16T17:13:29.046" v="745" actId="14100"/>
          <ac:picMkLst>
            <pc:docMk/>
            <pc:sldMk cId="3983382060" sldId="427"/>
            <ac:picMk id="21" creationId="{63D4893C-0656-4FA5-892C-7BF4E60732BC}"/>
          </ac:picMkLst>
        </pc:picChg>
      </pc:sldChg>
      <pc:sldChg chg="del">
        <pc:chgData name="Juliette Mammei" userId="305684990213fe1d" providerId="LiveId" clId="{B681A5FF-6A68-4EA2-A1FE-38E201DCF2B1}" dt="2024-05-16T16:25:01.978" v="1" actId="2696"/>
        <pc:sldMkLst>
          <pc:docMk/>
          <pc:sldMk cId="1579867235" sldId="434"/>
        </pc:sldMkLst>
      </pc:sldChg>
      <pc:sldChg chg="add">
        <pc:chgData name="Juliette Mammei" userId="305684990213fe1d" providerId="LiveId" clId="{B681A5FF-6A68-4EA2-A1FE-38E201DCF2B1}" dt="2024-05-16T16:25:08.505" v="2"/>
        <pc:sldMkLst>
          <pc:docMk/>
          <pc:sldMk cId="2317231312" sldId="434"/>
        </pc:sldMkLst>
      </pc:sldChg>
      <pc:sldChg chg="del">
        <pc:chgData name="Juliette Mammei" userId="305684990213fe1d" providerId="LiveId" clId="{B681A5FF-6A68-4EA2-A1FE-38E201DCF2B1}" dt="2024-05-16T16:24:54.313" v="0" actId="47"/>
        <pc:sldMkLst>
          <pc:docMk/>
          <pc:sldMk cId="3264266066" sldId="962"/>
        </pc:sldMkLst>
      </pc:sldChg>
      <pc:sldChg chg="modSp mod">
        <pc:chgData name="Juliette Mammei" userId="305684990213fe1d" providerId="LiveId" clId="{B681A5FF-6A68-4EA2-A1FE-38E201DCF2B1}" dt="2024-05-16T16:53:52.032" v="343" actId="255"/>
        <pc:sldMkLst>
          <pc:docMk/>
          <pc:sldMk cId="936267814" sldId="963"/>
        </pc:sldMkLst>
        <pc:spChg chg="mod">
          <ac:chgData name="Juliette Mammei" userId="305684990213fe1d" providerId="LiveId" clId="{B681A5FF-6A68-4EA2-A1FE-38E201DCF2B1}" dt="2024-05-16T16:53:52.032" v="343" actId="255"/>
          <ac:spMkLst>
            <pc:docMk/>
            <pc:sldMk cId="936267814" sldId="963"/>
            <ac:spMk id="8" creationId="{00000000-0000-0000-0000-000000000000}"/>
          </ac:spMkLst>
        </pc:spChg>
        <pc:spChg chg="mod">
          <ac:chgData name="Juliette Mammei" userId="305684990213fe1d" providerId="LiveId" clId="{B681A5FF-6A68-4EA2-A1FE-38E201DCF2B1}" dt="2024-05-16T16:53:00.231" v="342" actId="1076"/>
          <ac:spMkLst>
            <pc:docMk/>
            <pc:sldMk cId="936267814" sldId="963"/>
            <ac:spMk id="10" creationId="{5C3B4A87-F883-45BB-B8FE-99A2C3A26A43}"/>
          </ac:spMkLst>
        </pc:spChg>
      </pc:sldChg>
      <pc:sldChg chg="ord">
        <pc:chgData name="Juliette Mammei" userId="305684990213fe1d" providerId="LiveId" clId="{B681A5FF-6A68-4EA2-A1FE-38E201DCF2B1}" dt="2024-05-16T17:35:05.977" v="960"/>
        <pc:sldMkLst>
          <pc:docMk/>
          <pc:sldMk cId="2090316600" sldId="1052"/>
        </pc:sldMkLst>
      </pc:sldChg>
      <pc:sldChg chg="del ord">
        <pc:chgData name="Juliette Mammei" userId="305684990213fe1d" providerId="LiveId" clId="{B681A5FF-6A68-4EA2-A1FE-38E201DCF2B1}" dt="2024-05-16T16:52:00.697" v="321" actId="47"/>
        <pc:sldMkLst>
          <pc:docMk/>
          <pc:sldMk cId="996669210" sldId="1065"/>
        </pc:sldMkLst>
      </pc:sldChg>
      <pc:sldChg chg="addSp delSp modSp mod">
        <pc:chgData name="Juliette Mammei" userId="305684990213fe1d" providerId="LiveId" clId="{B681A5FF-6A68-4EA2-A1FE-38E201DCF2B1}" dt="2024-05-16T16:52:37.469" v="340" actId="1076"/>
        <pc:sldMkLst>
          <pc:docMk/>
          <pc:sldMk cId="3818291371" sldId="1075"/>
        </pc:sldMkLst>
        <pc:spChg chg="mod">
          <ac:chgData name="Juliette Mammei" userId="305684990213fe1d" providerId="LiveId" clId="{B681A5FF-6A68-4EA2-A1FE-38E201DCF2B1}" dt="2024-05-16T16:52:19.305" v="327" actId="1076"/>
          <ac:spMkLst>
            <pc:docMk/>
            <pc:sldMk cId="3818291371" sldId="1075"/>
            <ac:spMk id="2" creationId="{64C94BD5-7F5D-44C0-8E8E-531FD2A86CFE}"/>
          </ac:spMkLst>
        </pc:spChg>
        <pc:spChg chg="del">
          <ac:chgData name="Juliette Mammei" userId="305684990213fe1d" providerId="LiveId" clId="{B681A5FF-6A68-4EA2-A1FE-38E201DCF2B1}" dt="2024-05-16T16:36:20.109" v="7" actId="478"/>
          <ac:spMkLst>
            <pc:docMk/>
            <pc:sldMk cId="3818291371" sldId="1075"/>
            <ac:spMk id="9" creationId="{12B5B099-84A9-49CF-BA99-EFBFD27710D8}"/>
          </ac:spMkLst>
        </pc:spChg>
        <pc:spChg chg="add mod">
          <ac:chgData name="Juliette Mammei" userId="305684990213fe1d" providerId="LiveId" clId="{B681A5FF-6A68-4EA2-A1FE-38E201DCF2B1}" dt="2024-05-16T16:52:37.469" v="340" actId="1076"/>
          <ac:spMkLst>
            <pc:docMk/>
            <pc:sldMk cId="3818291371" sldId="1075"/>
            <ac:spMk id="14" creationId="{7450026D-3E97-4047-D4D2-CBB9050F4FC3}"/>
          </ac:spMkLst>
        </pc:spChg>
        <pc:spChg chg="mod">
          <ac:chgData name="Juliette Mammei" userId="305684990213fe1d" providerId="LiveId" clId="{B681A5FF-6A68-4EA2-A1FE-38E201DCF2B1}" dt="2024-05-16T16:47:44.853" v="196" actId="1076"/>
          <ac:spMkLst>
            <pc:docMk/>
            <pc:sldMk cId="3818291371" sldId="1075"/>
            <ac:spMk id="19" creationId="{212E2D73-8916-4EFC-BF87-D5602DEAF039}"/>
          </ac:spMkLst>
        </pc:spChg>
        <pc:spChg chg="mod">
          <ac:chgData name="Juliette Mammei" userId="305684990213fe1d" providerId="LiveId" clId="{B681A5FF-6A68-4EA2-A1FE-38E201DCF2B1}" dt="2024-05-16T16:44:25.936" v="131" actId="1076"/>
          <ac:spMkLst>
            <pc:docMk/>
            <pc:sldMk cId="3818291371" sldId="1075"/>
            <ac:spMk id="20" creationId="{F1B2BA7C-4075-4BF3-8A35-EB4F5299BEEA}"/>
          </ac:spMkLst>
        </pc:spChg>
        <pc:spChg chg="del">
          <ac:chgData name="Juliette Mammei" userId="305684990213fe1d" providerId="LiveId" clId="{B681A5FF-6A68-4EA2-A1FE-38E201DCF2B1}" dt="2024-05-16T16:36:21.832" v="8" actId="478"/>
          <ac:spMkLst>
            <pc:docMk/>
            <pc:sldMk cId="3818291371" sldId="1075"/>
            <ac:spMk id="22" creationId="{0DA691AC-9F9D-4134-9EFD-D9D328018D50}"/>
          </ac:spMkLst>
        </pc:spChg>
        <pc:spChg chg="del mod">
          <ac:chgData name="Juliette Mammei" userId="305684990213fe1d" providerId="LiveId" clId="{B681A5FF-6A68-4EA2-A1FE-38E201DCF2B1}" dt="2024-05-16T16:49:14.026" v="251" actId="478"/>
          <ac:spMkLst>
            <pc:docMk/>
            <pc:sldMk cId="3818291371" sldId="1075"/>
            <ac:spMk id="36" creationId="{A3B5BC0C-AE9B-49A0-A04C-FF02D5906D41}"/>
          </ac:spMkLst>
        </pc:spChg>
        <pc:spChg chg="mod">
          <ac:chgData name="Juliette Mammei" userId="305684990213fe1d" providerId="LiveId" clId="{B681A5FF-6A68-4EA2-A1FE-38E201DCF2B1}" dt="2024-05-16T16:49:33.830" v="253" actId="1076"/>
          <ac:spMkLst>
            <pc:docMk/>
            <pc:sldMk cId="3818291371" sldId="1075"/>
            <ac:spMk id="40" creationId="{51CEF580-5988-43EB-94DA-978F5C180783}"/>
          </ac:spMkLst>
        </pc:spChg>
        <pc:spChg chg="add mod">
          <ac:chgData name="Juliette Mammei" userId="305684990213fe1d" providerId="LiveId" clId="{B681A5FF-6A68-4EA2-A1FE-38E201DCF2B1}" dt="2024-05-16T16:45:08.942" v="144" actId="1076"/>
          <ac:spMkLst>
            <pc:docMk/>
            <pc:sldMk cId="3818291371" sldId="1075"/>
            <ac:spMk id="43" creationId="{06F28E88-F732-E236-2A9D-F16066EEE32F}"/>
          </ac:spMkLst>
        </pc:spChg>
        <pc:spChg chg="add mod">
          <ac:chgData name="Juliette Mammei" userId="305684990213fe1d" providerId="LiveId" clId="{B681A5FF-6A68-4EA2-A1FE-38E201DCF2B1}" dt="2024-05-16T16:52:10.732" v="322" actId="1076"/>
          <ac:spMkLst>
            <pc:docMk/>
            <pc:sldMk cId="3818291371" sldId="1075"/>
            <ac:spMk id="46" creationId="{94FA544D-753A-F425-C9DB-2C7F5502EE40}"/>
          </ac:spMkLst>
        </pc:spChg>
        <pc:spChg chg="add mod">
          <ac:chgData name="Juliette Mammei" userId="305684990213fe1d" providerId="LiveId" clId="{B681A5FF-6A68-4EA2-A1FE-38E201DCF2B1}" dt="2024-05-16T16:49:37.895" v="254" actId="1076"/>
          <ac:spMkLst>
            <pc:docMk/>
            <pc:sldMk cId="3818291371" sldId="1075"/>
            <ac:spMk id="57" creationId="{E639C6C5-025C-1484-70C5-95B915820444}"/>
          </ac:spMkLst>
        </pc:spChg>
        <pc:spChg chg="add mod">
          <ac:chgData name="Juliette Mammei" userId="305684990213fe1d" providerId="LiveId" clId="{B681A5FF-6A68-4EA2-A1FE-38E201DCF2B1}" dt="2024-05-16T16:49:12.351" v="250" actId="1076"/>
          <ac:spMkLst>
            <pc:docMk/>
            <pc:sldMk cId="3818291371" sldId="1075"/>
            <ac:spMk id="64" creationId="{FF7EFF10-AB84-AFF3-FB0F-5A644CC77FF6}"/>
          </ac:spMkLst>
        </pc:spChg>
        <pc:spChg chg="add mod">
          <ac:chgData name="Juliette Mammei" userId="305684990213fe1d" providerId="LiveId" clId="{B681A5FF-6A68-4EA2-A1FE-38E201DCF2B1}" dt="2024-05-16T16:51:43.783" v="320" actId="20577"/>
          <ac:spMkLst>
            <pc:docMk/>
            <pc:sldMk cId="3818291371" sldId="1075"/>
            <ac:spMk id="74" creationId="{5B48B8B1-D4A3-BD32-5FEB-470116725359}"/>
          </ac:spMkLst>
        </pc:spChg>
        <pc:grpChg chg="add mod">
          <ac:chgData name="Juliette Mammei" userId="305684990213fe1d" providerId="LiveId" clId="{B681A5FF-6A68-4EA2-A1FE-38E201DCF2B1}" dt="2024-05-16T16:43:43.005" v="121" actId="1076"/>
          <ac:grpSpMkLst>
            <pc:docMk/>
            <pc:sldMk cId="3818291371" sldId="1075"/>
            <ac:grpSpMk id="8" creationId="{7D06AAA3-44C4-F91B-8FDD-83C68FB933BB}"/>
          </ac:grpSpMkLst>
        </pc:grpChg>
        <pc:picChg chg="mod">
          <ac:chgData name="Juliette Mammei" userId="305684990213fe1d" providerId="LiveId" clId="{B681A5FF-6A68-4EA2-A1FE-38E201DCF2B1}" dt="2024-05-16T16:47:42.670" v="195" actId="1076"/>
          <ac:picMkLst>
            <pc:docMk/>
            <pc:sldMk cId="3818291371" sldId="1075"/>
            <ac:picMk id="3" creationId="{00000000-0000-0000-0000-000000000000}"/>
          </ac:picMkLst>
        </pc:picChg>
        <pc:picChg chg="mod">
          <ac:chgData name="Juliette Mammei" userId="305684990213fe1d" providerId="LiveId" clId="{B681A5FF-6A68-4EA2-A1FE-38E201DCF2B1}" dt="2024-05-16T16:44:51.565" v="139" actId="1076"/>
          <ac:picMkLst>
            <pc:docMk/>
            <pc:sldMk cId="3818291371" sldId="1075"/>
            <ac:picMk id="7" creationId="{E420CFC8-567F-4161-8BFF-E9057AA632C7}"/>
          </ac:picMkLst>
        </pc:picChg>
        <pc:picChg chg="mod">
          <ac:chgData name="Juliette Mammei" userId="305684990213fe1d" providerId="LiveId" clId="{B681A5FF-6A68-4EA2-A1FE-38E201DCF2B1}" dt="2024-05-16T16:37:05.266" v="10"/>
          <ac:picMkLst>
            <pc:docMk/>
            <pc:sldMk cId="3818291371" sldId="1075"/>
            <ac:picMk id="10" creationId="{7AC08FA7-7EBD-BDFA-4845-8DEF69FECA11}"/>
          </ac:picMkLst>
        </pc:picChg>
        <pc:picChg chg="mod">
          <ac:chgData name="Juliette Mammei" userId="305684990213fe1d" providerId="LiveId" clId="{B681A5FF-6A68-4EA2-A1FE-38E201DCF2B1}" dt="2024-05-16T16:37:05.266" v="10"/>
          <ac:picMkLst>
            <pc:docMk/>
            <pc:sldMk cId="3818291371" sldId="1075"/>
            <ac:picMk id="11" creationId="{99B82B0F-CA12-5249-A75F-2542417436F4}"/>
          </ac:picMkLst>
        </pc:picChg>
        <pc:picChg chg="mod">
          <ac:chgData name="Juliette Mammei" userId="305684990213fe1d" providerId="LiveId" clId="{B681A5FF-6A68-4EA2-A1FE-38E201DCF2B1}" dt="2024-05-16T16:52:12.429" v="323" actId="1076"/>
          <ac:picMkLst>
            <pc:docMk/>
            <pc:sldMk cId="3818291371" sldId="1075"/>
            <ac:picMk id="21" creationId="{B2857DF4-DB0A-471A-A26A-8179CF6417DC}"/>
          </ac:picMkLst>
        </pc:picChg>
        <pc:picChg chg="mod">
          <ac:chgData name="Juliette Mammei" userId="305684990213fe1d" providerId="LiveId" clId="{B681A5FF-6A68-4EA2-A1FE-38E201DCF2B1}" dt="2024-05-16T16:47:11.456" v="193" actId="14100"/>
          <ac:picMkLst>
            <pc:docMk/>
            <pc:sldMk cId="3818291371" sldId="1075"/>
            <ac:picMk id="35" creationId="{94EEEA18-5E9D-4DAB-B2E9-2D13A75D92D1}"/>
          </ac:picMkLst>
        </pc:picChg>
        <pc:cxnChg chg="mod">
          <ac:chgData name="Juliette Mammei" userId="305684990213fe1d" providerId="LiveId" clId="{B681A5FF-6A68-4EA2-A1FE-38E201DCF2B1}" dt="2024-05-16T16:52:14.165" v="324" actId="14100"/>
          <ac:cxnSpMkLst>
            <pc:docMk/>
            <pc:sldMk cId="3818291371" sldId="1075"/>
            <ac:cxnSpMk id="4" creationId="{D57808EC-7E90-6F6E-4B68-274C102A43D6}"/>
          </ac:cxnSpMkLst>
        </pc:cxnChg>
        <pc:cxnChg chg="mod">
          <ac:chgData name="Juliette Mammei" userId="305684990213fe1d" providerId="LiveId" clId="{B681A5FF-6A68-4EA2-A1FE-38E201DCF2B1}" dt="2024-05-16T16:47:48.256" v="197" actId="14100"/>
          <ac:cxnSpMkLst>
            <pc:docMk/>
            <pc:sldMk cId="3818291371" sldId="1075"/>
            <ac:cxnSpMk id="15" creationId="{AEAF533B-C4B6-4A5A-AC9A-205996F5D92D}"/>
          </ac:cxnSpMkLst>
        </pc:cxnChg>
        <pc:cxnChg chg="mod">
          <ac:chgData name="Juliette Mammei" userId="305684990213fe1d" providerId="LiveId" clId="{B681A5FF-6A68-4EA2-A1FE-38E201DCF2B1}" dt="2024-05-16T16:47:51.095" v="198" actId="14100"/>
          <ac:cxnSpMkLst>
            <pc:docMk/>
            <pc:sldMk cId="3818291371" sldId="1075"/>
            <ac:cxnSpMk id="23" creationId="{AEAF533B-C4B6-4A5A-AC9A-205996F5D92D}"/>
          </ac:cxnSpMkLst>
        </pc:cxnChg>
        <pc:cxnChg chg="mod">
          <ac:chgData name="Juliette Mammei" userId="305684990213fe1d" providerId="LiveId" clId="{B681A5FF-6A68-4EA2-A1FE-38E201DCF2B1}" dt="2024-05-16T16:43:45.236" v="122" actId="14100"/>
          <ac:cxnSpMkLst>
            <pc:docMk/>
            <pc:sldMk cId="3818291371" sldId="1075"/>
            <ac:cxnSpMk id="26" creationId="{A39AF0AB-1719-4F94-AB22-269BE9EBD69B}"/>
          </ac:cxnSpMkLst>
        </pc:cxnChg>
        <pc:cxnChg chg="add mod">
          <ac:chgData name="Juliette Mammei" userId="305684990213fe1d" providerId="LiveId" clId="{B681A5FF-6A68-4EA2-A1FE-38E201DCF2B1}" dt="2024-05-16T16:45:41.326" v="148" actId="1582"/>
          <ac:cxnSpMkLst>
            <pc:docMk/>
            <pc:sldMk cId="3818291371" sldId="1075"/>
            <ac:cxnSpMk id="28" creationId="{BB445543-AFBA-EA29-F147-2D2115F1219A}"/>
          </ac:cxnSpMkLst>
        </pc:cxnChg>
        <pc:cxnChg chg="add mod">
          <ac:chgData name="Juliette Mammei" userId="305684990213fe1d" providerId="LiveId" clId="{B681A5FF-6A68-4EA2-A1FE-38E201DCF2B1}" dt="2024-05-16T16:45:41.326" v="148" actId="1582"/>
          <ac:cxnSpMkLst>
            <pc:docMk/>
            <pc:sldMk cId="3818291371" sldId="1075"/>
            <ac:cxnSpMk id="29" creationId="{EE0120A8-3C66-12A8-D3FC-8B362C6CF3E6}"/>
          </ac:cxnSpMkLst>
        </pc:cxnChg>
        <pc:cxnChg chg="add mod">
          <ac:chgData name="Juliette Mammei" userId="305684990213fe1d" providerId="LiveId" clId="{B681A5FF-6A68-4EA2-A1FE-38E201DCF2B1}" dt="2024-05-16T16:45:41.326" v="148" actId="1582"/>
          <ac:cxnSpMkLst>
            <pc:docMk/>
            <pc:sldMk cId="3818291371" sldId="1075"/>
            <ac:cxnSpMk id="30" creationId="{5F71A314-73ED-A66B-C952-917DB7511778}"/>
          </ac:cxnSpMkLst>
        </pc:cxnChg>
        <pc:cxnChg chg="mod">
          <ac:chgData name="Juliette Mammei" userId="305684990213fe1d" providerId="LiveId" clId="{B681A5FF-6A68-4EA2-A1FE-38E201DCF2B1}" dt="2024-05-16T16:47:24.618" v="194" actId="14100"/>
          <ac:cxnSpMkLst>
            <pc:docMk/>
            <pc:sldMk cId="3818291371" sldId="1075"/>
            <ac:cxnSpMk id="38" creationId="{345E1844-7895-4532-8E4B-1CC7DDE77E5A}"/>
          </ac:cxnSpMkLst>
        </pc:cxnChg>
        <pc:cxnChg chg="add del mod">
          <ac:chgData name="Juliette Mammei" userId="305684990213fe1d" providerId="LiveId" clId="{B681A5FF-6A68-4EA2-A1FE-38E201DCF2B1}" dt="2024-05-16T16:45:48.660" v="150" actId="14100"/>
          <ac:cxnSpMkLst>
            <pc:docMk/>
            <pc:sldMk cId="3818291371" sldId="1075"/>
            <ac:cxnSpMk id="45" creationId="{0A73FA1E-9870-F4C6-674C-0BEBED6E4A9E}"/>
          </ac:cxnSpMkLst>
        </pc:cxnChg>
        <pc:cxnChg chg="add del mod">
          <ac:chgData name="Juliette Mammei" userId="305684990213fe1d" providerId="LiveId" clId="{B681A5FF-6A68-4EA2-A1FE-38E201DCF2B1}" dt="2024-05-16T16:46:59.896" v="189" actId="478"/>
          <ac:cxnSpMkLst>
            <pc:docMk/>
            <pc:sldMk cId="3818291371" sldId="1075"/>
            <ac:cxnSpMk id="58" creationId="{FFB90B81-A338-C302-BB8F-76BD59BF763A}"/>
          </ac:cxnSpMkLst>
        </pc:cxnChg>
        <pc:cxnChg chg="add mod">
          <ac:chgData name="Juliette Mammei" userId="305684990213fe1d" providerId="LiveId" clId="{B681A5FF-6A68-4EA2-A1FE-38E201DCF2B1}" dt="2024-05-16T16:49:46.880" v="257" actId="14100"/>
          <ac:cxnSpMkLst>
            <pc:docMk/>
            <pc:sldMk cId="3818291371" sldId="1075"/>
            <ac:cxnSpMk id="65" creationId="{741A4834-1F87-AA99-2C61-CD4971C1CFFC}"/>
          </ac:cxnSpMkLst>
        </pc:cxnChg>
        <pc:cxnChg chg="add mod">
          <ac:chgData name="Juliette Mammei" userId="305684990213fe1d" providerId="LiveId" clId="{B681A5FF-6A68-4EA2-A1FE-38E201DCF2B1}" dt="2024-05-16T16:49:54.858" v="260" actId="14100"/>
          <ac:cxnSpMkLst>
            <pc:docMk/>
            <pc:sldMk cId="3818291371" sldId="1075"/>
            <ac:cxnSpMk id="67" creationId="{1067EBCF-B584-E3BC-2C66-FD2057BF62F6}"/>
          </ac:cxnSpMkLst>
        </pc:cxnChg>
        <pc:cxnChg chg="add mod">
          <ac:chgData name="Juliette Mammei" userId="305684990213fe1d" providerId="LiveId" clId="{B681A5FF-6A68-4EA2-A1FE-38E201DCF2B1}" dt="2024-05-16T16:50:03.203" v="263" actId="14100"/>
          <ac:cxnSpMkLst>
            <pc:docMk/>
            <pc:sldMk cId="3818291371" sldId="1075"/>
            <ac:cxnSpMk id="69" creationId="{BEC60345-C3C9-C918-CCB8-B9C019332531}"/>
          </ac:cxnSpMkLst>
        </pc:cxnChg>
        <pc:cxnChg chg="add mod">
          <ac:chgData name="Juliette Mammei" userId="305684990213fe1d" providerId="LiveId" clId="{B681A5FF-6A68-4EA2-A1FE-38E201DCF2B1}" dt="2024-05-16T16:50:14.996" v="267" actId="14100"/>
          <ac:cxnSpMkLst>
            <pc:docMk/>
            <pc:sldMk cId="3818291371" sldId="1075"/>
            <ac:cxnSpMk id="71" creationId="{4A0666C7-27AA-BEB5-1A61-55D749157511}"/>
          </ac:cxnSpMkLst>
        </pc:cxnChg>
        <pc:cxnChg chg="add mod">
          <ac:chgData name="Juliette Mammei" userId="305684990213fe1d" providerId="LiveId" clId="{B681A5FF-6A68-4EA2-A1FE-38E201DCF2B1}" dt="2024-05-16T16:51:30.735" v="304" actId="14100"/>
          <ac:cxnSpMkLst>
            <pc:docMk/>
            <pc:sldMk cId="3818291371" sldId="1075"/>
            <ac:cxnSpMk id="75" creationId="{033E6649-0145-478C-24EB-2CD2F3E7F364}"/>
          </ac:cxnSpMkLst>
        </pc:cxnChg>
      </pc:sldChg>
      <pc:sldChg chg="modSp mod">
        <pc:chgData name="Juliette Mammei" userId="305684990213fe1d" providerId="LiveId" clId="{B681A5FF-6A68-4EA2-A1FE-38E201DCF2B1}" dt="2024-05-16T17:24:02.507" v="897" actId="1076"/>
        <pc:sldMkLst>
          <pc:docMk/>
          <pc:sldMk cId="266860418" sldId="1076"/>
        </pc:sldMkLst>
        <pc:spChg chg="mod">
          <ac:chgData name="Juliette Mammei" userId="305684990213fe1d" providerId="LiveId" clId="{B681A5FF-6A68-4EA2-A1FE-38E201DCF2B1}" dt="2024-05-16T17:20:23.100" v="832" actId="1076"/>
          <ac:spMkLst>
            <pc:docMk/>
            <pc:sldMk cId="266860418" sldId="1076"/>
            <ac:spMk id="37" creationId="{5EE1D45A-9155-451B-B92C-A3DB8701F9FF}"/>
          </ac:spMkLst>
        </pc:spChg>
        <pc:picChg chg="mod">
          <ac:chgData name="Juliette Mammei" userId="305684990213fe1d" providerId="LiveId" clId="{B681A5FF-6A68-4EA2-A1FE-38E201DCF2B1}" dt="2024-05-16T17:24:02.507" v="897" actId="1076"/>
          <ac:picMkLst>
            <pc:docMk/>
            <pc:sldMk cId="266860418" sldId="1076"/>
            <ac:picMk id="34" creationId="{7D890AFA-01E5-4390-A679-590A40B45504}"/>
          </ac:picMkLst>
        </pc:picChg>
      </pc:sldChg>
      <pc:sldChg chg="del">
        <pc:chgData name="Juliette Mammei" userId="305684990213fe1d" providerId="LiveId" clId="{B681A5FF-6A68-4EA2-A1FE-38E201DCF2B1}" dt="2024-05-16T16:25:23.621" v="3" actId="47"/>
        <pc:sldMkLst>
          <pc:docMk/>
          <pc:sldMk cId="4126840056" sldId="1082"/>
        </pc:sldMkLst>
      </pc:sldChg>
      <pc:sldChg chg="del">
        <pc:chgData name="Juliette Mammei" userId="305684990213fe1d" providerId="LiveId" clId="{B681A5FF-6A68-4EA2-A1FE-38E201DCF2B1}" dt="2024-05-16T16:25:01.978" v="1" actId="2696"/>
        <pc:sldMkLst>
          <pc:docMk/>
          <pc:sldMk cId="825441917" sldId="1084"/>
        </pc:sldMkLst>
      </pc:sldChg>
      <pc:sldChg chg="add">
        <pc:chgData name="Juliette Mammei" userId="305684990213fe1d" providerId="LiveId" clId="{B681A5FF-6A68-4EA2-A1FE-38E201DCF2B1}" dt="2024-05-16T16:25:08.505" v="2"/>
        <pc:sldMkLst>
          <pc:docMk/>
          <pc:sldMk cId="2608900760" sldId="1084"/>
        </pc:sldMkLst>
      </pc:sldChg>
      <pc:sldChg chg="del">
        <pc:chgData name="Juliette Mammei" userId="305684990213fe1d" providerId="LiveId" clId="{B681A5FF-6A68-4EA2-A1FE-38E201DCF2B1}" dt="2024-05-16T16:25:23.621" v="3" actId="47"/>
        <pc:sldMkLst>
          <pc:docMk/>
          <pc:sldMk cId="633676638" sldId="1087"/>
        </pc:sldMkLst>
      </pc:sldChg>
      <pc:sldChg chg="del">
        <pc:chgData name="Juliette Mammei" userId="305684990213fe1d" providerId="LiveId" clId="{B681A5FF-6A68-4EA2-A1FE-38E201DCF2B1}" dt="2024-05-16T16:25:23.621" v="3" actId="47"/>
        <pc:sldMkLst>
          <pc:docMk/>
          <pc:sldMk cId="913256865" sldId="1089"/>
        </pc:sldMkLst>
      </pc:sldChg>
      <pc:sldChg chg="del">
        <pc:chgData name="Juliette Mammei" userId="305684990213fe1d" providerId="LiveId" clId="{B681A5FF-6A68-4EA2-A1FE-38E201DCF2B1}" dt="2024-05-16T16:25:23.621" v="3" actId="47"/>
        <pc:sldMkLst>
          <pc:docMk/>
          <pc:sldMk cId="2077867647" sldId="1090"/>
        </pc:sldMkLst>
      </pc:sldChg>
      <pc:sldChg chg="del">
        <pc:chgData name="Juliette Mammei" userId="305684990213fe1d" providerId="LiveId" clId="{B681A5FF-6A68-4EA2-A1FE-38E201DCF2B1}" dt="2024-05-16T16:25:23.621" v="3" actId="47"/>
        <pc:sldMkLst>
          <pc:docMk/>
          <pc:sldMk cId="1330973841" sldId="1092"/>
        </pc:sldMkLst>
      </pc:sldChg>
      <pc:sldChg chg="del">
        <pc:chgData name="Juliette Mammei" userId="305684990213fe1d" providerId="LiveId" clId="{B681A5FF-6A68-4EA2-A1FE-38E201DCF2B1}" dt="2024-05-16T16:25:23.621" v="3" actId="47"/>
        <pc:sldMkLst>
          <pc:docMk/>
          <pc:sldMk cId="3877934950" sldId="1093"/>
        </pc:sldMkLst>
      </pc:sldChg>
      <pc:sldChg chg="del">
        <pc:chgData name="Juliette Mammei" userId="305684990213fe1d" providerId="LiveId" clId="{B681A5FF-6A68-4EA2-A1FE-38E201DCF2B1}" dt="2024-05-16T16:25:23.621" v="3" actId="47"/>
        <pc:sldMkLst>
          <pc:docMk/>
          <pc:sldMk cId="3364261712" sldId="1096"/>
        </pc:sldMkLst>
      </pc:sldChg>
      <pc:sldChg chg="addSp delSp modSp mod delAnim modAnim">
        <pc:chgData name="Juliette Mammei" userId="305684990213fe1d" providerId="LiveId" clId="{B681A5FF-6A68-4EA2-A1FE-38E201DCF2B1}" dt="2024-05-16T17:00:54.769" v="530" actId="478"/>
        <pc:sldMkLst>
          <pc:docMk/>
          <pc:sldMk cId="2107464662" sldId="1100"/>
        </pc:sldMkLst>
        <pc:spChg chg="mod">
          <ac:chgData name="Juliette Mammei" userId="305684990213fe1d" providerId="LiveId" clId="{B681A5FF-6A68-4EA2-A1FE-38E201DCF2B1}" dt="2024-05-16T16:56:26.251" v="499" actId="20577"/>
          <ac:spMkLst>
            <pc:docMk/>
            <pc:sldMk cId="2107464662" sldId="1100"/>
            <ac:spMk id="13" creationId="{9FEBB11B-CB21-4C86-A3B1-4BAC3496B297}"/>
          </ac:spMkLst>
        </pc:spChg>
        <pc:spChg chg="del mod">
          <ac:chgData name="Juliette Mammei" userId="305684990213fe1d" providerId="LiveId" clId="{B681A5FF-6A68-4EA2-A1FE-38E201DCF2B1}" dt="2024-05-16T17:00:54.256" v="529" actId="478"/>
          <ac:spMkLst>
            <pc:docMk/>
            <pc:sldMk cId="2107464662" sldId="1100"/>
            <ac:spMk id="23" creationId="{0D45F528-7B54-49C9-892D-E74142A26255}"/>
          </ac:spMkLst>
        </pc:spChg>
        <pc:spChg chg="del">
          <ac:chgData name="Juliette Mammei" userId="305684990213fe1d" providerId="LiveId" clId="{B681A5FF-6A68-4EA2-A1FE-38E201DCF2B1}" dt="2024-05-16T16:59:46.505" v="523" actId="478"/>
          <ac:spMkLst>
            <pc:docMk/>
            <pc:sldMk cId="2107464662" sldId="1100"/>
            <ac:spMk id="25" creationId="{EE4A3B6B-40BE-4C64-BF20-C585AA7FA9FE}"/>
          </ac:spMkLst>
        </pc:spChg>
        <pc:picChg chg="del mod">
          <ac:chgData name="Juliette Mammei" userId="305684990213fe1d" providerId="LiveId" clId="{B681A5FF-6A68-4EA2-A1FE-38E201DCF2B1}" dt="2024-05-16T17:00:54.769" v="530" actId="478"/>
          <ac:picMkLst>
            <pc:docMk/>
            <pc:sldMk cId="2107464662" sldId="1100"/>
            <ac:picMk id="6" creationId="{B9985D59-64DD-628D-28E9-1361E53C4B14}"/>
          </ac:picMkLst>
        </pc:picChg>
        <pc:picChg chg="del mod ord">
          <ac:chgData name="Juliette Mammei" userId="305684990213fe1d" providerId="LiveId" clId="{B681A5FF-6A68-4EA2-A1FE-38E201DCF2B1}" dt="2024-05-16T17:00:51.414" v="528" actId="478"/>
          <ac:picMkLst>
            <pc:docMk/>
            <pc:sldMk cId="2107464662" sldId="1100"/>
            <ac:picMk id="16" creationId="{00000000-0000-0000-0000-000000000000}"/>
          </ac:picMkLst>
        </pc:picChg>
        <pc:picChg chg="add del">
          <ac:chgData name="Juliette Mammei" userId="305684990213fe1d" providerId="LiveId" clId="{B681A5FF-6A68-4EA2-A1FE-38E201DCF2B1}" dt="2024-05-16T16:57:46.241" v="505" actId="21"/>
          <ac:picMkLst>
            <pc:docMk/>
            <pc:sldMk cId="2107464662" sldId="1100"/>
            <ac:picMk id="24" creationId="{4E23ED2D-2B2E-4825-A5F0-E904E6C8BF89}"/>
          </ac:picMkLst>
        </pc:picChg>
      </pc:sldChg>
      <pc:sldChg chg="addSp delSp modSp del mod ord">
        <pc:chgData name="Juliette Mammei" userId="305684990213fe1d" providerId="LiveId" clId="{B681A5FF-6A68-4EA2-A1FE-38E201DCF2B1}" dt="2024-05-16T17:19:04.936" v="821" actId="47"/>
        <pc:sldMkLst>
          <pc:docMk/>
          <pc:sldMk cId="686375435" sldId="1101"/>
        </pc:sldMkLst>
        <pc:spChg chg="del mod">
          <ac:chgData name="Juliette Mammei" userId="305684990213fe1d" providerId="LiveId" clId="{B681A5FF-6A68-4EA2-A1FE-38E201DCF2B1}" dt="2024-05-16T17:09:03.020" v="674" actId="478"/>
          <ac:spMkLst>
            <pc:docMk/>
            <pc:sldMk cId="686375435" sldId="1101"/>
            <ac:spMk id="2" creationId="{3A66095B-991C-44A5-9F05-66A959446AEF}"/>
          </ac:spMkLst>
        </pc:spChg>
        <pc:spChg chg="add del mod">
          <ac:chgData name="Juliette Mammei" userId="305684990213fe1d" providerId="LiveId" clId="{B681A5FF-6A68-4EA2-A1FE-38E201DCF2B1}" dt="2024-05-16T17:04:32.635" v="615" actId="478"/>
          <ac:spMkLst>
            <pc:docMk/>
            <pc:sldMk cId="686375435" sldId="1101"/>
            <ac:spMk id="7" creationId="{020BAE91-6405-D423-E82B-68E4BA4D2976}"/>
          </ac:spMkLst>
        </pc:spChg>
        <pc:spChg chg="del">
          <ac:chgData name="Juliette Mammei" userId="305684990213fe1d" providerId="LiveId" clId="{B681A5FF-6A68-4EA2-A1FE-38E201DCF2B1}" dt="2024-05-16T17:06:02.798" v="645" actId="478"/>
          <ac:spMkLst>
            <pc:docMk/>
            <pc:sldMk cId="686375435" sldId="1101"/>
            <ac:spMk id="12" creationId="{17806684-170C-894E-0886-C8113B3C5C46}"/>
          </ac:spMkLst>
        </pc:spChg>
        <pc:spChg chg="del">
          <ac:chgData name="Juliette Mammei" userId="305684990213fe1d" providerId="LiveId" clId="{B681A5FF-6A68-4EA2-A1FE-38E201DCF2B1}" dt="2024-05-16T17:18:32.963" v="813" actId="478"/>
          <ac:spMkLst>
            <pc:docMk/>
            <pc:sldMk cId="686375435" sldId="1101"/>
            <ac:spMk id="14" creationId="{F47F7FA2-028B-4FF8-9FBC-4A02B10B5E79}"/>
          </ac:spMkLst>
        </pc:spChg>
        <pc:spChg chg="del mod">
          <ac:chgData name="Juliette Mammei" userId="305684990213fe1d" providerId="LiveId" clId="{B681A5FF-6A68-4EA2-A1FE-38E201DCF2B1}" dt="2024-05-16T17:18:28.239" v="808" actId="478"/>
          <ac:spMkLst>
            <pc:docMk/>
            <pc:sldMk cId="686375435" sldId="1101"/>
            <ac:spMk id="15" creationId="{08407F35-9F28-4924-A4A1-533AA48D8290}"/>
          </ac:spMkLst>
        </pc:spChg>
        <pc:spChg chg="del mod">
          <ac:chgData name="Juliette Mammei" userId="305684990213fe1d" providerId="LiveId" clId="{B681A5FF-6A68-4EA2-A1FE-38E201DCF2B1}" dt="2024-05-16T17:18:26.911" v="806" actId="478"/>
          <ac:spMkLst>
            <pc:docMk/>
            <pc:sldMk cId="686375435" sldId="1101"/>
            <ac:spMk id="16" creationId="{C25CF39D-01DB-4A88-8650-9F87F4EEE548}"/>
          </ac:spMkLst>
        </pc:spChg>
        <pc:spChg chg="add mod">
          <ac:chgData name="Juliette Mammei" userId="305684990213fe1d" providerId="LiveId" clId="{B681A5FF-6A68-4EA2-A1FE-38E201DCF2B1}" dt="2024-05-16T17:09:19.775" v="707" actId="20577"/>
          <ac:spMkLst>
            <pc:docMk/>
            <pc:sldMk cId="686375435" sldId="1101"/>
            <ac:spMk id="18" creationId="{6735106C-4A0B-14C4-F584-631BF27CC373}"/>
          </ac:spMkLst>
        </pc:spChg>
        <pc:spChg chg="del">
          <ac:chgData name="Juliette Mammei" userId="305684990213fe1d" providerId="LiveId" clId="{B681A5FF-6A68-4EA2-A1FE-38E201DCF2B1}" dt="2024-05-16T17:04:40.286" v="619" actId="478"/>
          <ac:spMkLst>
            <pc:docMk/>
            <pc:sldMk cId="686375435" sldId="1101"/>
            <ac:spMk id="22" creationId="{0C2C94BF-7C9D-4DF0-87CB-2634852B6AB0}"/>
          </ac:spMkLst>
        </pc:spChg>
        <pc:spChg chg="del">
          <ac:chgData name="Juliette Mammei" userId="305684990213fe1d" providerId="LiveId" clId="{B681A5FF-6A68-4EA2-A1FE-38E201DCF2B1}" dt="2024-05-16T17:04:38.731" v="618" actId="478"/>
          <ac:spMkLst>
            <pc:docMk/>
            <pc:sldMk cId="686375435" sldId="1101"/>
            <ac:spMk id="23" creationId="{4469D422-C464-4283-A7C3-ED8A513D33AA}"/>
          </ac:spMkLst>
        </pc:spChg>
        <pc:spChg chg="del mod">
          <ac:chgData name="Juliette Mammei" userId="305684990213fe1d" providerId="LiveId" clId="{B681A5FF-6A68-4EA2-A1FE-38E201DCF2B1}" dt="2024-05-16T17:18:31.391" v="812" actId="478"/>
          <ac:spMkLst>
            <pc:docMk/>
            <pc:sldMk cId="686375435" sldId="1101"/>
            <ac:spMk id="26" creationId="{DF097889-EC0E-4A70-B6A0-C6A2467BB091}"/>
          </ac:spMkLst>
        </pc:spChg>
        <pc:spChg chg="del mod">
          <ac:chgData name="Juliette Mammei" userId="305684990213fe1d" providerId="LiveId" clId="{B681A5FF-6A68-4EA2-A1FE-38E201DCF2B1}" dt="2024-05-16T17:18:36.895" v="815" actId="478"/>
          <ac:spMkLst>
            <pc:docMk/>
            <pc:sldMk cId="686375435" sldId="1101"/>
            <ac:spMk id="27" creationId="{F607BAB3-2639-D90C-A3D8-D84292DC000F}"/>
          </ac:spMkLst>
        </pc:spChg>
        <pc:spChg chg="add mod">
          <ac:chgData name="Juliette Mammei" userId="305684990213fe1d" providerId="LiveId" clId="{B681A5FF-6A68-4EA2-A1FE-38E201DCF2B1}" dt="2024-05-16T17:11:07.199" v="721" actId="1076"/>
          <ac:spMkLst>
            <pc:docMk/>
            <pc:sldMk cId="686375435" sldId="1101"/>
            <ac:spMk id="29" creationId="{C8513697-656F-77C9-082A-4821F22FF0AD}"/>
          </ac:spMkLst>
        </pc:spChg>
        <pc:spChg chg="add mod">
          <ac:chgData name="Juliette Mammei" userId="305684990213fe1d" providerId="LiveId" clId="{B681A5FF-6A68-4EA2-A1FE-38E201DCF2B1}" dt="2024-05-16T17:12:24.089" v="735" actId="1076"/>
          <ac:spMkLst>
            <pc:docMk/>
            <pc:sldMk cId="686375435" sldId="1101"/>
            <ac:spMk id="31" creationId="{F2C1E758-C8E4-DF81-B8DD-EB2415896839}"/>
          </ac:spMkLst>
        </pc:spChg>
        <pc:spChg chg="mod">
          <ac:chgData name="Juliette Mammei" userId="305684990213fe1d" providerId="LiveId" clId="{B681A5FF-6A68-4EA2-A1FE-38E201DCF2B1}" dt="2024-05-16T17:17:38.496" v="800" actId="1076"/>
          <ac:spMkLst>
            <pc:docMk/>
            <pc:sldMk cId="686375435" sldId="1101"/>
            <ac:spMk id="35" creationId="{B2958BFD-93A2-D9ED-F5AA-A3CC1C16D524}"/>
          </ac:spMkLst>
        </pc:spChg>
        <pc:spChg chg="add mod">
          <ac:chgData name="Juliette Mammei" userId="305684990213fe1d" providerId="LiveId" clId="{B681A5FF-6A68-4EA2-A1FE-38E201DCF2B1}" dt="2024-05-16T17:11:17.623" v="722" actId="1076"/>
          <ac:spMkLst>
            <pc:docMk/>
            <pc:sldMk cId="686375435" sldId="1101"/>
            <ac:spMk id="42" creationId="{293F09FF-C65A-2685-01E5-F06A2FEB3E1B}"/>
          </ac:spMkLst>
        </pc:spChg>
        <pc:spChg chg="del topLvl">
          <ac:chgData name="Juliette Mammei" userId="305684990213fe1d" providerId="LiveId" clId="{B681A5FF-6A68-4EA2-A1FE-38E201DCF2B1}" dt="2024-05-16T17:05:26.080" v="631" actId="478"/>
          <ac:spMkLst>
            <pc:docMk/>
            <pc:sldMk cId="686375435" sldId="1101"/>
            <ac:spMk id="43" creationId="{1F8A4767-9AC4-57EE-CE70-639BFA919650}"/>
          </ac:spMkLst>
        </pc:spChg>
        <pc:spChg chg="add mod">
          <ac:chgData name="Juliette Mammei" userId="305684990213fe1d" providerId="LiveId" clId="{B681A5FF-6A68-4EA2-A1FE-38E201DCF2B1}" dt="2024-05-16T17:12:39.988" v="740" actId="1076"/>
          <ac:spMkLst>
            <pc:docMk/>
            <pc:sldMk cId="686375435" sldId="1101"/>
            <ac:spMk id="45" creationId="{DB428126-DE05-AF83-88B2-4B2162F4250C}"/>
          </ac:spMkLst>
        </pc:spChg>
        <pc:spChg chg="add mod">
          <ac:chgData name="Juliette Mammei" userId="305684990213fe1d" providerId="LiveId" clId="{B681A5FF-6A68-4EA2-A1FE-38E201DCF2B1}" dt="2024-05-16T17:12:35.418" v="739" actId="1076"/>
          <ac:spMkLst>
            <pc:docMk/>
            <pc:sldMk cId="686375435" sldId="1101"/>
            <ac:spMk id="46" creationId="{6BC8EEB7-49D6-0E7E-B602-ABC1B61890D7}"/>
          </ac:spMkLst>
        </pc:spChg>
        <pc:spChg chg="add mod">
          <ac:chgData name="Juliette Mammei" userId="305684990213fe1d" providerId="LiveId" clId="{B681A5FF-6A68-4EA2-A1FE-38E201DCF2B1}" dt="2024-05-16T17:12:28.922" v="737" actId="1076"/>
          <ac:spMkLst>
            <pc:docMk/>
            <pc:sldMk cId="686375435" sldId="1101"/>
            <ac:spMk id="51" creationId="{306B2AAD-97F9-976F-66F6-14271142E7D2}"/>
          </ac:spMkLst>
        </pc:spChg>
        <pc:spChg chg="add mod">
          <ac:chgData name="Juliette Mammei" userId="305684990213fe1d" providerId="LiveId" clId="{B681A5FF-6A68-4EA2-A1FE-38E201DCF2B1}" dt="2024-05-16T17:15:36.137" v="789" actId="1076"/>
          <ac:spMkLst>
            <pc:docMk/>
            <pc:sldMk cId="686375435" sldId="1101"/>
            <ac:spMk id="57" creationId="{A97C8513-F8B6-5179-EA59-712674EDC632}"/>
          </ac:spMkLst>
        </pc:spChg>
        <pc:spChg chg="del">
          <ac:chgData name="Juliette Mammei" userId="305684990213fe1d" providerId="LiveId" clId="{B681A5FF-6A68-4EA2-A1FE-38E201DCF2B1}" dt="2024-05-16T17:05:59.307" v="644" actId="478"/>
          <ac:spMkLst>
            <pc:docMk/>
            <pc:sldMk cId="686375435" sldId="1101"/>
            <ac:spMk id="72" creationId="{CBB80474-9FA0-41C8-BEC4-3F9F8582BCC5}"/>
          </ac:spMkLst>
        </pc:spChg>
        <pc:spChg chg="del">
          <ac:chgData name="Juliette Mammei" userId="305684990213fe1d" providerId="LiveId" clId="{B681A5FF-6A68-4EA2-A1FE-38E201DCF2B1}" dt="2024-05-16T17:05:59.307" v="644" actId="478"/>
          <ac:spMkLst>
            <pc:docMk/>
            <pc:sldMk cId="686375435" sldId="1101"/>
            <ac:spMk id="73" creationId="{6E974881-D7F2-7D36-9A33-5E391553C6FD}"/>
          </ac:spMkLst>
        </pc:spChg>
        <pc:spChg chg="del mod">
          <ac:chgData name="Juliette Mammei" userId="305684990213fe1d" providerId="LiveId" clId="{B681A5FF-6A68-4EA2-A1FE-38E201DCF2B1}" dt="2024-05-16T17:05:54.778" v="643" actId="478"/>
          <ac:spMkLst>
            <pc:docMk/>
            <pc:sldMk cId="686375435" sldId="1101"/>
            <ac:spMk id="74" creationId="{ACC0ED0A-17A7-3973-4F79-A14CDE4D794F}"/>
          </ac:spMkLst>
        </pc:spChg>
        <pc:spChg chg="del">
          <ac:chgData name="Juliette Mammei" userId="305684990213fe1d" providerId="LiveId" clId="{B681A5FF-6A68-4EA2-A1FE-38E201DCF2B1}" dt="2024-05-16T17:05:51.630" v="640" actId="478"/>
          <ac:spMkLst>
            <pc:docMk/>
            <pc:sldMk cId="686375435" sldId="1101"/>
            <ac:spMk id="75" creationId="{F4290118-F5C7-6C60-2CFE-701587126C09}"/>
          </ac:spMkLst>
        </pc:spChg>
        <pc:spChg chg="del">
          <ac:chgData name="Juliette Mammei" userId="305684990213fe1d" providerId="LiveId" clId="{B681A5FF-6A68-4EA2-A1FE-38E201DCF2B1}" dt="2024-05-16T17:05:53.471" v="642" actId="478"/>
          <ac:spMkLst>
            <pc:docMk/>
            <pc:sldMk cId="686375435" sldId="1101"/>
            <ac:spMk id="77" creationId="{24F1A4E8-DA8D-416F-7EC6-F4DC3D1D501B}"/>
          </ac:spMkLst>
        </pc:spChg>
        <pc:spChg chg="del mod">
          <ac:chgData name="Juliette Mammei" userId="305684990213fe1d" providerId="LiveId" clId="{B681A5FF-6A68-4EA2-A1FE-38E201DCF2B1}" dt="2024-05-16T17:18:36.895" v="815" actId="478"/>
          <ac:spMkLst>
            <pc:docMk/>
            <pc:sldMk cId="686375435" sldId="1101"/>
            <ac:spMk id="79" creationId="{512D8291-DC89-EF00-104A-A427DA76916B}"/>
          </ac:spMkLst>
        </pc:spChg>
        <pc:spChg chg="mod">
          <ac:chgData name="Juliette Mammei" userId="305684990213fe1d" providerId="LiveId" clId="{B681A5FF-6A68-4EA2-A1FE-38E201DCF2B1}" dt="2024-05-16T17:14:59.459" v="762" actId="1076"/>
          <ac:spMkLst>
            <pc:docMk/>
            <pc:sldMk cId="686375435" sldId="1101"/>
            <ac:spMk id="91" creationId="{F1CD7131-9998-FD81-B40C-6FF56F6F1918}"/>
          </ac:spMkLst>
        </pc:spChg>
        <pc:spChg chg="del">
          <ac:chgData name="Juliette Mammei" userId="305684990213fe1d" providerId="LiveId" clId="{B681A5FF-6A68-4EA2-A1FE-38E201DCF2B1}" dt="2024-05-16T17:05:59.307" v="644" actId="478"/>
          <ac:spMkLst>
            <pc:docMk/>
            <pc:sldMk cId="686375435" sldId="1101"/>
            <ac:spMk id="2057" creationId="{CD861670-03E1-39AC-6C40-D3DDE25E91A9}"/>
          </ac:spMkLst>
        </pc:spChg>
        <pc:grpChg chg="del">
          <ac:chgData name="Juliette Mammei" userId="305684990213fe1d" providerId="LiveId" clId="{B681A5FF-6A68-4EA2-A1FE-38E201DCF2B1}" dt="2024-05-16T17:05:26.080" v="631" actId="478"/>
          <ac:grpSpMkLst>
            <pc:docMk/>
            <pc:sldMk cId="686375435" sldId="1101"/>
            <ac:grpSpMk id="9" creationId="{735818E2-937A-A5B2-C14A-54550A76119A}"/>
          </ac:grpSpMkLst>
        </pc:grpChg>
        <pc:grpChg chg="del mod">
          <ac:chgData name="Juliette Mammei" userId="305684990213fe1d" providerId="LiveId" clId="{B681A5FF-6A68-4EA2-A1FE-38E201DCF2B1}" dt="2024-05-16T17:18:25.250" v="804" actId="478"/>
          <ac:grpSpMkLst>
            <pc:docMk/>
            <pc:sldMk cId="686375435" sldId="1101"/>
            <ac:grpSpMk id="20" creationId="{137A2A33-9E19-4FBC-3A0B-1FB0F28A8042}"/>
          </ac:grpSpMkLst>
        </pc:grpChg>
        <pc:grpChg chg="add del mod">
          <ac:chgData name="Juliette Mammei" userId="305684990213fe1d" providerId="LiveId" clId="{B681A5FF-6A68-4EA2-A1FE-38E201DCF2B1}" dt="2024-05-16T17:18:33.694" v="814" actId="478"/>
          <ac:grpSpMkLst>
            <pc:docMk/>
            <pc:sldMk cId="686375435" sldId="1101"/>
            <ac:grpSpMk id="2065" creationId="{917EEAC1-5FD3-DBD0-C65B-E0A9CE7562BC}"/>
          </ac:grpSpMkLst>
        </pc:grpChg>
        <pc:picChg chg="del">
          <ac:chgData name="Juliette Mammei" userId="305684990213fe1d" providerId="LiveId" clId="{B681A5FF-6A68-4EA2-A1FE-38E201DCF2B1}" dt="2024-05-16T17:04:30.073" v="614" actId="478"/>
          <ac:picMkLst>
            <pc:docMk/>
            <pc:sldMk cId="686375435" sldId="1101"/>
            <ac:picMk id="3" creationId="{148242CB-DBE4-AB2A-674C-C881D0EF2367}"/>
          </ac:picMkLst>
        </pc:picChg>
        <pc:picChg chg="mod">
          <ac:chgData name="Juliette Mammei" userId="305684990213fe1d" providerId="LiveId" clId="{B681A5FF-6A68-4EA2-A1FE-38E201DCF2B1}" dt="2024-05-16T17:05:24.550" v="630" actId="1076"/>
          <ac:picMkLst>
            <pc:docMk/>
            <pc:sldMk cId="686375435" sldId="1101"/>
            <ac:picMk id="8" creationId="{E2066540-D233-4B66-A6C9-794D1CCB8DBA}"/>
          </ac:picMkLst>
        </pc:picChg>
        <pc:picChg chg="add mod ord">
          <ac:chgData name="Juliette Mammei" userId="305684990213fe1d" providerId="LiveId" clId="{B681A5FF-6A68-4EA2-A1FE-38E201DCF2B1}" dt="2024-05-16T17:10:41.668" v="719" actId="14100"/>
          <ac:picMkLst>
            <pc:docMk/>
            <pc:sldMk cId="686375435" sldId="1101"/>
            <ac:picMk id="11" creationId="{99D4379A-8470-B8E7-B049-0791B7C766DF}"/>
          </ac:picMkLst>
        </pc:picChg>
        <pc:picChg chg="del topLvl">
          <ac:chgData name="Juliette Mammei" userId="305684990213fe1d" providerId="LiveId" clId="{B681A5FF-6A68-4EA2-A1FE-38E201DCF2B1}" dt="2024-05-16T17:18:30.350" v="811" actId="478"/>
          <ac:picMkLst>
            <pc:docMk/>
            <pc:sldMk cId="686375435" sldId="1101"/>
            <ac:picMk id="41" creationId="{A24E7ADC-01A6-56CD-3487-21E23CF37B32}"/>
          </ac:picMkLst>
        </pc:picChg>
        <pc:picChg chg="add mod">
          <ac:chgData name="Juliette Mammei" userId="305684990213fe1d" providerId="LiveId" clId="{B681A5FF-6A68-4EA2-A1FE-38E201DCF2B1}" dt="2024-05-16T17:18:46.774" v="820" actId="1076"/>
          <ac:picMkLst>
            <pc:docMk/>
            <pc:sldMk cId="686375435" sldId="1101"/>
            <ac:picMk id="61" creationId="{6B1E1B2C-7AB5-8730-4A27-ADCB408D4EA8}"/>
          </ac:picMkLst>
        </pc:picChg>
        <pc:picChg chg="del">
          <ac:chgData name="Juliette Mammei" userId="305684990213fe1d" providerId="LiveId" clId="{B681A5FF-6A68-4EA2-A1FE-38E201DCF2B1}" dt="2024-05-16T17:04:27.741" v="613" actId="478"/>
          <ac:picMkLst>
            <pc:docMk/>
            <pc:sldMk cId="686375435" sldId="1101"/>
            <ac:picMk id="2049" creationId="{E254DC47-31D9-873D-23D8-D8A5237ACF3D}"/>
          </ac:picMkLst>
        </pc:picChg>
        <pc:picChg chg="del mod ord">
          <ac:chgData name="Juliette Mammei" userId="305684990213fe1d" providerId="LiveId" clId="{B681A5FF-6A68-4EA2-A1FE-38E201DCF2B1}" dt="2024-05-16T17:18:24.558" v="803" actId="478"/>
          <ac:picMkLst>
            <pc:docMk/>
            <pc:sldMk cId="686375435" sldId="1101"/>
            <ac:picMk id="2051" creationId="{42EF8DF3-65A1-9C11-9832-D2052D32E9B1}"/>
          </ac:picMkLst>
        </pc:picChg>
        <pc:cxnChg chg="del mod">
          <ac:chgData name="Juliette Mammei" userId="305684990213fe1d" providerId="LiveId" clId="{B681A5FF-6A68-4EA2-A1FE-38E201DCF2B1}" dt="2024-05-16T17:18:28.769" v="809" actId="478"/>
          <ac:cxnSpMkLst>
            <pc:docMk/>
            <pc:sldMk cId="686375435" sldId="1101"/>
            <ac:cxnSpMk id="13" creationId="{06A8BAC9-7DFF-4590-B2E1-99B37CE13712}"/>
          </ac:cxnSpMkLst>
        </pc:cxnChg>
        <pc:cxnChg chg="del mod">
          <ac:chgData name="Juliette Mammei" userId="305684990213fe1d" providerId="LiveId" clId="{B681A5FF-6A68-4EA2-A1FE-38E201DCF2B1}" dt="2024-05-16T17:18:29.694" v="810" actId="478"/>
          <ac:cxnSpMkLst>
            <pc:docMk/>
            <pc:sldMk cId="686375435" sldId="1101"/>
            <ac:cxnSpMk id="17" creationId="{2B51DADF-2991-4715-B2C0-3C727F05DBBA}"/>
          </ac:cxnSpMkLst>
        </pc:cxnChg>
        <pc:cxnChg chg="del">
          <ac:chgData name="Juliette Mammei" userId="305684990213fe1d" providerId="LiveId" clId="{B681A5FF-6A68-4EA2-A1FE-38E201DCF2B1}" dt="2024-05-16T17:04:34.522" v="616" actId="478"/>
          <ac:cxnSpMkLst>
            <pc:docMk/>
            <pc:sldMk cId="686375435" sldId="1101"/>
            <ac:cxnSpMk id="25" creationId="{233103A1-7E64-47B1-ACCC-24E9E06E13DC}"/>
          </ac:cxnSpMkLst>
        </pc:cxnChg>
        <pc:cxnChg chg="del mod">
          <ac:chgData name="Juliette Mammei" userId="305684990213fe1d" providerId="LiveId" clId="{B681A5FF-6A68-4EA2-A1FE-38E201DCF2B1}" dt="2024-05-16T17:18:36.895" v="815" actId="478"/>
          <ac:cxnSpMkLst>
            <pc:docMk/>
            <pc:sldMk cId="686375435" sldId="1101"/>
            <ac:cxnSpMk id="30" creationId="{CAB7AACE-C10D-31C9-B9AA-C40789686D5A}"/>
          </ac:cxnSpMkLst>
        </pc:cxnChg>
        <pc:cxnChg chg="del mod">
          <ac:chgData name="Juliette Mammei" userId="305684990213fe1d" providerId="LiveId" clId="{B681A5FF-6A68-4EA2-A1FE-38E201DCF2B1}" dt="2024-05-16T17:18:36.895" v="815" actId="478"/>
          <ac:cxnSpMkLst>
            <pc:docMk/>
            <pc:sldMk cId="686375435" sldId="1101"/>
            <ac:cxnSpMk id="32" creationId="{4EF8F706-0319-1504-3DE6-D4A812F52B67}"/>
          </ac:cxnSpMkLst>
        </pc:cxnChg>
        <pc:cxnChg chg="add del mod">
          <ac:chgData name="Juliette Mammei" userId="305684990213fe1d" providerId="LiveId" clId="{B681A5FF-6A68-4EA2-A1FE-38E201DCF2B1}" dt="2024-05-16T17:18:36.895" v="815" actId="478"/>
          <ac:cxnSpMkLst>
            <pc:docMk/>
            <pc:sldMk cId="686375435" sldId="1101"/>
            <ac:cxnSpMk id="33" creationId="{6D642728-7233-C34E-A643-A88A8BC3516F}"/>
          </ac:cxnSpMkLst>
        </pc:cxnChg>
        <pc:cxnChg chg="add del mod">
          <ac:chgData name="Juliette Mammei" userId="305684990213fe1d" providerId="LiveId" clId="{B681A5FF-6A68-4EA2-A1FE-38E201DCF2B1}" dt="2024-05-16T17:12:17.740" v="734" actId="478"/>
          <ac:cxnSpMkLst>
            <pc:docMk/>
            <pc:sldMk cId="686375435" sldId="1101"/>
            <ac:cxnSpMk id="34" creationId="{4B3F2B70-6D79-2082-4C12-EDFBE8DFBAA1}"/>
          </ac:cxnSpMkLst>
        </pc:cxnChg>
        <pc:cxnChg chg="del mod">
          <ac:chgData name="Juliette Mammei" userId="305684990213fe1d" providerId="LiveId" clId="{B681A5FF-6A68-4EA2-A1FE-38E201DCF2B1}" dt="2024-05-16T17:18:36.895" v="815" actId="478"/>
          <ac:cxnSpMkLst>
            <pc:docMk/>
            <pc:sldMk cId="686375435" sldId="1101"/>
            <ac:cxnSpMk id="36" creationId="{F2A6C76A-D320-438F-E5F2-2500581B7C03}"/>
          </ac:cxnSpMkLst>
        </pc:cxnChg>
        <pc:cxnChg chg="del">
          <ac:chgData name="Juliette Mammei" userId="305684990213fe1d" providerId="LiveId" clId="{B681A5FF-6A68-4EA2-A1FE-38E201DCF2B1}" dt="2024-05-16T17:04:35.275" v="617" actId="478"/>
          <ac:cxnSpMkLst>
            <pc:docMk/>
            <pc:sldMk cId="686375435" sldId="1101"/>
            <ac:cxnSpMk id="37" creationId="{8BC29E13-034D-4CFC-A194-5E8B0E02831E}"/>
          </ac:cxnSpMkLst>
        </pc:cxnChg>
        <pc:cxnChg chg="del">
          <ac:chgData name="Juliette Mammei" userId="305684990213fe1d" providerId="LiveId" clId="{B681A5FF-6A68-4EA2-A1FE-38E201DCF2B1}" dt="2024-05-16T17:05:04.252" v="627" actId="478"/>
          <ac:cxnSpMkLst>
            <pc:docMk/>
            <pc:sldMk cId="686375435" sldId="1101"/>
            <ac:cxnSpMk id="38" creationId="{645A0E3A-D37E-406D-B3D2-70D794158482}"/>
          </ac:cxnSpMkLst>
        </pc:cxnChg>
        <pc:cxnChg chg="add del mod">
          <ac:chgData name="Juliette Mammei" userId="305684990213fe1d" providerId="LiveId" clId="{B681A5FF-6A68-4EA2-A1FE-38E201DCF2B1}" dt="2024-05-16T17:12:16.621" v="733" actId="478"/>
          <ac:cxnSpMkLst>
            <pc:docMk/>
            <pc:sldMk cId="686375435" sldId="1101"/>
            <ac:cxnSpMk id="39" creationId="{5170A38F-3ECA-E6A5-FC69-342A64378770}"/>
          </ac:cxnSpMkLst>
        </pc:cxnChg>
        <pc:cxnChg chg="del mod">
          <ac:chgData name="Juliette Mammei" userId="305684990213fe1d" providerId="LiveId" clId="{B681A5FF-6A68-4EA2-A1FE-38E201DCF2B1}" dt="2024-05-16T17:18:36.895" v="815" actId="478"/>
          <ac:cxnSpMkLst>
            <pc:docMk/>
            <pc:sldMk cId="686375435" sldId="1101"/>
            <ac:cxnSpMk id="40" creationId="{5363A884-2916-0D1C-57FE-C379BC14015D}"/>
          </ac:cxnSpMkLst>
        </pc:cxnChg>
        <pc:cxnChg chg="del mod">
          <ac:chgData name="Juliette Mammei" userId="305684990213fe1d" providerId="LiveId" clId="{B681A5FF-6A68-4EA2-A1FE-38E201DCF2B1}" dt="2024-05-16T17:18:36.895" v="815" actId="478"/>
          <ac:cxnSpMkLst>
            <pc:docMk/>
            <pc:sldMk cId="686375435" sldId="1101"/>
            <ac:cxnSpMk id="44" creationId="{2D9084B5-EAFB-F010-F5F1-53590F0E4A16}"/>
          </ac:cxnSpMkLst>
        </pc:cxnChg>
        <pc:cxnChg chg="del mod">
          <ac:chgData name="Juliette Mammei" userId="305684990213fe1d" providerId="LiveId" clId="{B681A5FF-6A68-4EA2-A1FE-38E201DCF2B1}" dt="2024-05-16T17:18:36.895" v="815" actId="478"/>
          <ac:cxnSpMkLst>
            <pc:docMk/>
            <pc:sldMk cId="686375435" sldId="1101"/>
            <ac:cxnSpMk id="47" creationId="{847F6F40-58D2-951A-5C5E-90A2DA4F08A3}"/>
          </ac:cxnSpMkLst>
        </pc:cxnChg>
        <pc:cxnChg chg="del mod">
          <ac:chgData name="Juliette Mammei" userId="305684990213fe1d" providerId="LiveId" clId="{B681A5FF-6A68-4EA2-A1FE-38E201DCF2B1}" dt="2024-05-16T17:18:36.895" v="815" actId="478"/>
          <ac:cxnSpMkLst>
            <pc:docMk/>
            <pc:sldMk cId="686375435" sldId="1101"/>
            <ac:cxnSpMk id="50" creationId="{3571BF6A-6A28-C50F-FF5A-28A93C8BBEAF}"/>
          </ac:cxnSpMkLst>
        </pc:cxnChg>
        <pc:cxnChg chg="add mod">
          <ac:chgData name="Juliette Mammei" userId="305684990213fe1d" providerId="LiveId" clId="{B681A5FF-6A68-4EA2-A1FE-38E201DCF2B1}" dt="2024-05-16T17:15:54.371" v="794" actId="1076"/>
          <ac:cxnSpMkLst>
            <pc:docMk/>
            <pc:sldMk cId="686375435" sldId="1101"/>
            <ac:cxnSpMk id="58" creationId="{886D4BA3-16EF-CC4A-6463-EA7FC4986082}"/>
          </ac:cxnSpMkLst>
        </pc:cxnChg>
        <pc:cxnChg chg="del">
          <ac:chgData name="Juliette Mammei" userId="305684990213fe1d" providerId="LiveId" clId="{B681A5FF-6A68-4EA2-A1FE-38E201DCF2B1}" dt="2024-05-16T17:05:49.492" v="638" actId="478"/>
          <ac:cxnSpMkLst>
            <pc:docMk/>
            <pc:sldMk cId="686375435" sldId="1101"/>
            <ac:cxnSpMk id="82" creationId="{745B10D9-7309-8D0C-4921-4F15C6CCA541}"/>
          </ac:cxnSpMkLst>
        </pc:cxnChg>
        <pc:cxnChg chg="del">
          <ac:chgData name="Juliette Mammei" userId="305684990213fe1d" providerId="LiveId" clId="{B681A5FF-6A68-4EA2-A1FE-38E201DCF2B1}" dt="2024-05-16T17:10:05.039" v="712" actId="478"/>
          <ac:cxnSpMkLst>
            <pc:docMk/>
            <pc:sldMk cId="686375435" sldId="1101"/>
            <ac:cxnSpMk id="84" creationId="{5B4E9854-3A4D-A0D1-3A9E-6DA5EA06178C}"/>
          </ac:cxnSpMkLst>
        </pc:cxnChg>
        <pc:cxnChg chg="del">
          <ac:chgData name="Juliette Mammei" userId="305684990213fe1d" providerId="LiveId" clId="{B681A5FF-6A68-4EA2-A1FE-38E201DCF2B1}" dt="2024-05-16T17:05:48.619" v="637" actId="478"/>
          <ac:cxnSpMkLst>
            <pc:docMk/>
            <pc:sldMk cId="686375435" sldId="1101"/>
            <ac:cxnSpMk id="88" creationId="{D8068867-973F-6515-D10D-D16F0CA61F9E}"/>
          </ac:cxnSpMkLst>
        </pc:cxnChg>
        <pc:cxnChg chg="del">
          <ac:chgData name="Juliette Mammei" userId="305684990213fe1d" providerId="LiveId" clId="{B681A5FF-6A68-4EA2-A1FE-38E201DCF2B1}" dt="2024-05-16T17:05:50.433" v="639" actId="478"/>
          <ac:cxnSpMkLst>
            <pc:docMk/>
            <pc:sldMk cId="686375435" sldId="1101"/>
            <ac:cxnSpMk id="2059" creationId="{BC774C8F-758B-91D6-EF8A-87838698DE19}"/>
          </ac:cxnSpMkLst>
        </pc:cxnChg>
      </pc:sldChg>
      <pc:sldChg chg="ord">
        <pc:chgData name="Juliette Mammei" userId="305684990213fe1d" providerId="LiveId" clId="{B681A5FF-6A68-4EA2-A1FE-38E201DCF2B1}" dt="2024-05-16T17:00:36.132" v="526"/>
        <pc:sldMkLst>
          <pc:docMk/>
          <pc:sldMk cId="70191475" sldId="1102"/>
        </pc:sldMkLst>
      </pc:sldChg>
      <pc:sldChg chg="ord">
        <pc:chgData name="Juliette Mammei" userId="305684990213fe1d" providerId="LiveId" clId="{B681A5FF-6A68-4EA2-A1FE-38E201DCF2B1}" dt="2024-05-16T17:04:13.709" v="612"/>
        <pc:sldMkLst>
          <pc:docMk/>
          <pc:sldMk cId="994690054" sldId="1103"/>
        </pc:sldMkLst>
      </pc:sldChg>
      <pc:sldChg chg="del">
        <pc:chgData name="Juliette Mammei" userId="305684990213fe1d" providerId="LiveId" clId="{B681A5FF-6A68-4EA2-A1FE-38E201DCF2B1}" dt="2024-05-16T17:41:06.055" v="1744" actId="47"/>
        <pc:sldMkLst>
          <pc:docMk/>
          <pc:sldMk cId="1088618994" sldId="1104"/>
        </pc:sldMkLst>
      </pc:sldChg>
      <pc:sldChg chg="add">
        <pc:chgData name="Juliette Mammei" userId="305684990213fe1d" providerId="LiveId" clId="{B681A5FF-6A68-4EA2-A1FE-38E201DCF2B1}" dt="2024-05-16T16:36:57.114" v="9"/>
        <pc:sldMkLst>
          <pc:docMk/>
          <pc:sldMk cId="4082124326" sldId="1105"/>
        </pc:sldMkLst>
      </pc:sldChg>
      <pc:sldChg chg="addSp delSp modSp add mod addAnim delAnim modAnim">
        <pc:chgData name="Juliette Mammei" userId="305684990213fe1d" providerId="LiveId" clId="{B681A5FF-6A68-4EA2-A1FE-38E201DCF2B1}" dt="2024-05-16T17:01:55.305" v="606" actId="20577"/>
        <pc:sldMkLst>
          <pc:docMk/>
          <pc:sldMk cId="4278435689" sldId="1106"/>
        </pc:sldMkLst>
        <pc:spChg chg="mod">
          <ac:chgData name="Juliette Mammei" userId="305684990213fe1d" providerId="LiveId" clId="{B681A5FF-6A68-4EA2-A1FE-38E201DCF2B1}" dt="2024-05-16T17:01:55.305" v="606" actId="20577"/>
          <ac:spMkLst>
            <pc:docMk/>
            <pc:sldMk cId="4278435689" sldId="1106"/>
            <ac:spMk id="2" creationId="{00000000-0000-0000-0000-000000000000}"/>
          </ac:spMkLst>
        </pc:spChg>
        <pc:spChg chg="add del">
          <ac:chgData name="Juliette Mammei" userId="305684990213fe1d" providerId="LiveId" clId="{B681A5FF-6A68-4EA2-A1FE-38E201DCF2B1}" dt="2024-05-16T17:01:06.340" v="532" actId="478"/>
          <ac:spMkLst>
            <pc:docMk/>
            <pc:sldMk cId="4278435689" sldId="1106"/>
            <ac:spMk id="23" creationId="{0D45F528-7B54-49C9-892D-E74142A26255}"/>
          </ac:spMkLst>
        </pc:spChg>
        <pc:picChg chg="add del">
          <ac:chgData name="Juliette Mammei" userId="305684990213fe1d" providerId="LiveId" clId="{B681A5FF-6A68-4EA2-A1FE-38E201DCF2B1}" dt="2024-05-16T17:01:06.340" v="532" actId="478"/>
          <ac:picMkLst>
            <pc:docMk/>
            <pc:sldMk cId="4278435689" sldId="1106"/>
            <ac:picMk id="6" creationId="{B9985D59-64DD-628D-28E9-1361E53C4B14}"/>
          </ac:picMkLst>
        </pc:picChg>
        <pc:picChg chg="add del">
          <ac:chgData name="Juliette Mammei" userId="305684990213fe1d" providerId="LiveId" clId="{B681A5FF-6A68-4EA2-A1FE-38E201DCF2B1}" dt="2024-05-16T17:01:06.340" v="532" actId="478"/>
          <ac:picMkLst>
            <pc:docMk/>
            <pc:sldMk cId="4278435689" sldId="1106"/>
            <ac:picMk id="16" creationId="{00000000-0000-0000-0000-000000000000}"/>
          </ac:picMkLst>
        </pc:picChg>
      </pc:sldChg>
      <pc:sldChg chg="modSp add mod">
        <pc:chgData name="Juliette Mammei" userId="305684990213fe1d" providerId="LiveId" clId="{B681A5FF-6A68-4EA2-A1FE-38E201DCF2B1}" dt="2024-05-16T17:32:35.642" v="950" actId="1076"/>
        <pc:sldMkLst>
          <pc:docMk/>
          <pc:sldMk cId="1152927152" sldId="1107"/>
        </pc:sldMkLst>
        <pc:grpChg chg="mod">
          <ac:chgData name="Juliette Mammei" userId="305684990213fe1d" providerId="LiveId" clId="{B681A5FF-6A68-4EA2-A1FE-38E201DCF2B1}" dt="2024-05-16T17:32:35.384" v="949" actId="1076"/>
          <ac:grpSpMkLst>
            <pc:docMk/>
            <pc:sldMk cId="1152927152" sldId="1107"/>
            <ac:grpSpMk id="9" creationId="{735818E2-937A-A5B2-C14A-54550A76119A}"/>
          </ac:grpSpMkLst>
        </pc:grpChg>
        <pc:grpChg chg="mod">
          <ac:chgData name="Juliette Mammei" userId="305684990213fe1d" providerId="LiveId" clId="{B681A5FF-6A68-4EA2-A1FE-38E201DCF2B1}" dt="2024-05-16T17:32:35.642" v="950" actId="1076"/>
          <ac:grpSpMkLst>
            <pc:docMk/>
            <pc:sldMk cId="1152927152" sldId="1107"/>
            <ac:grpSpMk id="20" creationId="{137A2A33-9E19-4FBC-3A0B-1FB0F28A8042}"/>
          </ac:grpSpMkLst>
        </pc:grpChg>
      </pc:sldChg>
      <pc:sldChg chg="addSp delSp modSp add mod">
        <pc:chgData name="Juliette Mammei" userId="305684990213fe1d" providerId="LiveId" clId="{B681A5FF-6A68-4EA2-A1FE-38E201DCF2B1}" dt="2024-05-16T17:34:11.015" v="957" actId="14100"/>
        <pc:sldMkLst>
          <pc:docMk/>
          <pc:sldMk cId="629459731" sldId="1108"/>
        </pc:sldMkLst>
        <pc:spChg chg="add mod">
          <ac:chgData name="Juliette Mammei" userId="305684990213fe1d" providerId="LiveId" clId="{B681A5FF-6A68-4EA2-A1FE-38E201DCF2B1}" dt="2024-05-16T17:22:58.451" v="887" actId="1076"/>
          <ac:spMkLst>
            <pc:docMk/>
            <pc:sldMk cId="629459731" sldId="1108"/>
            <ac:spMk id="4" creationId="{8A522B02-7E00-11D1-EF32-1BE5D86B6214}"/>
          </ac:spMkLst>
        </pc:spChg>
        <pc:spChg chg="add mod">
          <ac:chgData name="Juliette Mammei" userId="305684990213fe1d" providerId="LiveId" clId="{B681A5FF-6A68-4EA2-A1FE-38E201DCF2B1}" dt="2024-05-16T17:31:45.026" v="945" actId="20577"/>
          <ac:spMkLst>
            <pc:docMk/>
            <pc:sldMk cId="629459731" sldId="1108"/>
            <ac:spMk id="7" creationId="{93379251-0D3B-DE2A-9979-91CB231B2EB2}"/>
          </ac:spMkLst>
        </pc:spChg>
        <pc:spChg chg="add del mod">
          <ac:chgData name="Juliette Mammei" userId="305684990213fe1d" providerId="LiveId" clId="{B681A5FF-6A68-4EA2-A1FE-38E201DCF2B1}" dt="2024-05-16T17:23:49.172" v="896"/>
          <ac:spMkLst>
            <pc:docMk/>
            <pc:sldMk cId="629459731" sldId="1108"/>
            <ac:spMk id="9" creationId="{4E9D9FCF-C74C-05CB-2855-8F8AC20E99C9}"/>
          </ac:spMkLst>
        </pc:spChg>
        <pc:spChg chg="add del mod">
          <ac:chgData name="Juliette Mammei" userId="305684990213fe1d" providerId="LiveId" clId="{B681A5FF-6A68-4EA2-A1FE-38E201DCF2B1}" dt="2024-05-16T17:21:12.963" v="871" actId="478"/>
          <ac:spMkLst>
            <pc:docMk/>
            <pc:sldMk cId="629459731" sldId="1108"/>
            <ac:spMk id="10" creationId="{76ABD16F-3726-25E5-C7B6-2A8DC94D908E}"/>
          </ac:spMkLst>
        </pc:spChg>
        <pc:spChg chg="mod">
          <ac:chgData name="Juliette Mammei" userId="305684990213fe1d" providerId="LiveId" clId="{B681A5FF-6A68-4EA2-A1FE-38E201DCF2B1}" dt="2024-05-16T17:34:02.645" v="954" actId="1076"/>
          <ac:spMkLst>
            <pc:docMk/>
            <pc:sldMk cId="629459731" sldId="1108"/>
            <ac:spMk id="15" creationId="{08407F35-9F28-4924-A4A1-533AA48D8290}"/>
          </ac:spMkLst>
        </pc:spChg>
        <pc:spChg chg="mod">
          <ac:chgData name="Juliette Mammei" userId="305684990213fe1d" providerId="LiveId" clId="{B681A5FF-6A68-4EA2-A1FE-38E201DCF2B1}" dt="2024-05-16T17:34:05.702" v="955" actId="1076"/>
          <ac:spMkLst>
            <pc:docMk/>
            <pc:sldMk cId="629459731" sldId="1108"/>
            <ac:spMk id="16" creationId="{C25CF39D-01DB-4A88-8650-9F87F4EEE548}"/>
          </ac:spMkLst>
        </pc:spChg>
        <pc:spChg chg="mod">
          <ac:chgData name="Juliette Mammei" userId="305684990213fe1d" providerId="LiveId" clId="{B681A5FF-6A68-4EA2-A1FE-38E201DCF2B1}" dt="2024-05-16T17:21:06.179" v="870" actId="20577"/>
          <ac:spMkLst>
            <pc:docMk/>
            <pc:sldMk cId="629459731" sldId="1108"/>
            <ac:spMk id="18" creationId="{6735106C-4A0B-14C4-F584-631BF27CC373}"/>
          </ac:spMkLst>
        </pc:spChg>
        <pc:spChg chg="del">
          <ac:chgData name="Juliette Mammei" userId="305684990213fe1d" providerId="LiveId" clId="{B681A5FF-6A68-4EA2-A1FE-38E201DCF2B1}" dt="2024-05-16T17:19:24.382" v="827" actId="478"/>
          <ac:spMkLst>
            <pc:docMk/>
            <pc:sldMk cId="629459731" sldId="1108"/>
            <ac:spMk id="29" creationId="{C8513697-656F-77C9-082A-4821F22FF0AD}"/>
          </ac:spMkLst>
        </pc:spChg>
        <pc:spChg chg="del">
          <ac:chgData name="Juliette Mammei" userId="305684990213fe1d" providerId="LiveId" clId="{B681A5FF-6A68-4EA2-A1FE-38E201DCF2B1}" dt="2024-05-16T17:19:21.121" v="825" actId="478"/>
          <ac:spMkLst>
            <pc:docMk/>
            <pc:sldMk cId="629459731" sldId="1108"/>
            <ac:spMk id="31" creationId="{F2C1E758-C8E4-DF81-B8DD-EB2415896839}"/>
          </ac:spMkLst>
        </pc:spChg>
        <pc:spChg chg="del">
          <ac:chgData name="Juliette Mammei" userId="305684990213fe1d" providerId="LiveId" clId="{B681A5FF-6A68-4EA2-A1FE-38E201DCF2B1}" dt="2024-05-16T17:19:22.803" v="826" actId="478"/>
          <ac:spMkLst>
            <pc:docMk/>
            <pc:sldMk cId="629459731" sldId="1108"/>
            <ac:spMk id="42" creationId="{293F09FF-C65A-2685-01E5-F06A2FEB3E1B}"/>
          </ac:spMkLst>
        </pc:spChg>
        <pc:spChg chg="del">
          <ac:chgData name="Juliette Mammei" userId="305684990213fe1d" providerId="LiveId" clId="{B681A5FF-6A68-4EA2-A1FE-38E201DCF2B1}" dt="2024-05-16T17:19:21.121" v="825" actId="478"/>
          <ac:spMkLst>
            <pc:docMk/>
            <pc:sldMk cId="629459731" sldId="1108"/>
            <ac:spMk id="45" creationId="{DB428126-DE05-AF83-88B2-4B2162F4250C}"/>
          </ac:spMkLst>
        </pc:spChg>
        <pc:spChg chg="del">
          <ac:chgData name="Juliette Mammei" userId="305684990213fe1d" providerId="LiveId" clId="{B681A5FF-6A68-4EA2-A1FE-38E201DCF2B1}" dt="2024-05-16T17:19:21.121" v="825" actId="478"/>
          <ac:spMkLst>
            <pc:docMk/>
            <pc:sldMk cId="629459731" sldId="1108"/>
            <ac:spMk id="46" creationId="{6BC8EEB7-49D6-0E7E-B602-ABC1B61890D7}"/>
          </ac:spMkLst>
        </pc:spChg>
        <pc:spChg chg="del">
          <ac:chgData name="Juliette Mammei" userId="305684990213fe1d" providerId="LiveId" clId="{B681A5FF-6A68-4EA2-A1FE-38E201DCF2B1}" dt="2024-05-16T17:19:21.121" v="825" actId="478"/>
          <ac:spMkLst>
            <pc:docMk/>
            <pc:sldMk cId="629459731" sldId="1108"/>
            <ac:spMk id="51" creationId="{306B2AAD-97F9-976F-66F6-14271142E7D2}"/>
          </ac:spMkLst>
        </pc:spChg>
        <pc:spChg chg="del">
          <ac:chgData name="Juliette Mammei" userId="305684990213fe1d" providerId="LiveId" clId="{B681A5FF-6A68-4EA2-A1FE-38E201DCF2B1}" dt="2024-05-16T17:19:21.121" v="825" actId="478"/>
          <ac:spMkLst>
            <pc:docMk/>
            <pc:sldMk cId="629459731" sldId="1108"/>
            <ac:spMk id="57" creationId="{A97C8513-F8B6-5179-EA59-712674EDC632}"/>
          </ac:spMkLst>
        </pc:spChg>
        <pc:grpChg chg="mod">
          <ac:chgData name="Juliette Mammei" userId="305684990213fe1d" providerId="LiveId" clId="{B681A5FF-6A68-4EA2-A1FE-38E201DCF2B1}" dt="2024-05-16T17:31:28.605" v="921" actId="1076"/>
          <ac:grpSpMkLst>
            <pc:docMk/>
            <pc:sldMk cId="629459731" sldId="1108"/>
            <ac:grpSpMk id="20" creationId="{137A2A33-9E19-4FBC-3A0B-1FB0F28A8042}"/>
          </ac:grpSpMkLst>
        </pc:grpChg>
        <pc:picChg chg="add mod">
          <ac:chgData name="Juliette Mammei" userId="305684990213fe1d" providerId="LiveId" clId="{B681A5FF-6A68-4EA2-A1FE-38E201DCF2B1}" dt="2024-05-16T17:20:07.554" v="831" actId="14100"/>
          <ac:picMkLst>
            <pc:docMk/>
            <pc:sldMk cId="629459731" sldId="1108"/>
            <ac:picMk id="3" creationId="{CA206E86-015C-83BF-1C20-40C023D59485}"/>
          </ac:picMkLst>
        </pc:picChg>
        <pc:picChg chg="del">
          <ac:chgData name="Juliette Mammei" userId="305684990213fe1d" providerId="LiveId" clId="{B681A5FF-6A68-4EA2-A1FE-38E201DCF2B1}" dt="2024-05-16T17:19:16.211" v="823" actId="478"/>
          <ac:picMkLst>
            <pc:docMk/>
            <pc:sldMk cId="629459731" sldId="1108"/>
            <ac:picMk id="11" creationId="{99D4379A-8470-B8E7-B049-0791B7C766DF}"/>
          </ac:picMkLst>
        </pc:picChg>
        <pc:picChg chg="del">
          <ac:chgData name="Juliette Mammei" userId="305684990213fe1d" providerId="LiveId" clId="{B681A5FF-6A68-4EA2-A1FE-38E201DCF2B1}" dt="2024-05-16T17:19:16.962" v="824" actId="478"/>
          <ac:picMkLst>
            <pc:docMk/>
            <pc:sldMk cId="629459731" sldId="1108"/>
            <ac:picMk id="61" creationId="{6B1E1B2C-7AB5-8730-4A27-ADCB408D4EA8}"/>
          </ac:picMkLst>
        </pc:picChg>
        <pc:picChg chg="add mod">
          <ac:chgData name="Juliette Mammei" userId="305684990213fe1d" providerId="LiveId" clId="{B681A5FF-6A68-4EA2-A1FE-38E201DCF2B1}" dt="2024-05-16T17:31:50.936" v="946" actId="1076"/>
          <ac:picMkLst>
            <pc:docMk/>
            <pc:sldMk cId="629459731" sldId="1108"/>
            <ac:picMk id="1026" creationId="{DC504951-4530-8E8C-F448-B3143D37EC68}"/>
          </ac:picMkLst>
        </pc:picChg>
        <pc:picChg chg="mod ord">
          <ac:chgData name="Juliette Mammei" userId="305684990213fe1d" providerId="LiveId" clId="{B681A5FF-6A68-4EA2-A1FE-38E201DCF2B1}" dt="2024-05-16T17:33:47.066" v="952" actId="1036"/>
          <ac:picMkLst>
            <pc:docMk/>
            <pc:sldMk cId="629459731" sldId="1108"/>
            <ac:picMk id="2051" creationId="{42EF8DF3-65A1-9C11-9832-D2052D32E9B1}"/>
          </ac:picMkLst>
        </pc:picChg>
        <pc:cxnChg chg="mod ord">
          <ac:chgData name="Juliette Mammei" userId="305684990213fe1d" providerId="LiveId" clId="{B681A5FF-6A68-4EA2-A1FE-38E201DCF2B1}" dt="2024-05-16T17:34:08.478" v="956" actId="14100"/>
          <ac:cxnSpMkLst>
            <pc:docMk/>
            <pc:sldMk cId="629459731" sldId="1108"/>
            <ac:cxnSpMk id="13" creationId="{06A8BAC9-7DFF-4590-B2E1-99B37CE13712}"/>
          </ac:cxnSpMkLst>
        </pc:cxnChg>
        <pc:cxnChg chg="mod">
          <ac:chgData name="Juliette Mammei" userId="305684990213fe1d" providerId="LiveId" clId="{B681A5FF-6A68-4EA2-A1FE-38E201DCF2B1}" dt="2024-05-16T17:34:11.015" v="957" actId="14100"/>
          <ac:cxnSpMkLst>
            <pc:docMk/>
            <pc:sldMk cId="629459731" sldId="1108"/>
            <ac:cxnSpMk id="17" creationId="{2B51DADF-2991-4715-B2C0-3C727F05DBBA}"/>
          </ac:cxnSpMkLst>
        </pc:cxnChg>
        <pc:cxnChg chg="add mod">
          <ac:chgData name="Juliette Mammei" userId="305684990213fe1d" providerId="LiveId" clId="{B681A5FF-6A68-4EA2-A1FE-38E201DCF2B1}" dt="2024-05-16T17:33:52.428" v="953" actId="14100"/>
          <ac:cxnSpMkLst>
            <pc:docMk/>
            <pc:sldMk cId="629459731" sldId="1108"/>
            <ac:cxnSpMk id="19" creationId="{4D306A9B-2189-511B-1F20-6C88A1BA1822}"/>
          </ac:cxnSpMkLst>
        </pc:cxnChg>
        <pc:cxnChg chg="del">
          <ac:chgData name="Juliette Mammei" userId="305684990213fe1d" providerId="LiveId" clId="{B681A5FF-6A68-4EA2-A1FE-38E201DCF2B1}" dt="2024-05-16T17:19:21.121" v="825" actId="478"/>
          <ac:cxnSpMkLst>
            <pc:docMk/>
            <pc:sldMk cId="629459731" sldId="1108"/>
            <ac:cxnSpMk id="58" creationId="{886D4BA3-16EF-CC4A-6463-EA7FC4986082}"/>
          </ac:cxnSpMkLst>
        </pc:cxnChg>
      </pc:sldChg>
      <pc:sldChg chg="delSp modSp add del mod">
        <pc:chgData name="Juliette Mammei" userId="305684990213fe1d" providerId="LiveId" clId="{B681A5FF-6A68-4EA2-A1FE-38E201DCF2B1}" dt="2024-05-16T17:12:53.237" v="741" actId="47"/>
        <pc:sldMkLst>
          <pc:docMk/>
          <pc:sldMk cId="1215467306" sldId="1108"/>
        </pc:sldMkLst>
        <pc:spChg chg="mod">
          <ac:chgData name="Juliette Mammei" userId="305684990213fe1d" providerId="LiveId" clId="{B681A5FF-6A68-4EA2-A1FE-38E201DCF2B1}" dt="2024-05-16T17:07:40.031" v="654" actId="1076"/>
          <ac:spMkLst>
            <pc:docMk/>
            <pc:sldMk cId="1215467306" sldId="1108"/>
            <ac:spMk id="3" creationId="{00000000-0000-0000-0000-000000000000}"/>
          </ac:spMkLst>
        </pc:spChg>
        <pc:spChg chg="mod">
          <ac:chgData name="Juliette Mammei" userId="305684990213fe1d" providerId="LiveId" clId="{B681A5FF-6A68-4EA2-A1FE-38E201DCF2B1}" dt="2024-05-16T17:07:45.440" v="655" actId="1076"/>
          <ac:spMkLst>
            <pc:docMk/>
            <pc:sldMk cId="1215467306" sldId="1108"/>
            <ac:spMk id="17" creationId="{00000000-0000-0000-0000-000000000000}"/>
          </ac:spMkLst>
        </pc:spChg>
        <pc:spChg chg="del">
          <ac:chgData name="Juliette Mammei" userId="305684990213fe1d" providerId="LiveId" clId="{B681A5FF-6A68-4EA2-A1FE-38E201DCF2B1}" dt="2024-05-16T17:07:31.755" v="650" actId="478"/>
          <ac:spMkLst>
            <pc:docMk/>
            <pc:sldMk cId="1215467306" sldId="1108"/>
            <ac:spMk id="18" creationId="{B207A19C-4819-4ACC-8D75-138A2312E9E3}"/>
          </ac:spMkLst>
        </pc:spChg>
        <pc:spChg chg="mod">
          <ac:chgData name="Juliette Mammei" userId="305684990213fe1d" providerId="LiveId" clId="{B681A5FF-6A68-4EA2-A1FE-38E201DCF2B1}" dt="2024-05-16T17:07:51.988" v="657" actId="1076"/>
          <ac:spMkLst>
            <pc:docMk/>
            <pc:sldMk cId="1215467306" sldId="1108"/>
            <ac:spMk id="22" creationId="{00000000-0000-0000-0000-000000000000}"/>
          </ac:spMkLst>
        </pc:spChg>
        <pc:spChg chg="del">
          <ac:chgData name="Juliette Mammei" userId="305684990213fe1d" providerId="LiveId" clId="{B681A5FF-6A68-4EA2-A1FE-38E201DCF2B1}" dt="2024-05-16T17:07:28.162" v="648" actId="478"/>
          <ac:spMkLst>
            <pc:docMk/>
            <pc:sldMk cId="1215467306" sldId="1108"/>
            <ac:spMk id="23" creationId="{00000000-0000-0000-0000-000000000000}"/>
          </ac:spMkLst>
        </pc:spChg>
        <pc:spChg chg="mod">
          <ac:chgData name="Juliette Mammei" userId="305684990213fe1d" providerId="LiveId" clId="{B681A5FF-6A68-4EA2-A1FE-38E201DCF2B1}" dt="2024-05-16T17:07:59.485" v="660" actId="1076"/>
          <ac:spMkLst>
            <pc:docMk/>
            <pc:sldMk cId="1215467306" sldId="1108"/>
            <ac:spMk id="43" creationId="{38279D8C-3642-4D4C-8FD7-FD5D13098355}"/>
          </ac:spMkLst>
        </pc:spChg>
        <pc:spChg chg="mod">
          <ac:chgData name="Juliette Mammei" userId="305684990213fe1d" providerId="LiveId" clId="{B681A5FF-6A68-4EA2-A1FE-38E201DCF2B1}" dt="2024-05-16T17:08:01.743" v="661" actId="1076"/>
          <ac:spMkLst>
            <pc:docMk/>
            <pc:sldMk cId="1215467306" sldId="1108"/>
            <ac:spMk id="49" creationId="{F32FA697-1E23-4F83-B0AF-3B9FA11B36B3}"/>
          </ac:spMkLst>
        </pc:spChg>
        <pc:spChg chg="del mod">
          <ac:chgData name="Juliette Mammei" userId="305684990213fe1d" providerId="LiveId" clId="{B681A5FF-6A68-4EA2-A1FE-38E201DCF2B1}" dt="2024-05-16T17:07:34.459" v="653" actId="478"/>
          <ac:spMkLst>
            <pc:docMk/>
            <pc:sldMk cId="1215467306" sldId="1108"/>
            <ac:spMk id="50" creationId="{1FABCAA9-7773-430A-8815-3517928FB5AF}"/>
          </ac:spMkLst>
        </pc:spChg>
        <pc:picChg chg="mod">
          <ac:chgData name="Juliette Mammei" userId="305684990213fe1d" providerId="LiveId" clId="{B681A5FF-6A68-4EA2-A1FE-38E201DCF2B1}" dt="2024-05-16T17:08:12.296" v="662" actId="14100"/>
          <ac:picMkLst>
            <pc:docMk/>
            <pc:sldMk cId="1215467306" sldId="1108"/>
            <ac:picMk id="9" creationId="{97D9F1B5-DAA8-4A6D-BF82-D368635D72F6}"/>
          </ac:picMkLst>
        </pc:picChg>
        <pc:picChg chg="del">
          <ac:chgData name="Juliette Mammei" userId="305684990213fe1d" providerId="LiveId" clId="{B681A5FF-6A68-4EA2-A1FE-38E201DCF2B1}" dt="2024-05-16T17:07:30.910" v="649" actId="478"/>
          <ac:picMkLst>
            <pc:docMk/>
            <pc:sldMk cId="1215467306" sldId="1108"/>
            <ac:picMk id="21" creationId="{63D4893C-0656-4FA5-892C-7BF4E60732BC}"/>
          </ac:picMkLst>
        </pc:picChg>
        <pc:cxnChg chg="mod">
          <ac:chgData name="Juliette Mammei" userId="305684990213fe1d" providerId="LiveId" clId="{B681A5FF-6A68-4EA2-A1FE-38E201DCF2B1}" dt="2024-05-16T17:07:54.446" v="658" actId="1076"/>
          <ac:cxnSpMkLst>
            <pc:docMk/>
            <pc:sldMk cId="1215467306" sldId="1108"/>
            <ac:cxnSpMk id="19" creationId="{00000000-0000-0000-0000-000000000000}"/>
          </ac:cxnSpMkLst>
        </pc:cxnChg>
        <pc:cxnChg chg="mod">
          <ac:chgData name="Juliette Mammei" userId="305684990213fe1d" providerId="LiveId" clId="{B681A5FF-6A68-4EA2-A1FE-38E201DCF2B1}" dt="2024-05-16T17:07:56.285" v="659" actId="1076"/>
          <ac:cxnSpMkLst>
            <pc:docMk/>
            <pc:sldMk cId="1215467306" sldId="1108"/>
            <ac:cxnSpMk id="26" creationId="{00000000-0000-0000-0000-000000000000}"/>
          </ac:cxnSpMkLst>
        </pc:cxnChg>
        <pc:cxnChg chg="mod">
          <ac:chgData name="Juliette Mammei" userId="305684990213fe1d" providerId="LiveId" clId="{B681A5FF-6A68-4EA2-A1FE-38E201DCF2B1}" dt="2024-05-16T17:07:48.724" v="656" actId="1076"/>
          <ac:cxnSpMkLst>
            <pc:docMk/>
            <pc:sldMk cId="1215467306" sldId="1108"/>
            <ac:cxnSpMk id="32" creationId="{8D1AE155-50B0-49EC-8532-732D62519C77}"/>
          </ac:cxnSpMkLst>
        </pc:cxnChg>
        <pc:cxnChg chg="del">
          <ac:chgData name="Juliette Mammei" userId="305684990213fe1d" providerId="LiveId" clId="{B681A5FF-6A68-4EA2-A1FE-38E201DCF2B1}" dt="2024-05-16T17:07:32.748" v="651" actId="478"/>
          <ac:cxnSpMkLst>
            <pc:docMk/>
            <pc:sldMk cId="1215467306" sldId="1108"/>
            <ac:cxnSpMk id="45" creationId="{9812895F-3571-458A-9193-4B666B76F82E}"/>
          </ac:cxnSpMkLst>
        </pc:cxnChg>
      </pc:sldChg>
      <pc:sldChg chg="add">
        <pc:chgData name="Juliette Mammei" userId="305684990213fe1d" providerId="LiveId" clId="{B681A5FF-6A68-4EA2-A1FE-38E201DCF2B1}" dt="2024-05-16T17:19:07.610" v="822"/>
        <pc:sldMkLst>
          <pc:docMk/>
          <pc:sldMk cId="1602156707" sldId="1109"/>
        </pc:sldMkLst>
      </pc:sldChg>
      <pc:sldChg chg="modSp new mod">
        <pc:chgData name="Juliette Mammei" userId="305684990213fe1d" providerId="LiveId" clId="{B681A5FF-6A68-4EA2-A1FE-38E201DCF2B1}" dt="2024-05-16T17:39:58.724" v="1742" actId="20577"/>
        <pc:sldMkLst>
          <pc:docMk/>
          <pc:sldMk cId="3823224248" sldId="1110"/>
        </pc:sldMkLst>
        <pc:spChg chg="mod">
          <ac:chgData name="Juliette Mammei" userId="305684990213fe1d" providerId="LiveId" clId="{B681A5FF-6A68-4EA2-A1FE-38E201DCF2B1}" dt="2024-05-16T17:35:16.230" v="975" actId="20577"/>
          <ac:spMkLst>
            <pc:docMk/>
            <pc:sldMk cId="3823224248" sldId="1110"/>
            <ac:spMk id="2" creationId="{2065DF43-A117-786C-65AD-25595E75F991}"/>
          </ac:spMkLst>
        </pc:spChg>
        <pc:spChg chg="mod">
          <ac:chgData name="Juliette Mammei" userId="305684990213fe1d" providerId="LiveId" clId="{B681A5FF-6A68-4EA2-A1FE-38E201DCF2B1}" dt="2024-05-16T17:39:58.724" v="1742" actId="20577"/>
          <ac:spMkLst>
            <pc:docMk/>
            <pc:sldMk cId="3823224248" sldId="1110"/>
            <ac:spMk id="3" creationId="{8A20393A-F7DB-AAB1-FB88-B51AD3C5BA1D}"/>
          </ac:spMkLst>
        </pc:spChg>
      </pc:sldChg>
      <pc:sldChg chg="addSp delSp modSp new mod modClrScheme chgLayout">
        <pc:chgData name="Juliette Mammei" userId="305684990213fe1d" providerId="LiveId" clId="{B681A5FF-6A68-4EA2-A1FE-38E201DCF2B1}" dt="2024-05-16T17:41:42.310" v="1813" actId="20577"/>
        <pc:sldMkLst>
          <pc:docMk/>
          <pc:sldMk cId="2666208556" sldId="1111"/>
        </pc:sldMkLst>
        <pc:spChg chg="del mod ord">
          <ac:chgData name="Juliette Mammei" userId="305684990213fe1d" providerId="LiveId" clId="{B681A5FF-6A68-4EA2-A1FE-38E201DCF2B1}" dt="2024-05-16T17:41:18.078" v="1745" actId="700"/>
          <ac:spMkLst>
            <pc:docMk/>
            <pc:sldMk cId="2666208556" sldId="1111"/>
            <ac:spMk id="2" creationId="{DE707A62-5580-7843-B118-04C6F6A5012B}"/>
          </ac:spMkLst>
        </pc:spChg>
        <pc:spChg chg="del mod ord">
          <ac:chgData name="Juliette Mammei" userId="305684990213fe1d" providerId="LiveId" clId="{B681A5FF-6A68-4EA2-A1FE-38E201DCF2B1}" dt="2024-05-16T17:41:18.078" v="1745" actId="700"/>
          <ac:spMkLst>
            <pc:docMk/>
            <pc:sldMk cId="2666208556" sldId="1111"/>
            <ac:spMk id="3" creationId="{FE0971D7-1EF5-1CA5-731F-4C3412A93B5B}"/>
          </ac:spMkLst>
        </pc:spChg>
        <pc:spChg chg="mod ord">
          <ac:chgData name="Juliette Mammei" userId="305684990213fe1d" providerId="LiveId" clId="{B681A5FF-6A68-4EA2-A1FE-38E201DCF2B1}" dt="2024-05-16T17:41:18.078" v="1745" actId="700"/>
          <ac:spMkLst>
            <pc:docMk/>
            <pc:sldMk cId="2666208556" sldId="1111"/>
            <ac:spMk id="4" creationId="{DE013811-51D4-E0FF-2923-26E312C7EDBA}"/>
          </ac:spMkLst>
        </pc:spChg>
        <pc:spChg chg="add mod ord">
          <ac:chgData name="Juliette Mammei" userId="305684990213fe1d" providerId="LiveId" clId="{B681A5FF-6A68-4EA2-A1FE-38E201DCF2B1}" dt="2024-05-16T17:41:27.593" v="1766" actId="20577"/>
          <ac:spMkLst>
            <pc:docMk/>
            <pc:sldMk cId="2666208556" sldId="1111"/>
            <ac:spMk id="5" creationId="{E7BDC4EB-4173-51AB-6B02-9A18833ED5A1}"/>
          </ac:spMkLst>
        </pc:spChg>
        <pc:spChg chg="add mod ord">
          <ac:chgData name="Juliette Mammei" userId="305684990213fe1d" providerId="LiveId" clId="{B681A5FF-6A68-4EA2-A1FE-38E201DCF2B1}" dt="2024-05-16T17:41:36.277" v="1792" actId="20577"/>
          <ac:spMkLst>
            <pc:docMk/>
            <pc:sldMk cId="2666208556" sldId="1111"/>
            <ac:spMk id="6" creationId="{FE453E4B-F1A1-8643-8E91-0EEF4AC0A51C}"/>
          </ac:spMkLst>
        </pc:spChg>
        <pc:spChg chg="add mod ord">
          <ac:chgData name="Juliette Mammei" userId="305684990213fe1d" providerId="LiveId" clId="{B681A5FF-6A68-4EA2-A1FE-38E201DCF2B1}" dt="2024-05-16T17:41:42.310" v="1813" actId="20577"/>
          <ac:spMkLst>
            <pc:docMk/>
            <pc:sldMk cId="2666208556" sldId="1111"/>
            <ac:spMk id="7" creationId="{6ED7B1B7-3702-7F31-4761-05E3D05C6B5F}"/>
          </ac:spMkLst>
        </pc:spChg>
      </pc:sldChg>
      <pc:sldMasterChg chg="delSldLayout">
        <pc:chgData name="Juliette Mammei" userId="305684990213fe1d" providerId="LiveId" clId="{B681A5FF-6A68-4EA2-A1FE-38E201DCF2B1}" dt="2024-05-16T16:25:23.621" v="3" actId="47"/>
        <pc:sldMasterMkLst>
          <pc:docMk/>
          <pc:sldMasterMk cId="1526086246" sldId="2147483660"/>
        </pc:sldMasterMkLst>
        <pc:sldLayoutChg chg="del">
          <pc:chgData name="Juliette Mammei" userId="305684990213fe1d" providerId="LiveId" clId="{B681A5FF-6A68-4EA2-A1FE-38E201DCF2B1}" dt="2024-05-16T16:25:23.621" v="3" actId="47"/>
          <pc:sldLayoutMkLst>
            <pc:docMk/>
            <pc:sldMasterMk cId="1526086246" sldId="2147483660"/>
            <pc:sldLayoutMk cId="3932463889"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1313636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BF1341-3AFE-B447-A831-9671D6A7009B}" type="slidenum">
              <a:rPr lang="en-US" smtClean="0"/>
              <a:t>17</a:t>
            </a:fld>
            <a:endParaRPr lang="en-US"/>
          </a:p>
        </p:txBody>
      </p:sp>
    </p:spTree>
    <p:extLst>
      <p:ext uri="{BB962C8B-B14F-4D97-AF65-F5344CB8AC3E}">
        <p14:creationId xmlns:p14="http://schemas.microsoft.com/office/powerpoint/2010/main" val="22973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BF1341-3AFE-B447-A831-9671D6A7009B}" type="slidenum">
              <a:rPr lang="en-US" smtClean="0"/>
              <a:t>18</a:t>
            </a:fld>
            <a:endParaRPr lang="en-US"/>
          </a:p>
        </p:txBody>
      </p:sp>
    </p:spTree>
    <p:extLst>
      <p:ext uri="{BB962C8B-B14F-4D97-AF65-F5344CB8AC3E}">
        <p14:creationId xmlns:p14="http://schemas.microsoft.com/office/powerpoint/2010/main" val="404118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a:t>This contour plot shows the relative strength of the total field in different locations within a </a:t>
            </a:r>
            <a:r>
              <a:rPr lang="en-CA" err="1"/>
              <a:t>septant</a:t>
            </a:r>
            <a:r>
              <a:rPr lang="en-CA"/>
              <a:t>.  The approximate locations of the adjacent coil cross-sections are shown in orange.  Illustrative field vectors indicate the direction of the field at different places.  The radially focussing part of the field is the phi component; at the center of the </a:t>
            </a:r>
            <a:r>
              <a:rPr lang="en-CA" err="1"/>
              <a:t>septant</a:t>
            </a:r>
            <a:r>
              <a:rPr lang="en-CA"/>
              <a:t> the field is all in the phi direction.  Near the coils, however, you have components in the radial direction.  In between the inner radius parts of the coil, this results in azimuthal focussing of electrons; in between the outer radius parts of the coils we get phi defocussing.  We make use of the focussing in phi to study the different parts of the acceptance.</a:t>
            </a:r>
          </a:p>
        </p:txBody>
      </p:sp>
      <p:sp>
        <p:nvSpPr>
          <p:cNvPr id="4" name="Slide Number Placeholder 3"/>
          <p:cNvSpPr>
            <a:spLocks noGrp="1"/>
          </p:cNvSpPr>
          <p:nvPr>
            <p:ph type="sldNum" sz="quarter" idx="5"/>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212836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a:t>This slide shows another contour plot showing the relative total field at the center of an open sector in a plane parallel to the beamline.  Superimposed are two sets of particle tracks produced in TOSCA; one for the electrons from elastic ep scattering and the </a:t>
            </a:r>
            <a:r>
              <a:rPr lang="en-CA" err="1"/>
              <a:t>moller</a:t>
            </a:r>
            <a:r>
              <a:rPr lang="en-CA"/>
              <a:t> electrons.  In the lower right is a 1D distribution of these events from the GEANT simulation which includes all the radiative effects in the target.  You see the long radiative tail from the elastic events underneath the MOLLER peak is approximately flat; to minimize this and the inelastic background we want as tight a focus in the </a:t>
            </a:r>
            <a:r>
              <a:rPr lang="en-CA" err="1"/>
              <a:t>moller</a:t>
            </a:r>
            <a:r>
              <a:rPr lang="en-CA"/>
              <a:t> peak as we can get. </a:t>
            </a:r>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103828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427504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1962361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348197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a:t>This contour plot shows the relative strength of the total field in different locations within a </a:t>
            </a:r>
            <a:r>
              <a:rPr lang="en-CA" err="1"/>
              <a:t>septant</a:t>
            </a:r>
            <a:r>
              <a:rPr lang="en-CA"/>
              <a:t>.  The approximate locations of the adjacent coil cross-sections are shown in orange.  Illustrative field vectors indicate the direction of the field at different places.  The radially focussing part of the field is the phi component; at the center of the </a:t>
            </a:r>
            <a:r>
              <a:rPr lang="en-CA" err="1"/>
              <a:t>septant</a:t>
            </a:r>
            <a:r>
              <a:rPr lang="en-CA"/>
              <a:t> the field is all in the phi direction.  Near the coils, however, you have components in the radial direction.  In between the inner radius parts of the coil, this results in azimuthal focussing of electrons; in between the outer radius parts of the coils we get phi defocussing.  We make use of the focussing in phi to study the different parts of the acceptance.</a:t>
            </a:r>
          </a:p>
        </p:txBody>
      </p:sp>
      <p:sp>
        <p:nvSpPr>
          <p:cNvPr id="4" name="Slide Number Placeholder 3"/>
          <p:cNvSpPr>
            <a:spLocks noGrp="1"/>
          </p:cNvSpPr>
          <p:nvPr>
            <p:ph type="sldNum" sz="quarter" idx="5"/>
          </p:nvPr>
        </p:nvSpPr>
        <p:spPr/>
        <p:txBody>
          <a:bodyPr/>
          <a:lstStyle/>
          <a:p>
            <a:fld id="{FBBF1341-3AFE-B447-A831-9671D6A7009B}" type="slidenum">
              <a:rPr lang="en-US" smtClean="0"/>
              <a:t>12</a:t>
            </a:fld>
            <a:endParaRPr lang="en-US"/>
          </a:p>
        </p:txBody>
      </p:sp>
    </p:spTree>
    <p:extLst>
      <p:ext uri="{BB962C8B-B14F-4D97-AF65-F5344CB8AC3E}">
        <p14:creationId xmlns:p14="http://schemas.microsoft.com/office/powerpoint/2010/main" val="112035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also take measurements with </a:t>
            </a:r>
            <a:br>
              <a:rPr lang="en-US"/>
            </a:br>
            <a:r>
              <a:rPr lang="en-US"/>
              <a:t>the tracking system triggered on the main detectors (or even </a:t>
            </a:r>
            <a:r>
              <a:rPr lang="en-US" err="1"/>
              <a:t>pulser</a:t>
            </a:r>
            <a:r>
              <a:rPr lang="en-US"/>
              <a:t> </a:t>
            </a:r>
            <a:br>
              <a:rPr lang="en-US"/>
            </a:br>
            <a:r>
              <a:rPr lang="en-US"/>
              <a:t>triggered), where the GEMs and the trigger scintillators can then reject </a:t>
            </a:r>
            <a:br>
              <a:rPr lang="en-US"/>
            </a:br>
            <a:r>
              <a:rPr lang="en-US"/>
              <a:t>charged particles in software, and we can get at the pure neutral </a:t>
            </a:r>
            <a:br>
              <a:rPr lang="en-US"/>
            </a:br>
            <a:r>
              <a:rPr lang="en-US"/>
              <a:t>dilution directly</a:t>
            </a:r>
            <a:endParaRPr lang="en-CA"/>
          </a:p>
        </p:txBody>
      </p:sp>
      <p:sp>
        <p:nvSpPr>
          <p:cNvPr id="4" name="Slide Number Placeholder 3"/>
          <p:cNvSpPr>
            <a:spLocks noGrp="1"/>
          </p:cNvSpPr>
          <p:nvPr>
            <p:ph type="sldNum" sz="quarter" idx="5"/>
          </p:nvPr>
        </p:nvSpPr>
        <p:spPr/>
        <p:txBody>
          <a:bodyPr/>
          <a:lstStyle/>
          <a:p>
            <a:fld id="{93205DE3-2AAA-445C-8505-B966F0988852}" type="slidenum">
              <a:rPr lang="en-CA" smtClean="0"/>
              <a:t>13</a:t>
            </a:fld>
            <a:endParaRPr lang="en-CA"/>
          </a:p>
        </p:txBody>
      </p:sp>
    </p:spTree>
    <p:extLst>
      <p:ext uri="{BB962C8B-B14F-4D97-AF65-F5344CB8AC3E}">
        <p14:creationId xmlns:p14="http://schemas.microsoft.com/office/powerpoint/2010/main" val="375844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BF1341-3AFE-B447-A831-9671D6A7009B}" type="slidenum">
              <a:rPr lang="en-US" smtClean="0"/>
              <a:t>15</a:t>
            </a:fld>
            <a:endParaRPr lang="en-US"/>
          </a:p>
        </p:txBody>
      </p:sp>
    </p:spTree>
    <p:extLst>
      <p:ext uri="{BB962C8B-B14F-4D97-AF65-F5344CB8AC3E}">
        <p14:creationId xmlns:p14="http://schemas.microsoft.com/office/powerpoint/2010/main" val="38076960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34FD5-E68A-2B4D-29FA-286945F27CAE}"/>
              </a:ext>
            </a:extLst>
          </p:cNvPr>
          <p:cNvPicPr>
            <a:picLocks noChangeAspect="1"/>
          </p:cNvPicPr>
          <p:nvPr userDrawn="1"/>
        </p:nvPicPr>
        <p:blipFill>
          <a:blip r:embed="rId2"/>
          <a:stretch>
            <a:fillRect/>
          </a:stretch>
        </p:blipFill>
        <p:spPr>
          <a:xfrm>
            <a:off x="6440124" y="1720793"/>
            <a:ext cx="5613714" cy="3573102"/>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MOLLER 2023 Director’s Review	</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Spectrometer Physics</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Thursday, May 16, 2024</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Juliette Mammei, University of Manitoba</a:t>
            </a: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8"/>
          <a:stretch>
            <a:fillRect/>
          </a:stretch>
        </p:blipFill>
        <p:spPr>
          <a:xfrm>
            <a:off x="6508509" y="1791485"/>
            <a:ext cx="2298955" cy="10751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solidFill>
                  <a:srgbClr val="000000"/>
                </a:solidFill>
              </a:rPr>
              <a:t>WBS 1.03 - Spectrometer</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53146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solidFill>
                  <a:srgbClr val="000000"/>
                </a:solidFill>
              </a:rPr>
              <a:t>WBS 1.03 - Spectrometer</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162441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solidFill>
                  <a:srgbClr val="000000"/>
                </a:solidFill>
              </a:rPr>
              <a:t>WBS 1.03 - Spectrometer</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503906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Name of subsystem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97310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96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Spectrometer Physics</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Spectrometer Physics Design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D7A523AB-2560-D98E-A1ED-1A679470B045}"/>
              </a:ext>
            </a:extLst>
          </p:cNvPr>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B1A93B9-8AC9-A14F-1071-F338468F51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1" name="Straight Connector 10">
            <a:extLst>
              <a:ext uri="{FF2B5EF4-FFF2-40B4-BE49-F238E27FC236}">
                <a16:creationId xmlns:a16="http://schemas.microsoft.com/office/drawing/2014/main" id="{CBEE72FC-9ED6-BBA5-AB85-81F012BD0B42}"/>
              </a:ext>
            </a:extLst>
          </p:cNvPr>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D9EF508-3CD9-A381-D04E-2B553394E43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3" name="Straight Connector 12">
            <a:extLst>
              <a:ext uri="{FF2B5EF4-FFF2-40B4-BE49-F238E27FC236}">
                <a16:creationId xmlns:a16="http://schemas.microsoft.com/office/drawing/2014/main" id="{C6F63E63-B22E-287D-8BDB-037F5BB755FD}"/>
              </a:ext>
            </a:extLst>
          </p:cNvPr>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BCE878E-12CA-06BA-FFC2-25C974C1975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6" name="Straight Connector 15">
            <a:extLst>
              <a:ext uri="{FF2B5EF4-FFF2-40B4-BE49-F238E27FC236}">
                <a16:creationId xmlns:a16="http://schemas.microsoft.com/office/drawing/2014/main" id="{BB10CAE7-8DF8-CC93-AA06-C136CC31B502}"/>
              </a:ext>
            </a:extLst>
          </p:cNvPr>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74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Blank">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769345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C4106-538E-B0F0-690E-E9BA0791A9C4}"/>
              </a:ext>
            </a:extLst>
          </p:cNvPr>
          <p:cNvPicPr>
            <a:picLocks noChangeAspect="1"/>
          </p:cNvPicPr>
          <p:nvPr userDrawn="1"/>
        </p:nvPicPr>
        <p:blipFill>
          <a:blip r:embed="rId2"/>
          <a:stretch>
            <a:fillRect/>
          </a:stretch>
        </p:blipFill>
        <p:spPr>
          <a:xfrm>
            <a:off x="6371910" y="1720793"/>
            <a:ext cx="5681928" cy="361652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8"/>
          <a:stretch>
            <a:fillRect/>
          </a:stretch>
        </p:blipFill>
        <p:spPr>
          <a:xfrm>
            <a:off x="9682950" y="1788295"/>
            <a:ext cx="2298955" cy="1075133"/>
          </a:xfrm>
          <a:prstGeom prst="rect">
            <a:avLst/>
          </a:prstGeom>
        </p:spPr>
      </p:pic>
    </p:spTree>
    <p:extLst>
      <p:ext uri="{BB962C8B-B14F-4D97-AF65-F5344CB8AC3E}">
        <p14:creationId xmlns:p14="http://schemas.microsoft.com/office/powerpoint/2010/main" val="4286007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Footer Placeholder 3">
            <a:extLst>
              <a:ext uri="{FF2B5EF4-FFF2-40B4-BE49-F238E27FC236}">
                <a16:creationId xmlns:a16="http://schemas.microsoft.com/office/drawing/2014/main" id="{38522849-4960-43CE-97A5-37E27548B3E9}"/>
              </a:ext>
            </a:extLst>
          </p:cNvPr>
          <p:cNvSpPr txBox="1">
            <a:spLocks/>
          </p:cNvSpPr>
          <p:nvPr userDrawn="1"/>
        </p:nvSpPr>
        <p:spPr>
          <a:xfrm>
            <a:off x="411689" y="6459378"/>
            <a:ext cx="5223851" cy="31132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000000"/>
                </a:solidFill>
                <a:latin typeface="Arial" charset="0"/>
              </a:rPr>
              <a:t>WBS 1.03 - Spectrometer</a:t>
            </a:r>
          </a:p>
        </p:txBody>
      </p:sp>
    </p:spTree>
    <p:extLst>
      <p:ext uri="{BB962C8B-B14F-4D97-AF65-F5344CB8AC3E}">
        <p14:creationId xmlns:p14="http://schemas.microsoft.com/office/powerpoint/2010/main" val="214453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solidFill>
                  <a:srgbClr val="000000"/>
                </a:solidFill>
              </a:rPr>
              <a:t>WBS 1.03 - Spectrometer</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013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solidFill>
                  <a:srgbClr val="000000"/>
                </a:solidFill>
              </a:rPr>
              <a:t>WBS 1.03 - Spectrometer</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58175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solidFill>
                  <a:srgbClr val="000000"/>
                </a:solidFill>
              </a:rPr>
              <a:t>WBS 1.03 - Spectrometer</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000162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May 16, 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Name of subsystem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36103285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3.jpeg"/><Relationship Id="rId7" Type="http://schemas.openxmlformats.org/officeDocument/2006/relationships/image" Target="../media/image54.png"/><Relationship Id="rId12"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45.png"/><Relationship Id="rId10" Type="http://schemas.openxmlformats.org/officeDocument/2006/relationships/image" Target="../media/image57.png"/><Relationship Id="rId4" Type="http://schemas.openxmlformats.org/officeDocument/2006/relationships/image" Target="../media/image29.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0.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9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DC4EB-4173-51AB-6B02-9A18833ED5A1}"/>
              </a:ext>
            </a:extLst>
          </p:cNvPr>
          <p:cNvSpPr>
            <a:spLocks noGrp="1"/>
          </p:cNvSpPr>
          <p:nvPr>
            <p:ph type="ctrTitle"/>
          </p:nvPr>
        </p:nvSpPr>
        <p:spPr/>
        <p:txBody>
          <a:bodyPr/>
          <a:lstStyle/>
          <a:p>
            <a:r>
              <a:rPr lang="en-CA" dirty="0"/>
              <a:t>Spectrometer physics	</a:t>
            </a:r>
          </a:p>
        </p:txBody>
      </p:sp>
      <p:sp>
        <p:nvSpPr>
          <p:cNvPr id="6" name="Subtitle 5">
            <a:extLst>
              <a:ext uri="{FF2B5EF4-FFF2-40B4-BE49-F238E27FC236}">
                <a16:creationId xmlns:a16="http://schemas.microsoft.com/office/drawing/2014/main" id="{FE453E4B-F1A1-8643-8E91-0EEF4AC0A51C}"/>
              </a:ext>
            </a:extLst>
          </p:cNvPr>
          <p:cNvSpPr>
            <a:spLocks noGrp="1"/>
          </p:cNvSpPr>
          <p:nvPr>
            <p:ph type="subTitle" idx="1"/>
          </p:nvPr>
        </p:nvSpPr>
        <p:spPr/>
        <p:txBody>
          <a:bodyPr/>
          <a:lstStyle/>
          <a:p>
            <a:r>
              <a:rPr lang="en-CA" dirty="0"/>
              <a:t>Fields and particle tracks</a:t>
            </a:r>
          </a:p>
        </p:txBody>
      </p:sp>
      <p:sp>
        <p:nvSpPr>
          <p:cNvPr id="7" name="Text Placeholder 6">
            <a:extLst>
              <a:ext uri="{FF2B5EF4-FFF2-40B4-BE49-F238E27FC236}">
                <a16:creationId xmlns:a16="http://schemas.microsoft.com/office/drawing/2014/main" id="{6ED7B1B7-3702-7F31-4761-05E3D05C6B5F}"/>
              </a:ext>
            </a:extLst>
          </p:cNvPr>
          <p:cNvSpPr>
            <a:spLocks noGrp="1"/>
          </p:cNvSpPr>
          <p:nvPr>
            <p:ph type="body" sz="quarter" idx="14"/>
          </p:nvPr>
        </p:nvSpPr>
        <p:spPr/>
        <p:txBody>
          <a:bodyPr/>
          <a:lstStyle/>
          <a:p>
            <a:r>
              <a:rPr lang="en-CA"/>
              <a:t>Juliette Mammei</a:t>
            </a:r>
          </a:p>
        </p:txBody>
      </p:sp>
      <p:sp>
        <p:nvSpPr>
          <p:cNvPr id="4" name="Slide Number Placeholder 3">
            <a:extLst>
              <a:ext uri="{FF2B5EF4-FFF2-40B4-BE49-F238E27FC236}">
                <a16:creationId xmlns:a16="http://schemas.microsoft.com/office/drawing/2014/main" id="{DE013811-51D4-E0FF-2923-26E312C7EDBA}"/>
              </a:ext>
            </a:extLst>
          </p:cNvPr>
          <p:cNvSpPr>
            <a:spLocks noGrp="1"/>
          </p:cNvSpPr>
          <p:nvPr>
            <p:ph type="sldNum" sz="quarter" idx="4294967295"/>
          </p:nvPr>
        </p:nvSpPr>
        <p:spPr>
          <a:xfrm>
            <a:off x="0" y="6467475"/>
            <a:ext cx="714375" cy="303213"/>
          </a:xfrm>
        </p:spPr>
        <p:txBody>
          <a:bodyPr/>
          <a:lstStyle/>
          <a:p>
            <a:fld id="{07E1C93C-5050-FC42-8F10-D22D4F119D13}" type="slidenum">
              <a:rPr lang="en-US" smtClean="0"/>
              <a:pPr/>
              <a:t>1</a:t>
            </a:fld>
            <a:endParaRPr lang="en-US"/>
          </a:p>
        </p:txBody>
      </p:sp>
    </p:spTree>
    <p:extLst>
      <p:ext uri="{BB962C8B-B14F-4D97-AF65-F5344CB8AC3E}">
        <p14:creationId xmlns:p14="http://schemas.microsoft.com/office/powerpoint/2010/main" val="266620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DF43-A117-786C-65AD-25595E75F991}"/>
              </a:ext>
            </a:extLst>
          </p:cNvPr>
          <p:cNvSpPr>
            <a:spLocks noGrp="1"/>
          </p:cNvSpPr>
          <p:nvPr>
            <p:ph type="title"/>
          </p:nvPr>
        </p:nvSpPr>
        <p:spPr/>
        <p:txBody>
          <a:bodyPr/>
          <a:lstStyle/>
          <a:p>
            <a:r>
              <a:rPr lang="en-CA" dirty="0"/>
              <a:t>Summary</a:t>
            </a:r>
          </a:p>
        </p:txBody>
      </p:sp>
      <p:sp>
        <p:nvSpPr>
          <p:cNvPr id="3" name="Content Placeholder 2">
            <a:extLst>
              <a:ext uri="{FF2B5EF4-FFF2-40B4-BE49-F238E27FC236}">
                <a16:creationId xmlns:a16="http://schemas.microsoft.com/office/drawing/2014/main" id="{8A20393A-F7DB-AAB1-FB88-B51AD3C5BA1D}"/>
              </a:ext>
            </a:extLst>
          </p:cNvPr>
          <p:cNvSpPr>
            <a:spLocks noGrp="1"/>
          </p:cNvSpPr>
          <p:nvPr>
            <p:ph idx="1"/>
          </p:nvPr>
        </p:nvSpPr>
        <p:spPr/>
        <p:txBody>
          <a:bodyPr/>
          <a:lstStyle/>
          <a:p>
            <a:r>
              <a:rPr lang="en-CA" dirty="0"/>
              <a:t>Many spectrometer items are actually here, at the lab (see engineers talks)</a:t>
            </a:r>
          </a:p>
          <a:p>
            <a:r>
              <a:rPr lang="en-CA" dirty="0"/>
              <a:t>Many things are being tested for quality control and as-built dimensions for entry into the simulations</a:t>
            </a:r>
          </a:p>
          <a:p>
            <a:r>
              <a:rPr lang="en-CA" dirty="0"/>
              <a:t>Eventually as-built coil maps will be produced</a:t>
            </a:r>
          </a:p>
          <a:p>
            <a:r>
              <a:rPr lang="en-CA" dirty="0"/>
              <a:t>The optics group is looking into the effects of offset coils and the ability to verify coil locations using tracking data (see optics talks)</a:t>
            </a:r>
          </a:p>
          <a:p>
            <a:r>
              <a:rPr lang="en-CA" dirty="0"/>
              <a:t>People should be aware of the effects of the field on electrons (and positrons) in both the acceptance region and the beamline</a:t>
            </a:r>
          </a:p>
          <a:p>
            <a:r>
              <a:rPr lang="en-CA" dirty="0"/>
              <a:t>When simulating you should consider using the symmetric map and also asymmetric maps, especially if considering beamline backgrounds</a:t>
            </a:r>
          </a:p>
        </p:txBody>
      </p:sp>
      <p:sp>
        <p:nvSpPr>
          <p:cNvPr id="4" name="Footer Placeholder 3">
            <a:extLst>
              <a:ext uri="{FF2B5EF4-FFF2-40B4-BE49-F238E27FC236}">
                <a16:creationId xmlns:a16="http://schemas.microsoft.com/office/drawing/2014/main" id="{AA611034-A0F5-C27B-6DE2-85B541B5EC3D}"/>
              </a:ext>
            </a:extLst>
          </p:cNvPr>
          <p:cNvSpPr>
            <a:spLocks noGrp="1"/>
          </p:cNvSpPr>
          <p:nvPr>
            <p:ph type="ftr" sz="quarter" idx="11"/>
          </p:nvPr>
        </p:nvSpPr>
        <p:spPr/>
        <p:txBody>
          <a:bodyPr/>
          <a:lstStyle/>
          <a:p>
            <a:r>
              <a:rPr lang="en-US"/>
              <a:t>Spectrometer Physics</a:t>
            </a:r>
          </a:p>
        </p:txBody>
      </p:sp>
      <p:sp>
        <p:nvSpPr>
          <p:cNvPr id="5" name="Slide Number Placeholder 4">
            <a:extLst>
              <a:ext uri="{FF2B5EF4-FFF2-40B4-BE49-F238E27FC236}">
                <a16:creationId xmlns:a16="http://schemas.microsoft.com/office/drawing/2014/main" id="{C2FBF45C-C5FF-3ABA-615A-76DAFDDB86DA}"/>
              </a:ext>
            </a:extLst>
          </p:cNvPr>
          <p:cNvSpPr>
            <a:spLocks noGrp="1"/>
          </p:cNvSpPr>
          <p:nvPr>
            <p:ph type="sldNum" sz="quarter" idx="12"/>
          </p:nvPr>
        </p:nvSpPr>
        <p:spPr/>
        <p:txBody>
          <a:bodyPr/>
          <a:lstStyle/>
          <a:p>
            <a:fld id="{07E1C93C-5050-FC42-8F10-D22D4F119D13}" type="slidenum">
              <a:rPr lang="en-US" smtClean="0"/>
              <a:pPr/>
              <a:t>10</a:t>
            </a:fld>
            <a:endParaRPr lang="en-US"/>
          </a:p>
        </p:txBody>
      </p:sp>
    </p:spTree>
    <p:extLst>
      <p:ext uri="{BB962C8B-B14F-4D97-AF65-F5344CB8AC3E}">
        <p14:creationId xmlns:p14="http://schemas.microsoft.com/office/powerpoint/2010/main" val="382322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7C8-FF99-4078-AC28-ADDAD2F757ED}"/>
              </a:ext>
            </a:extLst>
          </p:cNvPr>
          <p:cNvSpPr>
            <a:spLocks noGrp="1"/>
          </p:cNvSpPr>
          <p:nvPr>
            <p:ph type="title"/>
          </p:nvPr>
        </p:nvSpPr>
        <p:spPr/>
        <p:txBody>
          <a:bodyPr/>
          <a:lstStyle/>
          <a:p>
            <a:r>
              <a:rPr lang="en-CA"/>
              <a:t>Appendix</a:t>
            </a:r>
          </a:p>
        </p:txBody>
      </p:sp>
      <p:sp>
        <p:nvSpPr>
          <p:cNvPr id="4" name="Footer Placeholder 3">
            <a:extLst>
              <a:ext uri="{FF2B5EF4-FFF2-40B4-BE49-F238E27FC236}">
                <a16:creationId xmlns:a16="http://schemas.microsoft.com/office/drawing/2014/main" id="{0400870F-D421-4485-AD65-57DA373FE36E}"/>
              </a:ext>
            </a:extLst>
          </p:cNvPr>
          <p:cNvSpPr>
            <a:spLocks noGrp="1"/>
          </p:cNvSpPr>
          <p:nvPr>
            <p:ph type="ftr" sz="quarter" idx="11"/>
          </p:nvPr>
        </p:nvSpPr>
        <p:spPr/>
        <p:txBody>
          <a:bodyPr/>
          <a:lstStyle/>
          <a:p>
            <a:r>
              <a:rPr lang="en-US"/>
              <a:t>Spectrometer Physics Design</a:t>
            </a:r>
          </a:p>
        </p:txBody>
      </p:sp>
      <p:sp>
        <p:nvSpPr>
          <p:cNvPr id="5" name="Slide Number Placeholder 4">
            <a:extLst>
              <a:ext uri="{FF2B5EF4-FFF2-40B4-BE49-F238E27FC236}">
                <a16:creationId xmlns:a16="http://schemas.microsoft.com/office/drawing/2014/main" id="{8AB47188-CD66-4124-A66F-A498B58AE737}"/>
              </a:ext>
            </a:extLst>
          </p:cNvPr>
          <p:cNvSpPr>
            <a:spLocks noGrp="1"/>
          </p:cNvSpPr>
          <p:nvPr>
            <p:ph type="sldNum" sz="quarter" idx="12"/>
          </p:nvPr>
        </p:nvSpPr>
        <p:spPr/>
        <p:txBody>
          <a:bodyPr/>
          <a:lstStyle/>
          <a:p>
            <a:fld id="{07E1C93C-5050-FC42-8F10-D22D4F119D13}" type="slidenum">
              <a:rPr lang="en-US" smtClean="0"/>
              <a:pPr/>
              <a:t>11</a:t>
            </a:fld>
            <a:endParaRPr lang="en-US"/>
          </a:p>
        </p:txBody>
      </p:sp>
    </p:spTree>
    <p:extLst>
      <p:ext uri="{BB962C8B-B14F-4D97-AF65-F5344CB8AC3E}">
        <p14:creationId xmlns:p14="http://schemas.microsoft.com/office/powerpoint/2010/main" val="4291840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4CB82CD-F552-4730-B4C7-14DA336F8164}"/>
              </a:ext>
            </a:extLst>
          </p:cNvPr>
          <p:cNvPicPr>
            <a:picLocks noChangeAspect="1"/>
          </p:cNvPicPr>
          <p:nvPr/>
        </p:nvPicPr>
        <p:blipFill>
          <a:blip r:embed="rId3"/>
          <a:stretch>
            <a:fillRect/>
          </a:stretch>
        </p:blipFill>
        <p:spPr>
          <a:xfrm>
            <a:off x="1002475" y="1445164"/>
            <a:ext cx="4447620" cy="4639842"/>
          </a:xfrm>
          <a:prstGeom prst="rect">
            <a:avLst/>
          </a:prstGeom>
        </p:spPr>
      </p:pic>
      <p:pic>
        <p:nvPicPr>
          <p:cNvPr id="21" name="Picture 20" descr="Chart, line chart&#10;&#10;Description automatically generated">
            <a:extLst>
              <a:ext uri="{FF2B5EF4-FFF2-40B4-BE49-F238E27FC236}">
                <a16:creationId xmlns:a16="http://schemas.microsoft.com/office/drawing/2014/main" id="{63D4893C-0656-4FA5-892C-7BF4E60732B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51078" y="2978804"/>
            <a:ext cx="6150616" cy="345011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CA"/>
                  <a:t>Shape of Field in a </a:t>
                </a:r>
                <a:r>
                  <a:rPr lang="en-CA" err="1"/>
                  <a:t>Septant</a:t>
                </a:r>
                <a:r>
                  <a:rPr lang="en-CA"/>
                  <a:t> – varies along z, and also along r and </a:t>
                </a:r>
                <a14:m>
                  <m:oMath xmlns:m="http://schemas.openxmlformats.org/officeDocument/2006/math">
                    <m:r>
                      <a:rPr lang="en-CA" i="1" smtClean="0">
                        <a:latin typeface="Cambria Math" panose="02040503050406030204" pitchFamily="18" charset="0"/>
                        <a:ea typeface="Cambria Math" panose="02040503050406030204" pitchFamily="18" charset="0"/>
                      </a:rPr>
                      <m:t>𝜑</m:t>
                    </m:r>
                  </m:oMath>
                </a14:m>
                <a:endParaRPr lang="en-CA"/>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l="-864" t="-8750" b="-2375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Spectrometer Physics Design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1833242" y="6085220"/>
                <a:ext cx="3889712" cy="801501"/>
              </a:xfrm>
              <a:prstGeom prst="rect">
                <a:avLst/>
              </a:prstGeom>
              <a:noFill/>
            </p:spPr>
            <p:txBody>
              <a:bodyPr wrap="square" lIns="0" tIns="0" rIns="0" bIns="0" rtlCol="0">
                <a:spAutoFit/>
              </a:bodyPr>
              <a:lstStyle/>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𝐵</m:t>
                        </m:r>
                      </m:e>
                      <m:sub>
                        <m:r>
                          <a:rPr lang="en-CA" sz="2400" i="1">
                            <a:latin typeface="Cambria Math" panose="02040503050406030204" pitchFamily="18" charset="0"/>
                          </a:rPr>
                          <m:t>𝑖𝑑𝑒𝑎𝑙</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𝜇</m:t>
                        </m:r>
                        <m:r>
                          <a:rPr lang="en-CA" sz="2400" i="1">
                            <a:latin typeface="Cambria Math" panose="02040503050406030204" pitchFamily="18" charset="0"/>
                            <a:ea typeface="Cambria Math" panose="02040503050406030204" pitchFamily="18" charset="0"/>
                          </a:rPr>
                          <m:t>𝑁𝐼</m:t>
                        </m:r>
                      </m:num>
                      <m:den>
                        <m:r>
                          <a:rPr lang="en-CA" sz="2400" i="1">
                            <a:latin typeface="Cambria Math" panose="02040503050406030204" pitchFamily="18" charset="0"/>
                          </a:rPr>
                          <m:t>2</m:t>
                        </m:r>
                        <m:r>
                          <a:rPr lang="en-CA" sz="2400" i="1">
                            <a:latin typeface="Cambria Math" panose="02040503050406030204" pitchFamily="18" charset="0"/>
                            <a:ea typeface="Cambria Math" panose="02040503050406030204" pitchFamily="18" charset="0"/>
                          </a:rPr>
                          <m:t>𝜋</m:t>
                        </m:r>
                        <m:r>
                          <a:rPr lang="en-CA" sz="2400" i="1">
                            <a:latin typeface="Cambria Math" panose="02040503050406030204" pitchFamily="18" charset="0"/>
                            <a:ea typeface="Cambria Math" panose="02040503050406030204" pitchFamily="18" charset="0"/>
                          </a:rPr>
                          <m:t>𝑟</m:t>
                        </m:r>
                      </m:den>
                    </m:f>
                  </m:oMath>
                </a14:m>
                <a:r>
                  <a:rPr lang="en-CA" sz="2400"/>
                  <a:t> </a:t>
                </a:r>
                <a:r>
                  <a:rPr lang="en-CA"/>
                  <a:t>in the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a:t> direction</a:t>
                </a:r>
              </a:p>
              <a:p>
                <a:endParaRPr lang="en-CA"/>
              </a:p>
            </p:txBody>
          </p:sp>
        </mc:Choice>
        <mc:Fallback xmlns="">
          <p:sp>
            <p:nvSpPr>
              <p:cNvPr id="3" name="TextBox 2"/>
              <p:cNvSpPr txBox="1">
                <a:spLocks noRot="1" noChangeAspect="1" noMove="1" noResize="1" noEditPoints="1" noAdjustHandles="1" noChangeArrowheads="1" noChangeShapeType="1" noTextEdit="1"/>
              </p:cNvSpPr>
              <p:nvPr/>
            </p:nvSpPr>
            <p:spPr>
              <a:xfrm>
                <a:off x="1833242" y="6085220"/>
                <a:ext cx="3889712" cy="801501"/>
              </a:xfrm>
              <a:prstGeom prst="rect">
                <a:avLst/>
              </a:prstGeom>
              <a:blipFill>
                <a:blip r:embed="rId6"/>
                <a:stretch>
                  <a:fillRect/>
                </a:stretch>
              </a:blipFill>
            </p:spPr>
            <p:txBody>
              <a:bodyPr/>
              <a:lstStyle/>
              <a:p>
                <a:r>
                  <a:rPr lang="en-US">
                    <a:noFill/>
                  </a:rPr>
                  <a:t> </a:t>
                </a:r>
              </a:p>
            </p:txBody>
          </p:sp>
        </mc:Fallback>
      </mc:AlternateContent>
      <p:sp>
        <p:nvSpPr>
          <p:cNvPr id="22" name="TextBox 21"/>
          <p:cNvSpPr txBox="1"/>
          <p:nvPr/>
        </p:nvSpPr>
        <p:spPr>
          <a:xfrm>
            <a:off x="2588785" y="916657"/>
            <a:ext cx="1399913" cy="584775"/>
          </a:xfrm>
          <a:prstGeom prst="rect">
            <a:avLst/>
          </a:prstGeom>
          <a:noFill/>
        </p:spPr>
        <p:txBody>
          <a:bodyPr wrap="square" rtlCol="0">
            <a:spAutoFit/>
          </a:bodyPr>
          <a:lstStyle/>
          <a:p>
            <a:pPr algn="ctr"/>
            <a:r>
              <a:rPr lang="en-CA" sz="1600"/>
              <a:t>azimuthal de-focusing</a:t>
            </a:r>
          </a:p>
        </p:txBody>
      </p:sp>
      <p:sp>
        <p:nvSpPr>
          <p:cNvPr id="23" name="TextBox 22"/>
          <p:cNvSpPr txBox="1"/>
          <p:nvPr/>
        </p:nvSpPr>
        <p:spPr>
          <a:xfrm>
            <a:off x="5523702" y="880189"/>
            <a:ext cx="6259667" cy="2323713"/>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CA" dirty="0"/>
              <a:t>Vector map colors show relative total field strength in a </a:t>
            </a:r>
            <a:r>
              <a:rPr lang="en-CA" dirty="0" err="1"/>
              <a:t>septant</a:t>
            </a:r>
            <a:endParaRPr lang="en-CA" dirty="0"/>
          </a:p>
          <a:p>
            <a:pPr marL="285750" indent="-285750">
              <a:spcAft>
                <a:spcPts val="600"/>
              </a:spcAft>
              <a:buFont typeface="Arial" panose="020B0604020202020204" pitchFamily="34" charset="0"/>
              <a:buChar char="•"/>
            </a:pPr>
            <a:r>
              <a:rPr lang="en-CA" dirty="0"/>
              <a:t>Radial components of field cause azimuthal (de-)focussing near the conductor at the (outer) inner radius of the conductor </a:t>
            </a:r>
          </a:p>
          <a:p>
            <a:pPr marL="742950" lvl="1" indent="-285750">
              <a:spcAft>
                <a:spcPts val="600"/>
              </a:spcAft>
              <a:buFont typeface="Courier New" panose="02070309020205020404" pitchFamily="49" charset="0"/>
              <a:buChar char="o"/>
            </a:pPr>
            <a:r>
              <a:rPr lang="en-CA" dirty="0"/>
              <a:t>Provides required inelastic electron separation</a:t>
            </a:r>
          </a:p>
          <a:p>
            <a:pPr marL="742950" lvl="1" indent="-285750">
              <a:spcAft>
                <a:spcPts val="600"/>
              </a:spcAft>
              <a:buFont typeface="Courier New" panose="02070309020205020404" pitchFamily="49" charset="0"/>
              <a:buChar char="o"/>
            </a:pPr>
            <a:r>
              <a:rPr lang="en-CA" dirty="0"/>
              <a:t>Causes mid-angle </a:t>
            </a:r>
            <a:r>
              <a:rPr lang="en-CA" dirty="0" err="1"/>
              <a:t>mollers</a:t>
            </a:r>
            <a:r>
              <a:rPr lang="en-CA" dirty="0"/>
              <a:t> to fill full azimuth at detector </a:t>
            </a:r>
          </a:p>
          <a:p>
            <a:pPr marL="285750" indent="-285750">
              <a:spcAft>
                <a:spcPts val="600"/>
              </a:spcAft>
              <a:buFont typeface="Arial" panose="020B0604020202020204" pitchFamily="34" charset="0"/>
              <a:buChar char="•"/>
            </a:pPr>
            <a:r>
              <a:rPr lang="en-CA" dirty="0"/>
              <a:t>Field varies along z to separate the low E </a:t>
            </a:r>
            <a:r>
              <a:rPr lang="en-CA" dirty="0" err="1"/>
              <a:t>moller</a:t>
            </a:r>
            <a:r>
              <a:rPr lang="en-CA" dirty="0"/>
              <a:t> and high E eps</a:t>
            </a:r>
          </a:p>
          <a:p>
            <a:pPr marL="285750" indent="-285750">
              <a:spcAft>
                <a:spcPts val="600"/>
              </a:spcAft>
              <a:buFont typeface="Arial" panose="020B0604020202020204" pitchFamily="34" charset="0"/>
              <a:buChar char="•"/>
            </a:pPr>
            <a:endParaRPr lang="en-CA" dirty="0"/>
          </a:p>
        </p:txBody>
      </p:sp>
      <p:cxnSp>
        <p:nvCxnSpPr>
          <p:cNvPr id="19" name="Straight Arrow Connector 18"/>
          <p:cNvCxnSpPr>
            <a:cxnSpLocks/>
          </p:cNvCxnSpPr>
          <p:nvPr/>
        </p:nvCxnSpPr>
        <p:spPr>
          <a:xfrm flipH="1">
            <a:off x="2120099" y="1501432"/>
            <a:ext cx="636797" cy="553657"/>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cxnSpLocks/>
          </p:cNvCxnSpPr>
          <p:nvPr/>
        </p:nvCxnSpPr>
        <p:spPr>
          <a:xfrm>
            <a:off x="3865989" y="1476842"/>
            <a:ext cx="662279" cy="657331"/>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68C55C73-548D-43E4-B06C-EE53BCE00739}"/>
              </a:ext>
            </a:extLst>
          </p:cNvPr>
          <p:cNvSpPr txBox="1"/>
          <p:nvPr/>
        </p:nvSpPr>
        <p:spPr>
          <a:xfrm>
            <a:off x="9933849" y="3454127"/>
            <a:ext cx="2143620" cy="1015663"/>
          </a:xfrm>
          <a:prstGeom prst="rect">
            <a:avLst/>
          </a:prstGeom>
          <a:solidFill>
            <a:schemeClr val="bg1"/>
          </a:solidFill>
        </p:spPr>
        <p:txBody>
          <a:bodyPr wrap="square" rtlCol="0">
            <a:spAutoFit/>
          </a:bodyPr>
          <a:lstStyle/>
          <a:p>
            <a:r>
              <a:rPr lang="en-US" sz="2000"/>
              <a:t>BMOD</a:t>
            </a:r>
          </a:p>
          <a:p>
            <a:r>
              <a:rPr lang="en-US" sz="2000" err="1">
                <a:solidFill>
                  <a:srgbClr val="6565FF"/>
                </a:solidFill>
              </a:rPr>
              <a:t>B</a:t>
            </a:r>
            <a:r>
              <a:rPr lang="en-US" sz="2000" baseline="-25000" err="1">
                <a:solidFill>
                  <a:srgbClr val="6565FF"/>
                </a:solidFill>
                <a:cs typeface="Times New Roman" panose="02020603050405020304" pitchFamily="18" charset="0"/>
              </a:rPr>
              <a:t>φ</a:t>
            </a:r>
            <a:endParaRPr lang="en-US" sz="2000"/>
          </a:p>
          <a:p>
            <a:r>
              <a:rPr lang="en-US" sz="2000" err="1">
                <a:solidFill>
                  <a:srgbClr val="C00000"/>
                </a:solidFill>
              </a:rPr>
              <a:t>B</a:t>
            </a:r>
            <a:r>
              <a:rPr lang="en-US" sz="2000" baseline="-25000" err="1">
                <a:solidFill>
                  <a:srgbClr val="C00000"/>
                </a:solidFill>
              </a:rPr>
              <a:t>z</a:t>
            </a:r>
            <a:r>
              <a:rPr lang="en-US" sz="2000" baseline="-25000">
                <a:solidFill>
                  <a:srgbClr val="C00000"/>
                </a:solidFill>
              </a:rPr>
              <a:t> </a:t>
            </a:r>
          </a:p>
        </p:txBody>
      </p:sp>
      <p:sp>
        <p:nvSpPr>
          <p:cNvPr id="18" name="Rectangle 17">
            <a:extLst>
              <a:ext uri="{FF2B5EF4-FFF2-40B4-BE49-F238E27FC236}">
                <a16:creationId xmlns:a16="http://schemas.microsoft.com/office/drawing/2014/main" id="{B207A19C-4819-4ACC-8D75-138A2312E9E3}"/>
              </a:ext>
            </a:extLst>
          </p:cNvPr>
          <p:cNvSpPr/>
          <p:nvPr/>
        </p:nvSpPr>
        <p:spPr>
          <a:xfrm rot="16200000">
            <a:off x="4920324" y="4629919"/>
            <a:ext cx="1061509" cy="369332"/>
          </a:xfrm>
          <a:prstGeom prst="rect">
            <a:avLst/>
          </a:prstGeom>
          <a:solidFill>
            <a:schemeClr val="bg1"/>
          </a:solidFill>
        </p:spPr>
        <p:txBody>
          <a:bodyPr wrap="none">
            <a:spAutoFit/>
          </a:bodyPr>
          <a:lstStyle/>
          <a:p>
            <a:r>
              <a:rPr lang="en-US"/>
              <a:t>B (Gauss)</a:t>
            </a:r>
          </a:p>
        </p:txBody>
      </p:sp>
      <p:cxnSp>
        <p:nvCxnSpPr>
          <p:cNvPr id="32" name="Straight Arrow Connector 31">
            <a:extLst>
              <a:ext uri="{FF2B5EF4-FFF2-40B4-BE49-F238E27FC236}">
                <a16:creationId xmlns:a16="http://schemas.microsoft.com/office/drawing/2014/main" id="{8D1AE155-50B0-49EC-8532-732D62519C77}"/>
              </a:ext>
            </a:extLst>
          </p:cNvPr>
          <p:cNvCxnSpPr>
            <a:cxnSpLocks/>
          </p:cNvCxnSpPr>
          <p:nvPr/>
        </p:nvCxnSpPr>
        <p:spPr>
          <a:xfrm>
            <a:off x="2375771" y="4412123"/>
            <a:ext cx="853056" cy="487136"/>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43" name="TextBox 42">
            <a:extLst>
              <a:ext uri="{FF2B5EF4-FFF2-40B4-BE49-F238E27FC236}">
                <a16:creationId xmlns:a16="http://schemas.microsoft.com/office/drawing/2014/main" id="{38279D8C-3642-4D4C-8FD7-FD5D13098355}"/>
              </a:ext>
            </a:extLst>
          </p:cNvPr>
          <p:cNvSpPr txBox="1"/>
          <p:nvPr/>
        </p:nvSpPr>
        <p:spPr>
          <a:xfrm>
            <a:off x="289951" y="766444"/>
            <a:ext cx="1399913" cy="369332"/>
          </a:xfrm>
          <a:prstGeom prst="rect">
            <a:avLst/>
          </a:prstGeom>
          <a:noFill/>
        </p:spPr>
        <p:txBody>
          <a:bodyPr wrap="square" rtlCol="0">
            <a:spAutoFit/>
          </a:bodyPr>
          <a:lstStyle/>
          <a:p>
            <a:pPr algn="ctr"/>
            <a:r>
              <a:rPr lang="en-CA"/>
              <a:t>z=9500mm</a:t>
            </a:r>
          </a:p>
        </p:txBody>
      </p:sp>
      <p:cxnSp>
        <p:nvCxnSpPr>
          <p:cNvPr id="45" name="Straight Connector 44">
            <a:extLst>
              <a:ext uri="{FF2B5EF4-FFF2-40B4-BE49-F238E27FC236}">
                <a16:creationId xmlns:a16="http://schemas.microsoft.com/office/drawing/2014/main" id="{9812895F-3571-458A-9193-4B666B76F82E}"/>
              </a:ext>
            </a:extLst>
          </p:cNvPr>
          <p:cNvCxnSpPr>
            <a:cxnSpLocks/>
          </p:cNvCxnSpPr>
          <p:nvPr/>
        </p:nvCxnSpPr>
        <p:spPr>
          <a:xfrm flipV="1">
            <a:off x="8526386" y="3429001"/>
            <a:ext cx="0" cy="2656219"/>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685C384E-4F18-4484-832E-EA98DA38DBC0}"/>
              </a:ext>
            </a:extLst>
          </p:cNvPr>
          <p:cNvSpPr/>
          <p:nvPr/>
        </p:nvSpPr>
        <p:spPr>
          <a:xfrm>
            <a:off x="2254825" y="4474683"/>
            <a:ext cx="1970619" cy="1078434"/>
          </a:xfrm>
          <a:prstGeom prst="arc">
            <a:avLst>
              <a:gd name="adj1" fmla="val 12483429"/>
              <a:gd name="adj2" fmla="val 19685170"/>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49" name="TextBox 48">
            <a:extLst>
              <a:ext uri="{FF2B5EF4-FFF2-40B4-BE49-F238E27FC236}">
                <a16:creationId xmlns:a16="http://schemas.microsoft.com/office/drawing/2014/main" id="{F32FA697-1E23-4F83-B0AF-3B9FA11B36B3}"/>
              </a:ext>
            </a:extLst>
          </p:cNvPr>
          <p:cNvSpPr txBox="1"/>
          <p:nvPr/>
        </p:nvSpPr>
        <p:spPr>
          <a:xfrm>
            <a:off x="3882028" y="4445253"/>
            <a:ext cx="1144865" cy="369332"/>
          </a:xfrm>
          <a:prstGeom prst="rect">
            <a:avLst/>
          </a:prstGeom>
          <a:noFill/>
        </p:spPr>
        <p:txBody>
          <a:bodyPr wrap="none" rtlCol="0">
            <a:spAutoFit/>
          </a:bodyPr>
          <a:lstStyle/>
          <a:p>
            <a:r>
              <a:rPr lang="en-CA"/>
              <a:t>R=135mm</a:t>
            </a:r>
          </a:p>
        </p:txBody>
      </p:sp>
      <p:sp>
        <p:nvSpPr>
          <p:cNvPr id="50" name="TextBox 49">
            <a:extLst>
              <a:ext uri="{FF2B5EF4-FFF2-40B4-BE49-F238E27FC236}">
                <a16:creationId xmlns:a16="http://schemas.microsoft.com/office/drawing/2014/main" id="{1FABCAA9-7773-430A-8815-3517928FB5AF}"/>
              </a:ext>
            </a:extLst>
          </p:cNvPr>
          <p:cNvSpPr txBox="1"/>
          <p:nvPr/>
        </p:nvSpPr>
        <p:spPr>
          <a:xfrm>
            <a:off x="8498785" y="5550430"/>
            <a:ext cx="1399913" cy="369332"/>
          </a:xfrm>
          <a:prstGeom prst="rect">
            <a:avLst/>
          </a:prstGeom>
          <a:noFill/>
        </p:spPr>
        <p:txBody>
          <a:bodyPr wrap="square" rtlCol="0">
            <a:spAutoFit/>
          </a:bodyPr>
          <a:lstStyle/>
          <a:p>
            <a:pPr algn="ctr"/>
            <a:r>
              <a:rPr lang="en-CA"/>
              <a:t>z=9500mm</a:t>
            </a:r>
          </a:p>
        </p:txBody>
      </p:sp>
      <p:pic>
        <p:nvPicPr>
          <p:cNvPr id="9" name="Picture 8">
            <a:extLst>
              <a:ext uri="{FF2B5EF4-FFF2-40B4-BE49-F238E27FC236}">
                <a16:creationId xmlns:a16="http://schemas.microsoft.com/office/drawing/2014/main" id="{97D9F1B5-DAA8-4A6D-BF82-D368635D72F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1499" y="1065229"/>
            <a:ext cx="932218" cy="5118755"/>
          </a:xfrm>
          <a:prstGeom prst="rect">
            <a:avLst/>
          </a:prstGeom>
        </p:spPr>
      </p:pic>
      <p:sp>
        <p:nvSpPr>
          <p:cNvPr id="6" name="Oval 5">
            <a:extLst>
              <a:ext uri="{FF2B5EF4-FFF2-40B4-BE49-F238E27FC236}">
                <a16:creationId xmlns:a16="http://schemas.microsoft.com/office/drawing/2014/main" id="{9508935E-59A3-42F2-9DD6-77F25A68191C}"/>
              </a:ext>
            </a:extLst>
          </p:cNvPr>
          <p:cNvSpPr/>
          <p:nvPr/>
        </p:nvSpPr>
        <p:spPr>
          <a:xfrm>
            <a:off x="3173188" y="4435825"/>
            <a:ext cx="108000" cy="108000"/>
          </a:xfrm>
          <a:prstGeom prst="ellipse">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7" name="TextBox 16"/>
          <p:cNvSpPr txBox="1"/>
          <p:nvPr/>
        </p:nvSpPr>
        <p:spPr>
          <a:xfrm>
            <a:off x="303121" y="4166106"/>
            <a:ext cx="2516956" cy="338554"/>
          </a:xfrm>
          <a:prstGeom prst="rect">
            <a:avLst/>
          </a:prstGeom>
          <a:noFill/>
        </p:spPr>
        <p:txBody>
          <a:bodyPr wrap="square" rtlCol="0">
            <a:spAutoFit/>
          </a:bodyPr>
          <a:lstStyle/>
          <a:p>
            <a:pPr algn="ctr"/>
            <a:r>
              <a:rPr lang="en-CA" sz="1600"/>
              <a:t>azimuthal focusing</a:t>
            </a:r>
          </a:p>
        </p:txBody>
      </p:sp>
      <p:sp>
        <p:nvSpPr>
          <p:cNvPr id="25" name="Title 1">
            <a:extLst>
              <a:ext uri="{FF2B5EF4-FFF2-40B4-BE49-F238E27FC236}">
                <a16:creationId xmlns:a16="http://schemas.microsoft.com/office/drawing/2014/main" id="{F1DCAA70-C6EF-DDC0-903C-831BE0945F3D}"/>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a:solidFill>
                  <a:srgbClr val="C00000"/>
                </a:solidFill>
              </a:rPr>
              <a:t>Appendix</a:t>
            </a:r>
          </a:p>
        </p:txBody>
      </p:sp>
    </p:spTree>
    <p:extLst>
      <p:ext uri="{BB962C8B-B14F-4D97-AF65-F5344CB8AC3E}">
        <p14:creationId xmlns:p14="http://schemas.microsoft.com/office/powerpoint/2010/main" val="3983382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1715879-AA6E-42ED-9CBD-C148D9CCEE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7887"/>
          <a:stretch/>
        </p:blipFill>
        <p:spPr>
          <a:xfrm>
            <a:off x="8780973" y="916908"/>
            <a:ext cx="3411027" cy="2661006"/>
          </a:xfrm>
          <a:prstGeom prst="rect">
            <a:avLst/>
          </a:prstGeom>
        </p:spPr>
      </p:pic>
      <p:pic>
        <p:nvPicPr>
          <p:cNvPr id="4" name="Picture 3">
            <a:extLst>
              <a:ext uri="{FF2B5EF4-FFF2-40B4-BE49-F238E27FC236}">
                <a16:creationId xmlns:a16="http://schemas.microsoft.com/office/drawing/2014/main" id="{1733DE9C-E24C-46E6-969B-C4326919C9F3}"/>
              </a:ext>
            </a:extLst>
          </p:cNvPr>
          <p:cNvPicPr>
            <a:picLocks noChangeAspect="1"/>
          </p:cNvPicPr>
          <p:nvPr/>
        </p:nvPicPr>
        <p:blipFill>
          <a:blip r:embed="rId4"/>
          <a:stretch>
            <a:fillRect/>
          </a:stretch>
        </p:blipFill>
        <p:spPr>
          <a:xfrm>
            <a:off x="5280651" y="921854"/>
            <a:ext cx="3334065" cy="3253887"/>
          </a:xfrm>
          <a:prstGeom prst="rect">
            <a:avLst/>
          </a:prstGeom>
        </p:spPr>
      </p:pic>
      <p:pic>
        <p:nvPicPr>
          <p:cNvPr id="17" name="Picture 16">
            <a:extLst>
              <a:ext uri="{FF2B5EF4-FFF2-40B4-BE49-F238E27FC236}">
                <a16:creationId xmlns:a16="http://schemas.microsoft.com/office/drawing/2014/main" id="{4D2595BA-54E3-421F-A5AB-B3384E5D4897}"/>
              </a:ext>
            </a:extLst>
          </p:cNvPr>
          <p:cNvPicPr>
            <a:picLocks noChangeAspect="1"/>
          </p:cNvPicPr>
          <p:nvPr/>
        </p:nvPicPr>
        <p:blipFill>
          <a:blip r:embed="rId5"/>
          <a:stretch>
            <a:fillRect/>
          </a:stretch>
        </p:blipFill>
        <p:spPr>
          <a:xfrm>
            <a:off x="5873403" y="4029437"/>
            <a:ext cx="3524626" cy="2532772"/>
          </a:xfrm>
          <a:prstGeom prst="rect">
            <a:avLst/>
          </a:prstGeom>
        </p:spPr>
      </p:pic>
      <p:sp>
        <p:nvSpPr>
          <p:cNvPr id="2" name="Title 1">
            <a:extLst>
              <a:ext uri="{FF2B5EF4-FFF2-40B4-BE49-F238E27FC236}">
                <a16:creationId xmlns:a16="http://schemas.microsoft.com/office/drawing/2014/main" id="{2CB880A9-D076-4597-8560-0F4197726B24}"/>
              </a:ext>
            </a:extLst>
          </p:cNvPr>
          <p:cNvSpPr>
            <a:spLocks noGrp="1"/>
          </p:cNvSpPr>
          <p:nvPr>
            <p:ph type="title"/>
          </p:nvPr>
        </p:nvSpPr>
        <p:spPr/>
        <p:txBody>
          <a:bodyPr/>
          <a:lstStyle/>
          <a:p>
            <a:r>
              <a:rPr lang="en-CA"/>
              <a:t>Using the whole detector array</a:t>
            </a:r>
          </a:p>
        </p:txBody>
      </p:sp>
      <p:sp>
        <p:nvSpPr>
          <p:cNvPr id="3" name="Content Placeholder 2">
            <a:extLst>
              <a:ext uri="{FF2B5EF4-FFF2-40B4-BE49-F238E27FC236}">
                <a16:creationId xmlns:a16="http://schemas.microsoft.com/office/drawing/2014/main" id="{B28D852E-A958-49A6-A11D-3E7522CE2275}"/>
              </a:ext>
            </a:extLst>
          </p:cNvPr>
          <p:cNvSpPr>
            <a:spLocks noGrp="1"/>
          </p:cNvSpPr>
          <p:nvPr>
            <p:ph idx="1"/>
          </p:nvPr>
        </p:nvSpPr>
        <p:spPr>
          <a:xfrm>
            <a:off x="411892" y="966055"/>
            <a:ext cx="4531287" cy="5381694"/>
          </a:xfrm>
        </p:spPr>
        <p:txBody>
          <a:bodyPr>
            <a:noAutofit/>
          </a:bodyPr>
          <a:lstStyle/>
          <a:p>
            <a:r>
              <a:rPr lang="en-CA" sz="1800">
                <a:latin typeface="+mn-lt"/>
              </a:rPr>
              <a:t>Although we call the rings </a:t>
            </a:r>
            <a:r>
              <a:rPr lang="en-CA" sz="1800" err="1">
                <a:latin typeface="+mn-lt"/>
              </a:rPr>
              <a:t>moller</a:t>
            </a:r>
            <a:r>
              <a:rPr lang="en-CA" sz="1800">
                <a:latin typeface="+mn-lt"/>
              </a:rPr>
              <a:t> or ep rings, we actually use more than one ring to determine the </a:t>
            </a:r>
            <a:r>
              <a:rPr lang="en-CA" sz="1800" err="1">
                <a:latin typeface="+mn-lt"/>
              </a:rPr>
              <a:t>moller</a:t>
            </a:r>
            <a:r>
              <a:rPr lang="en-CA" sz="1800">
                <a:latin typeface="+mn-lt"/>
              </a:rPr>
              <a:t> asymmetry</a:t>
            </a:r>
          </a:p>
          <a:p>
            <a:r>
              <a:rPr lang="en-CA" sz="1800">
                <a:latin typeface="+mn-lt"/>
              </a:rPr>
              <a:t>We will use the different contributions of the rate and asymmetry for each of the processes in each of the detector tiles to “deconvolute” the asymmetries for each process</a:t>
            </a:r>
          </a:p>
          <a:p>
            <a:r>
              <a:rPr lang="en-CA" sz="1800">
                <a:latin typeface="+mn-lt"/>
              </a:rPr>
              <a:t>Measurements to benchmark simulation with tracking system</a:t>
            </a:r>
          </a:p>
          <a:p>
            <a:pPr lvl="1"/>
            <a:r>
              <a:rPr lang="en-CA" sz="1800">
                <a:latin typeface="+mn-lt"/>
              </a:rPr>
              <a:t>low current runs - rate distribution on array</a:t>
            </a:r>
          </a:p>
          <a:p>
            <a:pPr lvl="1"/>
            <a:r>
              <a:rPr lang="en-CA" sz="1800">
                <a:latin typeface="+mn-lt"/>
              </a:rPr>
              <a:t>alternate beam energies</a:t>
            </a:r>
          </a:p>
          <a:p>
            <a:pPr lvl="1"/>
            <a:r>
              <a:rPr lang="en-CA" sz="1800">
                <a:latin typeface="+mn-lt"/>
              </a:rPr>
              <a:t>neutral dilution determination</a:t>
            </a:r>
          </a:p>
          <a:p>
            <a:r>
              <a:rPr lang="en-CA" sz="1800">
                <a:latin typeface="+mn-lt"/>
              </a:rPr>
              <a:t>high current - vary magnet currents to see how rates changes from quartz to quartz (</a:t>
            </a:r>
            <a:r>
              <a:rPr lang="en-CA" sz="1800" b="1">
                <a:latin typeface="+mn-lt"/>
              </a:rPr>
              <a:t>20% less up to 10% higher current</a:t>
            </a:r>
            <a:r>
              <a:rPr lang="en-CA" sz="1800">
                <a:latin typeface="+mn-lt"/>
              </a:rPr>
              <a:t>)</a:t>
            </a:r>
          </a:p>
          <a:p>
            <a:pPr lvl="1"/>
            <a:endParaRPr lang="en-CA" sz="1800">
              <a:latin typeface="+mn-lt"/>
            </a:endParaRPr>
          </a:p>
          <a:p>
            <a:pPr marL="342900" lvl="1" indent="0">
              <a:buNone/>
            </a:pPr>
            <a:endParaRPr lang="en-CA" sz="1800">
              <a:latin typeface="+mn-lt"/>
            </a:endParaRPr>
          </a:p>
          <a:p>
            <a:pPr lvl="1"/>
            <a:endParaRPr lang="en-CA" sz="1800">
              <a:latin typeface="+mn-lt"/>
            </a:endParaRPr>
          </a:p>
        </p:txBody>
      </p:sp>
      <p:sp>
        <p:nvSpPr>
          <p:cNvPr id="46" name="Footer Placeholder 45">
            <a:extLst>
              <a:ext uri="{FF2B5EF4-FFF2-40B4-BE49-F238E27FC236}">
                <a16:creationId xmlns:a16="http://schemas.microsoft.com/office/drawing/2014/main" id="{CD36917E-061B-493F-A0CF-65E05C6E5B24}"/>
              </a:ext>
            </a:extLst>
          </p:cNvPr>
          <p:cNvSpPr>
            <a:spLocks noGrp="1"/>
          </p:cNvSpPr>
          <p:nvPr>
            <p:ph type="ftr" sz="quarter" idx="11"/>
          </p:nvPr>
        </p:nvSpPr>
        <p:spPr/>
        <p:txBody>
          <a:bodyPr/>
          <a:lstStyle/>
          <a:p>
            <a:r>
              <a:rPr lang="en-US"/>
              <a:t>Spectrometer Physics Design</a:t>
            </a:r>
          </a:p>
        </p:txBody>
      </p:sp>
      <p:sp>
        <p:nvSpPr>
          <p:cNvPr id="47" name="Slide Number Placeholder 46">
            <a:extLst>
              <a:ext uri="{FF2B5EF4-FFF2-40B4-BE49-F238E27FC236}">
                <a16:creationId xmlns:a16="http://schemas.microsoft.com/office/drawing/2014/main" id="{C51B0D35-1B13-4E4B-B535-91449C42D4DE}"/>
              </a:ext>
            </a:extLst>
          </p:cNvPr>
          <p:cNvSpPr>
            <a:spLocks noGrp="1"/>
          </p:cNvSpPr>
          <p:nvPr>
            <p:ph type="sldNum" sz="quarter" idx="12"/>
          </p:nvPr>
        </p:nvSpPr>
        <p:spPr/>
        <p:txBody>
          <a:bodyPr/>
          <a:lstStyle/>
          <a:p>
            <a:fld id="{07E1C93C-5050-FC42-8F10-D22D4F119D13}" type="slidenum">
              <a:rPr lang="en-US" smtClean="0"/>
              <a:pPr/>
              <a:t>13</a:t>
            </a:fld>
            <a:endParaRPr lang="en-US"/>
          </a:p>
        </p:txBody>
      </p:sp>
      <p:cxnSp>
        <p:nvCxnSpPr>
          <p:cNvPr id="8" name="Straight Connector 7">
            <a:extLst>
              <a:ext uri="{FF2B5EF4-FFF2-40B4-BE49-F238E27FC236}">
                <a16:creationId xmlns:a16="http://schemas.microsoft.com/office/drawing/2014/main" id="{EE652116-1781-491E-B050-0FDA1CD26B4B}"/>
              </a:ext>
            </a:extLst>
          </p:cNvPr>
          <p:cNvCxnSpPr>
            <a:cxnSpLocks/>
          </p:cNvCxnSpPr>
          <p:nvPr/>
        </p:nvCxnSpPr>
        <p:spPr>
          <a:xfrm>
            <a:off x="7164890" y="2494156"/>
            <a:ext cx="1880757" cy="176230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6A9B1D-2AE2-47C1-BBA9-16FFFBDCED78}"/>
              </a:ext>
            </a:extLst>
          </p:cNvPr>
          <p:cNvCxnSpPr>
            <a:cxnSpLocks/>
          </p:cNvCxnSpPr>
          <p:nvPr/>
        </p:nvCxnSpPr>
        <p:spPr>
          <a:xfrm flipV="1">
            <a:off x="7754071" y="1192205"/>
            <a:ext cx="1325398" cy="118901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188619-2C15-4492-88F8-1DB74E11CC4E}"/>
              </a:ext>
            </a:extLst>
          </p:cNvPr>
          <p:cNvCxnSpPr>
            <a:cxnSpLocks/>
          </p:cNvCxnSpPr>
          <p:nvPr/>
        </p:nvCxnSpPr>
        <p:spPr>
          <a:xfrm flipH="1">
            <a:off x="6699419" y="1761408"/>
            <a:ext cx="37937" cy="16161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657951-EE26-4EB6-8091-7A79F3243DFE}"/>
              </a:ext>
            </a:extLst>
          </p:cNvPr>
          <p:cNvCxnSpPr>
            <a:cxnSpLocks/>
          </p:cNvCxnSpPr>
          <p:nvPr/>
        </p:nvCxnSpPr>
        <p:spPr>
          <a:xfrm>
            <a:off x="7911548" y="2756774"/>
            <a:ext cx="1264257" cy="5556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81AD49-C1D1-4611-86DE-A612FCD6F5E3}"/>
              </a:ext>
            </a:extLst>
          </p:cNvPr>
          <p:cNvCxnSpPr>
            <a:cxnSpLocks/>
          </p:cNvCxnSpPr>
          <p:nvPr/>
        </p:nvCxnSpPr>
        <p:spPr>
          <a:xfrm flipH="1">
            <a:off x="6234666" y="2510055"/>
            <a:ext cx="565390" cy="174640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26909977-AFBC-88DC-710A-8F7854EE7284}"/>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a:solidFill>
                  <a:srgbClr val="C00000"/>
                </a:solidFill>
              </a:rPr>
              <a:t>Appendix</a:t>
            </a:r>
          </a:p>
        </p:txBody>
      </p:sp>
    </p:spTree>
    <p:extLst>
      <p:ext uri="{BB962C8B-B14F-4D97-AF65-F5344CB8AC3E}">
        <p14:creationId xmlns:p14="http://schemas.microsoft.com/office/powerpoint/2010/main" val="2608900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1999-D880-4E34-A32C-BE21C02FA761}"/>
              </a:ext>
            </a:extLst>
          </p:cNvPr>
          <p:cNvSpPr>
            <a:spLocks noGrp="1"/>
          </p:cNvSpPr>
          <p:nvPr>
            <p:ph type="title"/>
          </p:nvPr>
        </p:nvSpPr>
        <p:spPr/>
        <p:txBody>
          <a:bodyPr/>
          <a:lstStyle/>
          <a:p>
            <a:r>
              <a:rPr lang="en-CA"/>
              <a:t>Sector Orientation</a:t>
            </a:r>
          </a:p>
        </p:txBody>
      </p:sp>
      <p:sp>
        <p:nvSpPr>
          <p:cNvPr id="4" name="Footer Placeholder 3">
            <a:extLst>
              <a:ext uri="{FF2B5EF4-FFF2-40B4-BE49-F238E27FC236}">
                <a16:creationId xmlns:a16="http://schemas.microsoft.com/office/drawing/2014/main" id="{5431F9D8-4F55-4449-8F8D-FA76186C2D00}"/>
              </a:ext>
            </a:extLst>
          </p:cNvPr>
          <p:cNvSpPr>
            <a:spLocks noGrp="1"/>
          </p:cNvSpPr>
          <p:nvPr>
            <p:ph type="ftr" sz="quarter" idx="11"/>
          </p:nvPr>
        </p:nvSpPr>
        <p:spPr/>
        <p:txBody>
          <a:bodyPr/>
          <a:lstStyle/>
          <a:p>
            <a:r>
              <a:rPr lang="en-US"/>
              <a:t>Spectrometer Physics Design</a:t>
            </a:r>
          </a:p>
        </p:txBody>
      </p:sp>
      <p:sp>
        <p:nvSpPr>
          <p:cNvPr id="5" name="Slide Number Placeholder 4">
            <a:extLst>
              <a:ext uri="{FF2B5EF4-FFF2-40B4-BE49-F238E27FC236}">
                <a16:creationId xmlns:a16="http://schemas.microsoft.com/office/drawing/2014/main" id="{FDDC4AB2-26E5-41CD-948C-80312D0AFBB4}"/>
              </a:ext>
            </a:extLst>
          </p:cNvPr>
          <p:cNvSpPr>
            <a:spLocks noGrp="1"/>
          </p:cNvSpPr>
          <p:nvPr>
            <p:ph type="sldNum" sz="quarter" idx="12"/>
          </p:nvPr>
        </p:nvSpPr>
        <p:spPr/>
        <p:txBody>
          <a:bodyPr/>
          <a:lstStyle/>
          <a:p>
            <a:fld id="{07E1C93C-5050-FC42-8F10-D22D4F119D13}" type="slidenum">
              <a:rPr lang="en-US" smtClean="0"/>
              <a:pPr/>
              <a:t>14</a:t>
            </a:fld>
            <a:endParaRPr lang="en-US"/>
          </a:p>
        </p:txBody>
      </p:sp>
      <p:pic>
        <p:nvPicPr>
          <p:cNvPr id="6" name="Picture 5" descr="linac.jpg">
            <a:extLst>
              <a:ext uri="{FF2B5EF4-FFF2-40B4-BE49-F238E27FC236}">
                <a16:creationId xmlns:a16="http://schemas.microsoft.com/office/drawing/2014/main" id="{7673BC99-243D-4C19-84DC-9F1716B27DEC}"/>
              </a:ext>
            </a:extLst>
          </p:cNvPr>
          <p:cNvPicPr>
            <a:picLocks noChangeAspect="1"/>
          </p:cNvPicPr>
          <p:nvPr/>
        </p:nvPicPr>
        <p:blipFill>
          <a:blip r:embed="rId2" cstate="print"/>
          <a:stretch>
            <a:fillRect/>
          </a:stretch>
        </p:blipFill>
        <p:spPr>
          <a:xfrm>
            <a:off x="4899838" y="2795019"/>
            <a:ext cx="4625163" cy="3025328"/>
          </a:xfrm>
          <a:prstGeom prst="rect">
            <a:avLst/>
          </a:prstGeom>
        </p:spPr>
      </p:pic>
      <p:pic>
        <p:nvPicPr>
          <p:cNvPr id="8" name="Picture 7" descr="solid_view_7_coils_upstream.png">
            <a:extLst>
              <a:ext uri="{FF2B5EF4-FFF2-40B4-BE49-F238E27FC236}">
                <a16:creationId xmlns:a16="http://schemas.microsoft.com/office/drawing/2014/main" id="{C85ED1F5-5636-438C-B585-1D93B61A390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27590" r="30000"/>
          <a:stretch>
            <a:fillRect/>
          </a:stretch>
        </p:blipFill>
        <p:spPr>
          <a:xfrm>
            <a:off x="3131121" y="1840136"/>
            <a:ext cx="2705986" cy="2575174"/>
          </a:xfrm>
          <a:prstGeom prst="rect">
            <a:avLst/>
          </a:prstGeom>
        </p:spPr>
      </p:pic>
      <p:sp>
        <p:nvSpPr>
          <p:cNvPr id="9" name="TextBox 8">
            <a:extLst>
              <a:ext uri="{FF2B5EF4-FFF2-40B4-BE49-F238E27FC236}">
                <a16:creationId xmlns:a16="http://schemas.microsoft.com/office/drawing/2014/main" id="{14F9129E-B0A1-4050-908B-396859CEA4CB}"/>
              </a:ext>
            </a:extLst>
          </p:cNvPr>
          <p:cNvSpPr txBox="1"/>
          <p:nvPr/>
        </p:nvSpPr>
        <p:spPr>
          <a:xfrm>
            <a:off x="6239225" y="1790333"/>
            <a:ext cx="2741597" cy="715581"/>
          </a:xfrm>
          <a:prstGeom prst="rect">
            <a:avLst/>
          </a:prstGeom>
          <a:noFill/>
        </p:spPr>
        <p:txBody>
          <a:bodyPr wrap="square" rtlCol="0">
            <a:spAutoFit/>
          </a:bodyPr>
          <a:lstStyle/>
          <a:p>
            <a:r>
              <a:rPr lang="en-CA" sz="1350"/>
              <a:t>Closed sector to beam left to shield synchrotron radiation from hall A arc</a:t>
            </a:r>
          </a:p>
        </p:txBody>
      </p:sp>
      <p:sp>
        <p:nvSpPr>
          <p:cNvPr id="10" name="TextBox 9">
            <a:extLst>
              <a:ext uri="{FF2B5EF4-FFF2-40B4-BE49-F238E27FC236}">
                <a16:creationId xmlns:a16="http://schemas.microsoft.com/office/drawing/2014/main" id="{14F9129E-B0A1-4050-908B-396859CEA4CB}"/>
              </a:ext>
            </a:extLst>
          </p:cNvPr>
          <p:cNvSpPr txBox="1"/>
          <p:nvPr/>
        </p:nvSpPr>
        <p:spPr>
          <a:xfrm>
            <a:off x="2786327" y="3207022"/>
            <a:ext cx="2741597" cy="300082"/>
          </a:xfrm>
          <a:prstGeom prst="rect">
            <a:avLst/>
          </a:prstGeom>
          <a:noFill/>
        </p:spPr>
        <p:txBody>
          <a:bodyPr wrap="square" rtlCol="0">
            <a:spAutoFit/>
          </a:bodyPr>
          <a:lstStyle/>
          <a:p>
            <a:r>
              <a:rPr lang="en-CA" sz="1350"/>
              <a:t>Horizontal coil</a:t>
            </a:r>
          </a:p>
        </p:txBody>
      </p:sp>
      <p:sp>
        <p:nvSpPr>
          <p:cNvPr id="11" name="Title 1">
            <a:extLst>
              <a:ext uri="{FF2B5EF4-FFF2-40B4-BE49-F238E27FC236}">
                <a16:creationId xmlns:a16="http://schemas.microsoft.com/office/drawing/2014/main" id="{45DD6313-CA9B-4DDD-A9B4-F6F41DE69C43}"/>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a:solidFill>
                  <a:srgbClr val="C00000"/>
                </a:solidFill>
              </a:rPr>
              <a:t>Appendix</a:t>
            </a:r>
          </a:p>
        </p:txBody>
      </p:sp>
    </p:spTree>
    <p:extLst>
      <p:ext uri="{BB962C8B-B14F-4D97-AF65-F5344CB8AC3E}">
        <p14:creationId xmlns:p14="http://schemas.microsoft.com/office/powerpoint/2010/main" val="2317231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Finite Target Effects - Example</a:t>
            </a:r>
          </a:p>
        </p:txBody>
      </p:sp>
      <p:sp>
        <p:nvSpPr>
          <p:cNvPr id="4" name="Footer Placeholder 3"/>
          <p:cNvSpPr>
            <a:spLocks noGrp="1"/>
          </p:cNvSpPr>
          <p:nvPr>
            <p:ph type="ftr" sz="quarter" idx="11"/>
          </p:nvPr>
        </p:nvSpPr>
        <p:spPr/>
        <p:txBody>
          <a:bodyPr/>
          <a:lstStyle/>
          <a:p>
            <a:r>
              <a:rPr lang="en-US"/>
              <a:t>Spectrometer Physics Design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a:p>
        </p:txBody>
      </p:sp>
      <p:sp>
        <p:nvSpPr>
          <p:cNvPr id="6" name="Rectangle 5">
            <a:extLst>
              <a:ext uri="{FF2B5EF4-FFF2-40B4-BE49-F238E27FC236}">
                <a16:creationId xmlns:a16="http://schemas.microsoft.com/office/drawing/2014/main" id="{40BDE4D3-D5D6-4590-875D-0F7E39754F2D}"/>
              </a:ext>
            </a:extLst>
          </p:cNvPr>
          <p:cNvSpPr/>
          <p:nvPr/>
        </p:nvSpPr>
        <p:spPr>
          <a:xfrm>
            <a:off x="3067050" y="3809118"/>
            <a:ext cx="217170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5F7692-6DD9-4C72-A8CD-34E9F88E976B}"/>
              </a:ext>
            </a:extLst>
          </p:cNvPr>
          <p:cNvSpPr/>
          <p:nvPr/>
        </p:nvSpPr>
        <p:spPr>
          <a:xfrm>
            <a:off x="7401022" y="1726168"/>
            <a:ext cx="57150"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0B5DA1-97EF-4A65-A8B6-334D43224B89}"/>
              </a:ext>
            </a:extLst>
          </p:cNvPr>
          <p:cNvSpPr/>
          <p:nvPr/>
        </p:nvSpPr>
        <p:spPr>
          <a:xfrm>
            <a:off x="7410450" y="3037593"/>
            <a:ext cx="57150"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D7EF7EA-0835-4445-817F-A56E9820722A}"/>
              </a:ext>
            </a:extLst>
          </p:cNvPr>
          <p:cNvCxnSpPr>
            <a:cxnSpLocks/>
            <a:stCxn id="6" idx="3"/>
          </p:cNvCxnSpPr>
          <p:nvPr/>
        </p:nvCxnSpPr>
        <p:spPr>
          <a:xfrm flipV="1">
            <a:off x="5238751" y="2363836"/>
            <a:ext cx="3858575" cy="150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B3D478-D218-4ABF-83E8-44CDBE77F3E0}"/>
              </a:ext>
            </a:extLst>
          </p:cNvPr>
          <p:cNvCxnSpPr>
            <a:cxnSpLocks/>
          </p:cNvCxnSpPr>
          <p:nvPr/>
        </p:nvCxnSpPr>
        <p:spPr>
          <a:xfrm flipV="1">
            <a:off x="3067050" y="2136561"/>
            <a:ext cx="6000750" cy="17297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B037C4-444B-4A85-9593-FC653E35F920}"/>
              </a:ext>
            </a:extLst>
          </p:cNvPr>
          <p:cNvCxnSpPr>
            <a:cxnSpLocks/>
          </p:cNvCxnSpPr>
          <p:nvPr/>
        </p:nvCxnSpPr>
        <p:spPr>
          <a:xfrm flipV="1">
            <a:off x="3067050" y="2686276"/>
            <a:ext cx="6154968" cy="117999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4CC84270-6DC7-4818-B0E7-F43B1FBAC354}"/>
              </a:ext>
            </a:extLst>
          </p:cNvPr>
          <p:cNvCxnSpPr>
            <a:cxnSpLocks/>
          </p:cNvCxnSpPr>
          <p:nvPr/>
        </p:nvCxnSpPr>
        <p:spPr>
          <a:xfrm flipV="1">
            <a:off x="5238751" y="1959526"/>
            <a:ext cx="3296516" cy="190674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F28A389D-304C-4E4F-A16B-FC3077CD188F}"/>
              </a:ext>
            </a:extLst>
          </p:cNvPr>
          <p:cNvGraphicFramePr>
            <a:graphicFrameLocks noGrp="1"/>
          </p:cNvGraphicFramePr>
          <p:nvPr/>
        </p:nvGraphicFramePr>
        <p:xfrm>
          <a:off x="-193977" y="4025682"/>
          <a:ext cx="3047228" cy="844392"/>
        </p:xfrm>
        <a:graphic>
          <a:graphicData uri="http://schemas.openxmlformats.org/drawingml/2006/table">
            <a:tbl>
              <a:tblPr/>
              <a:tblGrid>
                <a:gridCol w="1443789">
                  <a:extLst>
                    <a:ext uri="{9D8B030D-6E8A-4147-A177-3AD203B41FA5}">
                      <a16:colId xmlns:a16="http://schemas.microsoft.com/office/drawing/2014/main" val="20000"/>
                    </a:ext>
                  </a:extLst>
                </a:gridCol>
                <a:gridCol w="842210">
                  <a:extLst>
                    <a:ext uri="{9D8B030D-6E8A-4147-A177-3AD203B41FA5}">
                      <a16:colId xmlns:a16="http://schemas.microsoft.com/office/drawing/2014/main" val="20001"/>
                    </a:ext>
                  </a:extLst>
                </a:gridCol>
                <a:gridCol w="761229">
                  <a:extLst>
                    <a:ext uri="{9D8B030D-6E8A-4147-A177-3AD203B41FA5}">
                      <a16:colId xmlns:a16="http://schemas.microsoft.com/office/drawing/2014/main" val="20002"/>
                    </a:ext>
                  </a:extLst>
                </a:gridCol>
              </a:tblGrid>
              <a:tr h="173089">
                <a:tc>
                  <a:txBody>
                    <a:bodyPr/>
                    <a:lstStyle/>
                    <a:p>
                      <a:pPr algn="r" fontAlgn="b"/>
                      <a:r>
                        <a:rPr lang="en-US" sz="1800" b="0" i="0" u="none" strike="noStrike" err="1">
                          <a:solidFill>
                            <a:srgbClr val="000000"/>
                          </a:solidFill>
                          <a:latin typeface="Calibri"/>
                        </a:rPr>
                        <a:t>z</a:t>
                      </a:r>
                      <a:r>
                        <a:rPr lang="en-US" sz="1800" b="0" i="0" u="none" strike="noStrike" baseline="-25000" err="1">
                          <a:solidFill>
                            <a:srgbClr val="000000"/>
                          </a:solidFill>
                          <a:latin typeface="Calibri"/>
                        </a:rPr>
                        <a:t>targ,up</a:t>
                      </a:r>
                      <a:r>
                        <a:rPr lang="en-US" sz="1800" b="0" i="0" u="none" strike="noStrike" baseline="-25000">
                          <a:solidFill>
                            <a:srgbClr val="000000"/>
                          </a:solidFill>
                          <a:latin typeface="Calibri"/>
                        </a:rPr>
                        <a:t> </a:t>
                      </a:r>
                      <a:r>
                        <a:rPr lang="en-US" sz="1800" b="0" i="0" u="none" strike="noStrike">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-75</a:t>
                      </a:r>
                    </a:p>
                  </a:txBody>
                  <a:tcPr marL="7144" marR="7144" marT="7144" marB="0" anchor="b">
                    <a:lnL>
                      <a:noFill/>
                    </a:lnL>
                    <a:lnR>
                      <a:noFill/>
                    </a:lnR>
                    <a:lnT>
                      <a:noFill/>
                    </a:lnT>
                    <a:lnB>
                      <a:noFill/>
                    </a:lnB>
                  </a:tcPr>
                </a:tc>
                <a:tc>
                  <a:txBody>
                    <a:bodyPr/>
                    <a:lstStyle/>
                    <a:p>
                      <a:pPr algn="l" fontAlgn="b"/>
                      <a:r>
                        <a:rPr lang="en-US" sz="1800" b="0" i="0" u="none" strike="noStrike">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89814">
                <a:tc>
                  <a:txBody>
                    <a:bodyPr/>
                    <a:lstStyle/>
                    <a:p>
                      <a:pPr algn="r" fontAlgn="b"/>
                      <a:r>
                        <a:rPr lang="en-US" sz="1800" b="0" i="0" u="none" strike="noStrike" err="1">
                          <a:solidFill>
                            <a:srgbClr val="000000"/>
                          </a:solidFill>
                          <a:latin typeface="Calibri"/>
                        </a:rPr>
                        <a:t>z</a:t>
                      </a:r>
                      <a:r>
                        <a:rPr lang="en-US" sz="1800" b="0" i="0" u="none" strike="noStrike" baseline="-25000" err="1">
                          <a:solidFill>
                            <a:srgbClr val="000000"/>
                          </a:solidFill>
                          <a:latin typeface="Calibri"/>
                        </a:rPr>
                        <a:t>targ,center</a:t>
                      </a:r>
                      <a:r>
                        <a:rPr lang="en-US" sz="1800" b="0" i="0" u="none" strike="noStrike" baseline="-25000">
                          <a:solidFill>
                            <a:srgbClr val="000000"/>
                          </a:solidFill>
                          <a:latin typeface="Calibri"/>
                        </a:rPr>
                        <a:t> </a:t>
                      </a:r>
                      <a:r>
                        <a:rPr lang="en-US" sz="1800" b="0" i="0" u="none" strike="noStrike">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0</a:t>
                      </a:r>
                    </a:p>
                  </a:txBody>
                  <a:tcPr marL="7144" marR="7144" marT="7144" marB="0" anchor="b">
                    <a:lnL>
                      <a:noFill/>
                    </a:lnL>
                    <a:lnR>
                      <a:noFill/>
                    </a:lnR>
                    <a:lnT>
                      <a:noFill/>
                    </a:lnT>
                    <a:lnB>
                      <a:noFill/>
                    </a:lnB>
                  </a:tcPr>
                </a:tc>
                <a:tc>
                  <a:txBody>
                    <a:bodyPr/>
                    <a:lstStyle/>
                    <a:p>
                      <a:pPr algn="l" fontAlgn="b"/>
                      <a:r>
                        <a:rPr lang="en-US" sz="1800" b="0" i="0" u="none" strike="noStrike">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r h="171450">
                <a:tc>
                  <a:txBody>
                    <a:bodyPr/>
                    <a:lstStyle/>
                    <a:p>
                      <a:pPr algn="r" fontAlgn="b"/>
                      <a:r>
                        <a:rPr lang="en-US" sz="1800" b="0" i="0" u="none" strike="noStrike" err="1">
                          <a:solidFill>
                            <a:srgbClr val="000000"/>
                          </a:solidFill>
                          <a:latin typeface="Calibri"/>
                        </a:rPr>
                        <a:t>z</a:t>
                      </a:r>
                      <a:r>
                        <a:rPr lang="en-US" sz="1800" b="0" i="0" u="none" strike="noStrike" baseline="-25000" err="1">
                          <a:solidFill>
                            <a:srgbClr val="000000"/>
                          </a:solidFill>
                          <a:latin typeface="Calibri"/>
                        </a:rPr>
                        <a:t>targ,down</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75</a:t>
                      </a:r>
                    </a:p>
                  </a:txBody>
                  <a:tcPr marL="7144" marR="7144" marT="7144" marB="0" anchor="b">
                    <a:lnL>
                      <a:noFill/>
                    </a:lnL>
                    <a:lnR>
                      <a:noFill/>
                    </a:lnR>
                    <a:lnT>
                      <a:noFill/>
                    </a:lnT>
                    <a:lnB>
                      <a:noFill/>
                    </a:lnB>
                  </a:tcPr>
                </a:tc>
                <a:tc>
                  <a:txBody>
                    <a:bodyPr/>
                    <a:lstStyle/>
                    <a:p>
                      <a:pPr algn="l" fontAlgn="b"/>
                      <a:r>
                        <a:rPr lang="en-US" sz="1800" b="0" i="0" u="none" strike="noStrike">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58076563-8E08-484B-AA3A-8696C5674DD7}"/>
              </a:ext>
            </a:extLst>
          </p:cNvPr>
          <p:cNvGraphicFramePr>
            <a:graphicFrameLocks noGrp="1"/>
          </p:cNvGraphicFramePr>
          <p:nvPr/>
        </p:nvGraphicFramePr>
        <p:xfrm>
          <a:off x="4628737" y="4994250"/>
          <a:ext cx="2258272" cy="562928"/>
        </p:xfrm>
        <a:graphic>
          <a:graphicData uri="http://schemas.openxmlformats.org/drawingml/2006/table">
            <a:tbl>
              <a:tblPr/>
              <a:tblGrid>
                <a:gridCol w="903309">
                  <a:extLst>
                    <a:ext uri="{9D8B030D-6E8A-4147-A177-3AD203B41FA5}">
                      <a16:colId xmlns:a16="http://schemas.microsoft.com/office/drawing/2014/main" val="20000"/>
                    </a:ext>
                  </a:extLst>
                </a:gridCol>
                <a:gridCol w="833824">
                  <a:extLst>
                    <a:ext uri="{9D8B030D-6E8A-4147-A177-3AD203B41FA5}">
                      <a16:colId xmlns:a16="http://schemas.microsoft.com/office/drawing/2014/main" val="20001"/>
                    </a:ext>
                  </a:extLst>
                </a:gridCol>
                <a:gridCol w="521139">
                  <a:extLst>
                    <a:ext uri="{9D8B030D-6E8A-4147-A177-3AD203B41FA5}">
                      <a16:colId xmlns:a16="http://schemas.microsoft.com/office/drawing/2014/main" val="20002"/>
                    </a:ext>
                  </a:extLst>
                </a:gridCol>
              </a:tblGrid>
              <a:tr h="200025">
                <a:tc>
                  <a:txBody>
                    <a:bodyPr/>
                    <a:lstStyle/>
                    <a:p>
                      <a:pPr algn="l" fontAlgn="b"/>
                      <a:r>
                        <a:rPr lang="en-US" sz="1800" b="0" i="0" u="none" strike="noStrike" err="1">
                          <a:solidFill>
                            <a:srgbClr val="000000"/>
                          </a:solidFill>
                          <a:latin typeface="Calibri"/>
                        </a:rPr>
                        <a:t>R</a:t>
                      </a:r>
                      <a:r>
                        <a:rPr lang="en-US" sz="1800" b="0" i="0" u="none" strike="noStrike" baseline="-25000" err="1">
                          <a:solidFill>
                            <a:srgbClr val="000000"/>
                          </a:solidFill>
                          <a:latin typeface="Calibri"/>
                        </a:rPr>
                        <a:t>inner</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3.658</a:t>
                      </a:r>
                    </a:p>
                  </a:txBody>
                  <a:tcPr marL="7144" marR="7144" marT="7144" marB="0" anchor="b">
                    <a:lnL>
                      <a:noFill/>
                    </a:lnL>
                    <a:lnR>
                      <a:noFill/>
                    </a:lnR>
                    <a:lnT>
                      <a:noFill/>
                    </a:lnT>
                    <a:lnB>
                      <a:noFill/>
                    </a:lnB>
                  </a:tcPr>
                </a:tc>
                <a:tc>
                  <a:txBody>
                    <a:bodyPr/>
                    <a:lstStyle/>
                    <a:p>
                      <a:pPr algn="l" fontAlgn="b"/>
                      <a:r>
                        <a:rPr lang="en-US" sz="1800" b="0" i="0" u="none" strike="noStrike">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0"/>
                  </a:ext>
                </a:extLst>
              </a:tr>
              <a:tr h="200025">
                <a:tc>
                  <a:txBody>
                    <a:bodyPr/>
                    <a:lstStyle/>
                    <a:p>
                      <a:pPr algn="l" fontAlgn="b"/>
                      <a:r>
                        <a:rPr lang="en-US" sz="1800" b="0" i="0" u="none" strike="noStrike">
                          <a:solidFill>
                            <a:srgbClr val="000000"/>
                          </a:solidFill>
                          <a:latin typeface="Calibri"/>
                        </a:rPr>
                        <a:t>R</a:t>
                      </a:r>
                      <a:r>
                        <a:rPr lang="en-US" sz="1800" b="0" i="0" u="none" strike="noStrike" baseline="-25000">
                          <a:solidFill>
                            <a:srgbClr val="000000"/>
                          </a:solidFill>
                          <a:latin typeface="Calibri"/>
                        </a:rPr>
                        <a:t>outer</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11.306</a:t>
                      </a:r>
                    </a:p>
                  </a:txBody>
                  <a:tcPr marL="7144" marR="7144" marT="7144" marB="0" anchor="b">
                    <a:lnL>
                      <a:noFill/>
                    </a:lnL>
                    <a:lnR>
                      <a:noFill/>
                    </a:lnR>
                    <a:lnT>
                      <a:noFill/>
                    </a:lnT>
                    <a:lnB>
                      <a:noFill/>
                    </a:lnB>
                  </a:tcPr>
                </a:tc>
                <a:tc>
                  <a:txBody>
                    <a:bodyPr/>
                    <a:lstStyle/>
                    <a:p>
                      <a:pPr algn="l" fontAlgn="b"/>
                      <a:r>
                        <a:rPr lang="en-US" sz="1800" b="0" i="0" u="none" strike="noStrike">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EB91A51F-3DDA-4CE6-9613-950BA1405A65}"/>
              </a:ext>
            </a:extLst>
          </p:cNvPr>
          <p:cNvGraphicFramePr>
            <a:graphicFrameLocks noGrp="1"/>
          </p:cNvGraphicFramePr>
          <p:nvPr/>
        </p:nvGraphicFramePr>
        <p:xfrm>
          <a:off x="8036515" y="4563404"/>
          <a:ext cx="2272275" cy="562928"/>
        </p:xfrm>
        <a:graphic>
          <a:graphicData uri="http://schemas.openxmlformats.org/drawingml/2006/table">
            <a:tbl>
              <a:tblPr/>
              <a:tblGrid>
                <a:gridCol w="854152">
                  <a:extLst>
                    <a:ext uri="{9D8B030D-6E8A-4147-A177-3AD203B41FA5}">
                      <a16:colId xmlns:a16="http://schemas.microsoft.com/office/drawing/2014/main" val="20000"/>
                    </a:ext>
                  </a:extLst>
                </a:gridCol>
                <a:gridCol w="466621">
                  <a:extLst>
                    <a:ext uri="{9D8B030D-6E8A-4147-A177-3AD203B41FA5}">
                      <a16:colId xmlns:a16="http://schemas.microsoft.com/office/drawing/2014/main" val="20001"/>
                    </a:ext>
                  </a:extLst>
                </a:gridCol>
                <a:gridCol w="885594">
                  <a:extLst>
                    <a:ext uri="{9D8B030D-6E8A-4147-A177-3AD203B41FA5}">
                      <a16:colId xmlns:a16="http://schemas.microsoft.com/office/drawing/2014/main" val="20002"/>
                    </a:ext>
                  </a:extLst>
                </a:gridCol>
                <a:gridCol w="65908">
                  <a:extLst>
                    <a:ext uri="{9D8B030D-6E8A-4147-A177-3AD203B41FA5}">
                      <a16:colId xmlns:a16="http://schemas.microsoft.com/office/drawing/2014/main" val="20003"/>
                    </a:ext>
                  </a:extLst>
                </a:gridCol>
              </a:tblGrid>
              <a:tr h="167164">
                <a:tc>
                  <a:txBody>
                    <a:bodyPr/>
                    <a:lstStyle/>
                    <a:p>
                      <a:pPr algn="r" fontAlgn="b"/>
                      <a:r>
                        <a:rPr lang="el-GR" sz="1800" b="0" i="0" u="none" strike="noStrike">
                          <a:solidFill>
                            <a:srgbClr val="000000"/>
                          </a:solidFill>
                          <a:latin typeface="Calibri"/>
                        </a:rPr>
                        <a:t>θ</a:t>
                      </a:r>
                      <a:r>
                        <a:rPr lang="en-US" sz="1800" b="0" i="0" u="none" strike="noStrike" baseline="-25000" err="1">
                          <a:solidFill>
                            <a:srgbClr val="000000"/>
                          </a:solidFill>
                          <a:latin typeface="Calibri"/>
                        </a:rPr>
                        <a:t>low,cen</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6.2</a:t>
                      </a:r>
                    </a:p>
                  </a:txBody>
                  <a:tcPr marL="7144" marR="7144" marT="7144" marB="0" anchor="b">
                    <a:lnL>
                      <a:noFill/>
                    </a:lnL>
                    <a:lnR>
                      <a:noFill/>
                    </a:lnR>
                    <a:lnT>
                      <a:noFill/>
                    </a:lnT>
                    <a:lnB>
                      <a:noFill/>
                    </a:lnB>
                  </a:tcPr>
                </a:tc>
                <a:tc>
                  <a:txBody>
                    <a:bodyPr/>
                    <a:lstStyle/>
                    <a:p>
                      <a:pPr algn="l" fontAlgn="b"/>
                      <a:r>
                        <a:rPr lang="en-US" sz="1800" b="0" i="0" u="none" strike="noStrike" err="1">
                          <a:solidFill>
                            <a:srgbClr val="000000"/>
                          </a:solidFill>
                          <a:latin typeface="Calibri"/>
                        </a:rPr>
                        <a:t>mrads</a:t>
                      </a:r>
                      <a:endParaRPr lang="en-US" sz="1800" b="0" i="0" u="none" strike="noStrike">
                        <a:solidFill>
                          <a:srgbClr val="000000"/>
                        </a:solidFill>
                        <a:latin typeface="Calibri"/>
                      </a:endParaRPr>
                    </a:p>
                  </a:txBody>
                  <a:tcPr marL="7144" marR="7144" marT="7144" marB="0" anchor="b">
                    <a:lnL>
                      <a:noFill/>
                    </a:lnL>
                    <a:lnR>
                      <a:noFill/>
                    </a:lnR>
                    <a:lnT>
                      <a:noFill/>
                    </a:lnT>
                    <a:lnB>
                      <a:noFill/>
                    </a:lnB>
                  </a:tcPr>
                </a:tc>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67164">
                <a:tc>
                  <a:txBody>
                    <a:bodyPr/>
                    <a:lstStyle/>
                    <a:p>
                      <a:pPr algn="r" fontAlgn="b"/>
                      <a:r>
                        <a:rPr lang="el-GR" sz="1800" b="0" i="0" u="none" strike="noStrike">
                          <a:solidFill>
                            <a:srgbClr val="000000"/>
                          </a:solidFill>
                          <a:latin typeface="Calibri"/>
                        </a:rPr>
                        <a:t>θ</a:t>
                      </a:r>
                      <a:r>
                        <a:rPr lang="en-US" sz="1800" b="0" i="0" u="none" strike="noStrike" baseline="-25000" err="1">
                          <a:solidFill>
                            <a:srgbClr val="000000"/>
                          </a:solidFill>
                          <a:latin typeface="Calibri"/>
                        </a:rPr>
                        <a:t>high,cen</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19.2</a:t>
                      </a:r>
                    </a:p>
                  </a:txBody>
                  <a:tcPr marL="7144" marR="7144" marT="7144" marB="0" anchor="b">
                    <a:lnL>
                      <a:noFill/>
                    </a:lnL>
                    <a:lnR>
                      <a:noFill/>
                    </a:lnR>
                    <a:lnT>
                      <a:noFill/>
                    </a:lnT>
                    <a:lnB>
                      <a:noFill/>
                    </a:lnB>
                  </a:tcPr>
                </a:tc>
                <a:tc>
                  <a:txBody>
                    <a:bodyPr/>
                    <a:lstStyle/>
                    <a:p>
                      <a:pPr algn="l" fontAlgn="b"/>
                      <a:r>
                        <a:rPr lang="en-US" sz="1800" b="0" i="0" u="none" strike="noStrike" err="1">
                          <a:solidFill>
                            <a:srgbClr val="000000"/>
                          </a:solidFill>
                          <a:latin typeface="Calibri"/>
                        </a:rPr>
                        <a:t>mrads</a:t>
                      </a:r>
                      <a:endParaRPr lang="en-US" sz="1800" b="0" i="0" u="none" strike="noStrike">
                        <a:solidFill>
                          <a:srgbClr val="000000"/>
                        </a:solidFill>
                        <a:latin typeface="Calibri"/>
                      </a:endParaRPr>
                    </a:p>
                  </a:txBody>
                  <a:tcPr marL="7144" marR="7144" marT="7144" marB="0" anchor="b">
                    <a:lnL>
                      <a:noFill/>
                    </a:lnL>
                    <a:lnR>
                      <a:noFill/>
                    </a:lnR>
                    <a:lnT>
                      <a:noFill/>
                    </a:lnT>
                    <a:lnB>
                      <a:noFill/>
                    </a:lnB>
                  </a:tcPr>
                </a:tc>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16" name="Right Arrow 17">
            <a:extLst>
              <a:ext uri="{FF2B5EF4-FFF2-40B4-BE49-F238E27FC236}">
                <a16:creationId xmlns:a16="http://schemas.microsoft.com/office/drawing/2014/main" id="{5D9A29D6-C5C7-4CA1-9EF9-99EE486A2C23}"/>
              </a:ext>
            </a:extLst>
          </p:cNvPr>
          <p:cNvSpPr/>
          <p:nvPr/>
        </p:nvSpPr>
        <p:spPr>
          <a:xfrm>
            <a:off x="3946587" y="5108676"/>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8">
            <a:extLst>
              <a:ext uri="{FF2B5EF4-FFF2-40B4-BE49-F238E27FC236}">
                <a16:creationId xmlns:a16="http://schemas.microsoft.com/office/drawing/2014/main" id="{44FDF6B0-8C24-4EB1-85C2-BA29027621B3}"/>
              </a:ext>
            </a:extLst>
          </p:cNvPr>
          <p:cNvSpPr/>
          <p:nvPr/>
        </p:nvSpPr>
        <p:spPr>
          <a:xfrm>
            <a:off x="7005649" y="5108676"/>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3198D71-D249-4529-8725-1925CA7E62B7}"/>
              </a:ext>
            </a:extLst>
          </p:cNvPr>
          <p:cNvSpPr txBox="1"/>
          <p:nvPr/>
        </p:nvSpPr>
        <p:spPr>
          <a:xfrm>
            <a:off x="8077541" y="3204434"/>
            <a:ext cx="635110" cy="369332"/>
          </a:xfrm>
          <a:prstGeom prst="rect">
            <a:avLst/>
          </a:prstGeom>
          <a:noFill/>
        </p:spPr>
        <p:txBody>
          <a:bodyPr wrap="none" rtlCol="0">
            <a:spAutoFit/>
          </a:bodyPr>
          <a:lstStyle/>
          <a:p>
            <a:r>
              <a:rPr lang="en-US" err="1"/>
              <a:t>R</a:t>
            </a:r>
            <a:r>
              <a:rPr lang="en-US" baseline="-25000" err="1"/>
              <a:t>inner</a:t>
            </a:r>
            <a:endParaRPr lang="en-US" baseline="-25000"/>
          </a:p>
        </p:txBody>
      </p:sp>
      <p:sp>
        <p:nvSpPr>
          <p:cNvPr id="20" name="TextBox 19">
            <a:extLst>
              <a:ext uri="{FF2B5EF4-FFF2-40B4-BE49-F238E27FC236}">
                <a16:creationId xmlns:a16="http://schemas.microsoft.com/office/drawing/2014/main" id="{6CF5C99B-63EC-4011-8B7F-B73E6C785556}"/>
              </a:ext>
            </a:extLst>
          </p:cNvPr>
          <p:cNvSpPr txBox="1"/>
          <p:nvPr/>
        </p:nvSpPr>
        <p:spPr>
          <a:xfrm>
            <a:off x="6380001" y="1844429"/>
            <a:ext cx="646331" cy="369332"/>
          </a:xfrm>
          <a:prstGeom prst="rect">
            <a:avLst/>
          </a:prstGeom>
          <a:noFill/>
        </p:spPr>
        <p:txBody>
          <a:bodyPr wrap="none" rtlCol="0">
            <a:spAutoFit/>
          </a:bodyPr>
          <a:lstStyle/>
          <a:p>
            <a:r>
              <a:rPr lang="en-US"/>
              <a:t>R</a:t>
            </a:r>
            <a:r>
              <a:rPr lang="en-US" baseline="-25000"/>
              <a:t>outer</a:t>
            </a:r>
          </a:p>
        </p:txBody>
      </p:sp>
      <p:cxnSp>
        <p:nvCxnSpPr>
          <p:cNvPr id="21" name="Straight Arrow Connector 20">
            <a:extLst>
              <a:ext uri="{FF2B5EF4-FFF2-40B4-BE49-F238E27FC236}">
                <a16:creationId xmlns:a16="http://schemas.microsoft.com/office/drawing/2014/main" id="{4AE8AE8A-7C2B-4BA3-AC59-257F07423156}"/>
              </a:ext>
            </a:extLst>
          </p:cNvPr>
          <p:cNvCxnSpPr/>
          <p:nvPr/>
        </p:nvCxnSpPr>
        <p:spPr>
          <a:xfrm>
            <a:off x="6781802" y="2240518"/>
            <a:ext cx="628650" cy="342900"/>
          </a:xfrm>
          <a:prstGeom prst="straightConnector1">
            <a:avLst/>
          </a:prstGeom>
          <a:ln w="15875">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248A160-6B6B-4837-98DB-F94F9B38971E}"/>
              </a:ext>
            </a:extLst>
          </p:cNvPr>
          <p:cNvCxnSpPr/>
          <p:nvPr/>
        </p:nvCxnSpPr>
        <p:spPr>
          <a:xfrm rot="10800000">
            <a:off x="7448892" y="3032984"/>
            <a:ext cx="657225" cy="285750"/>
          </a:xfrm>
          <a:prstGeom prst="straightConnector1">
            <a:avLst/>
          </a:prstGeom>
          <a:ln w="15875">
            <a:tailEnd type="stealt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E03C2EA-73DF-4A88-8233-D17BB05A5586}"/>
              </a:ext>
            </a:extLst>
          </p:cNvPr>
          <p:cNvSpPr/>
          <p:nvPr/>
        </p:nvSpPr>
        <p:spPr>
          <a:xfrm>
            <a:off x="4095750" y="3809118"/>
            <a:ext cx="114300" cy="1143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11BF240-124F-427D-B87B-1547A8A99D1F}"/>
              </a:ext>
            </a:extLst>
          </p:cNvPr>
          <p:cNvSpPr txBox="1"/>
          <p:nvPr/>
        </p:nvSpPr>
        <p:spPr>
          <a:xfrm>
            <a:off x="4895838" y="3866268"/>
            <a:ext cx="914417" cy="369332"/>
          </a:xfrm>
          <a:prstGeom prst="rect">
            <a:avLst/>
          </a:prstGeom>
          <a:noFill/>
        </p:spPr>
        <p:txBody>
          <a:bodyPr wrap="none" rtlCol="0">
            <a:spAutoFit/>
          </a:bodyPr>
          <a:lstStyle/>
          <a:p>
            <a:r>
              <a:rPr lang="en-US" err="1"/>
              <a:t>z</a:t>
            </a:r>
            <a:r>
              <a:rPr lang="en-US" baseline="-25000" err="1"/>
              <a:t>targ,down</a:t>
            </a:r>
            <a:endParaRPr lang="en-US" baseline="-25000"/>
          </a:p>
        </p:txBody>
      </p:sp>
      <p:sp>
        <p:nvSpPr>
          <p:cNvPr id="25" name="TextBox 24">
            <a:extLst>
              <a:ext uri="{FF2B5EF4-FFF2-40B4-BE49-F238E27FC236}">
                <a16:creationId xmlns:a16="http://schemas.microsoft.com/office/drawing/2014/main" id="{98CF67E1-2AB0-47A0-92CB-B66AD8D935AB}"/>
              </a:ext>
            </a:extLst>
          </p:cNvPr>
          <p:cNvSpPr txBox="1"/>
          <p:nvPr/>
        </p:nvSpPr>
        <p:spPr>
          <a:xfrm>
            <a:off x="3009900" y="3866268"/>
            <a:ext cx="722634" cy="369332"/>
          </a:xfrm>
          <a:prstGeom prst="rect">
            <a:avLst/>
          </a:prstGeom>
          <a:noFill/>
        </p:spPr>
        <p:txBody>
          <a:bodyPr wrap="none" rtlCol="0">
            <a:spAutoFit/>
          </a:bodyPr>
          <a:lstStyle/>
          <a:p>
            <a:r>
              <a:rPr lang="en-US" err="1"/>
              <a:t>z</a:t>
            </a:r>
            <a:r>
              <a:rPr lang="en-US" baseline="-25000" err="1"/>
              <a:t>targ,up</a:t>
            </a:r>
            <a:endParaRPr lang="en-US" baseline="-25000"/>
          </a:p>
        </p:txBody>
      </p:sp>
      <p:sp>
        <p:nvSpPr>
          <p:cNvPr id="26" name="TextBox 25">
            <a:extLst>
              <a:ext uri="{FF2B5EF4-FFF2-40B4-BE49-F238E27FC236}">
                <a16:creationId xmlns:a16="http://schemas.microsoft.com/office/drawing/2014/main" id="{E824AF2B-5255-45E3-8ECB-FDEF0CF15BAB}"/>
              </a:ext>
            </a:extLst>
          </p:cNvPr>
          <p:cNvSpPr txBox="1"/>
          <p:nvPr/>
        </p:nvSpPr>
        <p:spPr>
          <a:xfrm>
            <a:off x="3810000" y="3866268"/>
            <a:ext cx="963212" cy="369332"/>
          </a:xfrm>
          <a:prstGeom prst="rect">
            <a:avLst/>
          </a:prstGeom>
          <a:noFill/>
        </p:spPr>
        <p:txBody>
          <a:bodyPr wrap="none" rtlCol="0">
            <a:spAutoFit/>
          </a:bodyPr>
          <a:lstStyle/>
          <a:p>
            <a:r>
              <a:rPr lang="en-US" err="1"/>
              <a:t>z</a:t>
            </a:r>
            <a:r>
              <a:rPr lang="en-US" baseline="-25000" err="1"/>
              <a:t>targ,center</a:t>
            </a:r>
            <a:endParaRPr lang="en-US" baseline="-25000"/>
          </a:p>
        </p:txBody>
      </p:sp>
      <p:sp>
        <p:nvSpPr>
          <p:cNvPr id="27" name="TextBox 26">
            <a:extLst>
              <a:ext uri="{FF2B5EF4-FFF2-40B4-BE49-F238E27FC236}">
                <a16:creationId xmlns:a16="http://schemas.microsoft.com/office/drawing/2014/main" id="{26C035D5-F12F-4ADD-85ED-0A877984B66F}"/>
              </a:ext>
            </a:extLst>
          </p:cNvPr>
          <p:cNvSpPr txBox="1"/>
          <p:nvPr/>
        </p:nvSpPr>
        <p:spPr>
          <a:xfrm>
            <a:off x="9100344" y="2657113"/>
            <a:ext cx="720710" cy="369332"/>
          </a:xfrm>
          <a:prstGeom prst="rect">
            <a:avLst/>
          </a:prstGeom>
          <a:noFill/>
        </p:spPr>
        <p:txBody>
          <a:bodyPr wrap="none" rtlCol="0">
            <a:spAutoFit/>
          </a:bodyPr>
          <a:lstStyle/>
          <a:p>
            <a:r>
              <a:rPr lang="el-GR"/>
              <a:t>θ</a:t>
            </a:r>
            <a:r>
              <a:rPr lang="en-US" baseline="-25000" err="1"/>
              <a:t>low,up</a:t>
            </a:r>
            <a:endParaRPr lang="en-US" baseline="-25000"/>
          </a:p>
        </p:txBody>
      </p:sp>
      <p:sp>
        <p:nvSpPr>
          <p:cNvPr id="28" name="TextBox 27">
            <a:extLst>
              <a:ext uri="{FF2B5EF4-FFF2-40B4-BE49-F238E27FC236}">
                <a16:creationId xmlns:a16="http://schemas.microsoft.com/office/drawing/2014/main" id="{B887C922-A9EF-437B-85C7-B6D6FC60BF95}"/>
              </a:ext>
            </a:extLst>
          </p:cNvPr>
          <p:cNvSpPr txBox="1"/>
          <p:nvPr/>
        </p:nvSpPr>
        <p:spPr>
          <a:xfrm>
            <a:off x="9051427" y="2164463"/>
            <a:ext cx="912494" cy="369332"/>
          </a:xfrm>
          <a:prstGeom prst="rect">
            <a:avLst/>
          </a:prstGeom>
          <a:noFill/>
        </p:spPr>
        <p:txBody>
          <a:bodyPr wrap="none" rtlCol="0">
            <a:spAutoFit/>
          </a:bodyPr>
          <a:lstStyle/>
          <a:p>
            <a:r>
              <a:rPr lang="el-GR"/>
              <a:t>θ</a:t>
            </a:r>
            <a:r>
              <a:rPr lang="en-US" baseline="-25000" err="1"/>
              <a:t>low,down</a:t>
            </a:r>
            <a:endParaRPr lang="en-US" baseline="-25000"/>
          </a:p>
        </p:txBody>
      </p:sp>
      <p:sp>
        <p:nvSpPr>
          <p:cNvPr id="29" name="TextBox 28">
            <a:extLst>
              <a:ext uri="{FF2B5EF4-FFF2-40B4-BE49-F238E27FC236}">
                <a16:creationId xmlns:a16="http://schemas.microsoft.com/office/drawing/2014/main" id="{B082EC49-07DF-4EB2-95EE-7EF6188C7202}"/>
              </a:ext>
            </a:extLst>
          </p:cNvPr>
          <p:cNvSpPr txBox="1"/>
          <p:nvPr/>
        </p:nvSpPr>
        <p:spPr>
          <a:xfrm>
            <a:off x="8945615" y="1799610"/>
            <a:ext cx="774571" cy="369332"/>
          </a:xfrm>
          <a:prstGeom prst="rect">
            <a:avLst/>
          </a:prstGeom>
          <a:noFill/>
        </p:spPr>
        <p:txBody>
          <a:bodyPr wrap="none" rtlCol="0">
            <a:spAutoFit/>
          </a:bodyPr>
          <a:lstStyle/>
          <a:p>
            <a:r>
              <a:rPr lang="el-GR"/>
              <a:t>θ</a:t>
            </a:r>
            <a:r>
              <a:rPr lang="en-US" baseline="-25000" err="1"/>
              <a:t>high,up</a:t>
            </a:r>
            <a:endParaRPr lang="en-US" baseline="-25000"/>
          </a:p>
        </p:txBody>
      </p:sp>
      <p:sp>
        <p:nvSpPr>
          <p:cNvPr id="30" name="TextBox 29">
            <a:extLst>
              <a:ext uri="{FF2B5EF4-FFF2-40B4-BE49-F238E27FC236}">
                <a16:creationId xmlns:a16="http://schemas.microsoft.com/office/drawing/2014/main" id="{1F3E40E4-D4C2-45FC-9F91-70048399FE90}"/>
              </a:ext>
            </a:extLst>
          </p:cNvPr>
          <p:cNvSpPr txBox="1"/>
          <p:nvPr/>
        </p:nvSpPr>
        <p:spPr>
          <a:xfrm>
            <a:off x="8025661" y="1512197"/>
            <a:ext cx="966355" cy="369332"/>
          </a:xfrm>
          <a:prstGeom prst="rect">
            <a:avLst/>
          </a:prstGeom>
          <a:noFill/>
        </p:spPr>
        <p:txBody>
          <a:bodyPr wrap="none" rtlCol="0">
            <a:spAutoFit/>
          </a:bodyPr>
          <a:lstStyle/>
          <a:p>
            <a:r>
              <a:rPr lang="el-GR"/>
              <a:t>θ</a:t>
            </a:r>
            <a:r>
              <a:rPr lang="en-US" baseline="-25000" err="1"/>
              <a:t>high,down</a:t>
            </a:r>
            <a:endParaRPr lang="en-US" baseline="-25000"/>
          </a:p>
        </p:txBody>
      </p:sp>
      <p:grpSp>
        <p:nvGrpSpPr>
          <p:cNvPr id="32" name="Group 18">
            <a:extLst>
              <a:ext uri="{FF2B5EF4-FFF2-40B4-BE49-F238E27FC236}">
                <a16:creationId xmlns:a16="http://schemas.microsoft.com/office/drawing/2014/main" id="{D4963923-15E5-4DC6-BCA1-39161ADAD57F}"/>
              </a:ext>
            </a:extLst>
          </p:cNvPr>
          <p:cNvGrpSpPr>
            <a:grpSpLocks/>
          </p:cNvGrpSpPr>
          <p:nvPr/>
        </p:nvGrpSpPr>
        <p:grpSpPr bwMode="auto">
          <a:xfrm>
            <a:off x="323126" y="1868018"/>
            <a:ext cx="2530125" cy="2039396"/>
            <a:chOff x="584" y="2206"/>
            <a:chExt cx="1637" cy="1614"/>
          </a:xfrm>
        </p:grpSpPr>
        <p:pic>
          <p:nvPicPr>
            <p:cNvPr id="33" name="Picture 19">
              <a:extLst>
                <a:ext uri="{FF2B5EF4-FFF2-40B4-BE49-F238E27FC236}">
                  <a16:creationId xmlns:a16="http://schemas.microsoft.com/office/drawing/2014/main" id="{6353790E-E0EA-463C-8630-BF7C697849B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l="6250" t="11635" r="10902" b="19678"/>
            <a:stretch>
              <a:fillRect/>
            </a:stretch>
          </p:blipFill>
          <p:spPr bwMode="auto">
            <a:xfrm>
              <a:off x="584" y="2301"/>
              <a:ext cx="1637" cy="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20">
              <a:extLst>
                <a:ext uri="{FF2B5EF4-FFF2-40B4-BE49-F238E27FC236}">
                  <a16:creationId xmlns:a16="http://schemas.microsoft.com/office/drawing/2014/main" id="{733B3CA7-77E9-4663-AD4D-70A5B45C7753}"/>
                </a:ext>
              </a:extLst>
            </p:cNvPr>
            <p:cNvSpPr txBox="1">
              <a:spLocks noChangeArrowheads="1"/>
            </p:cNvSpPr>
            <p:nvPr/>
          </p:nvSpPr>
          <p:spPr bwMode="auto">
            <a:xfrm>
              <a:off x="766" y="2206"/>
              <a:ext cx="1384" cy="2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a:solidFill>
                    <a:srgbClr val="008000"/>
                  </a:solidFill>
                  <a:latin typeface="Comic Sans MS" panose="030F0702030302020204" pitchFamily="66" charset="0"/>
                </a:rPr>
                <a:t> Expected Q</a:t>
              </a:r>
              <a:r>
                <a:rPr lang="en-US" altLang="en-US" sz="1200" baseline="30000">
                  <a:solidFill>
                    <a:srgbClr val="008000"/>
                  </a:solidFill>
                  <a:latin typeface="Comic Sans MS" panose="030F0702030302020204" pitchFamily="66" charset="0"/>
                </a:rPr>
                <a:t>2 </a:t>
              </a:r>
              <a:r>
                <a:rPr lang="en-US" altLang="en-US" sz="1200">
                  <a:solidFill>
                    <a:srgbClr val="008000"/>
                  </a:solidFill>
                  <a:latin typeface="Comic Sans MS" panose="030F0702030302020204" pitchFamily="66" charset="0"/>
                </a:rPr>
                <a:t>distribution</a:t>
              </a:r>
            </a:p>
          </p:txBody>
        </p:sp>
      </p:grpSp>
      <p:graphicFrame>
        <p:nvGraphicFramePr>
          <p:cNvPr id="39" name="Table 38">
            <a:extLst>
              <a:ext uri="{FF2B5EF4-FFF2-40B4-BE49-F238E27FC236}">
                <a16:creationId xmlns:a16="http://schemas.microsoft.com/office/drawing/2014/main" id="{0691F392-DC9E-42FF-8A64-CE8EFFC64A61}"/>
              </a:ext>
            </a:extLst>
          </p:cNvPr>
          <p:cNvGraphicFramePr>
            <a:graphicFrameLocks noGrp="1"/>
          </p:cNvGraphicFramePr>
          <p:nvPr/>
        </p:nvGraphicFramePr>
        <p:xfrm>
          <a:off x="5200918" y="6002403"/>
          <a:ext cx="1314117" cy="281464"/>
        </p:xfrm>
        <a:graphic>
          <a:graphicData uri="http://schemas.openxmlformats.org/drawingml/2006/table">
            <a:tbl>
              <a:tblPr/>
              <a:tblGrid>
                <a:gridCol w="622634">
                  <a:extLst>
                    <a:ext uri="{9D8B030D-6E8A-4147-A177-3AD203B41FA5}">
                      <a16:colId xmlns:a16="http://schemas.microsoft.com/office/drawing/2014/main" val="20000"/>
                    </a:ext>
                  </a:extLst>
                </a:gridCol>
                <a:gridCol w="363203">
                  <a:extLst>
                    <a:ext uri="{9D8B030D-6E8A-4147-A177-3AD203B41FA5}">
                      <a16:colId xmlns:a16="http://schemas.microsoft.com/office/drawing/2014/main" val="20001"/>
                    </a:ext>
                  </a:extLst>
                </a:gridCol>
                <a:gridCol w="328280">
                  <a:extLst>
                    <a:ext uri="{9D8B030D-6E8A-4147-A177-3AD203B41FA5}">
                      <a16:colId xmlns:a16="http://schemas.microsoft.com/office/drawing/2014/main" val="20002"/>
                    </a:ext>
                  </a:extLst>
                </a:gridCol>
              </a:tblGrid>
              <a:tr h="167164">
                <a:tc>
                  <a:txBody>
                    <a:bodyPr/>
                    <a:lstStyle/>
                    <a:p>
                      <a:pPr algn="r" fontAlgn="b"/>
                      <a:r>
                        <a:rPr lang="en-US" sz="1800" b="0" i="0" u="none" strike="noStrike" err="1">
                          <a:solidFill>
                            <a:srgbClr val="000000"/>
                          </a:solidFill>
                          <a:latin typeface="Calibri"/>
                        </a:rPr>
                        <a:t>z</a:t>
                      </a:r>
                      <a:r>
                        <a:rPr lang="en-US" sz="1800" b="0" i="0" u="none" strike="noStrike" baseline="-25000" err="1">
                          <a:solidFill>
                            <a:srgbClr val="000000"/>
                          </a:solidFill>
                          <a:latin typeface="Calibri"/>
                        </a:rPr>
                        <a:t>coll</a:t>
                      </a:r>
                      <a:r>
                        <a:rPr lang="en-US" sz="1800" b="0" i="0" u="none" strike="noStrike" baseline="-25000">
                          <a:solidFill>
                            <a:srgbClr val="000000"/>
                          </a:solidFill>
                          <a:latin typeface="Calibri"/>
                        </a:rPr>
                        <a:t> </a:t>
                      </a:r>
                      <a:r>
                        <a:rPr lang="en-US" sz="1800" b="0" i="0" u="none" strike="noStrike">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590</a:t>
                      </a:r>
                    </a:p>
                  </a:txBody>
                  <a:tcPr marL="7144" marR="7144" marT="7144" marB="0" anchor="b">
                    <a:lnL>
                      <a:noFill/>
                    </a:lnL>
                    <a:lnR>
                      <a:noFill/>
                    </a:lnR>
                    <a:lnT>
                      <a:noFill/>
                    </a:lnT>
                    <a:lnB>
                      <a:noFill/>
                    </a:lnB>
                  </a:tcPr>
                </a:tc>
                <a:tc>
                  <a:txBody>
                    <a:bodyPr/>
                    <a:lstStyle/>
                    <a:p>
                      <a:pPr algn="l" fontAlgn="b"/>
                      <a:r>
                        <a:rPr lang="en-US" sz="1800" b="0" i="0" u="none" strike="noStrike">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0" name="Table 39">
            <a:extLst>
              <a:ext uri="{FF2B5EF4-FFF2-40B4-BE49-F238E27FC236}">
                <a16:creationId xmlns:a16="http://schemas.microsoft.com/office/drawing/2014/main" id="{DA4A91CD-F155-49C5-B49F-0FA6D9C4E47C}"/>
              </a:ext>
            </a:extLst>
          </p:cNvPr>
          <p:cNvGraphicFramePr>
            <a:graphicFrameLocks noGrp="1"/>
          </p:cNvGraphicFramePr>
          <p:nvPr/>
        </p:nvGraphicFramePr>
        <p:xfrm>
          <a:off x="1719287" y="5036457"/>
          <a:ext cx="2048455" cy="562928"/>
        </p:xfrm>
        <a:graphic>
          <a:graphicData uri="http://schemas.openxmlformats.org/drawingml/2006/table">
            <a:tbl>
              <a:tblPr/>
              <a:tblGrid>
                <a:gridCol w="1153856">
                  <a:extLst>
                    <a:ext uri="{9D8B030D-6E8A-4147-A177-3AD203B41FA5}">
                      <a16:colId xmlns:a16="http://schemas.microsoft.com/office/drawing/2014/main" val="20000"/>
                    </a:ext>
                  </a:extLst>
                </a:gridCol>
                <a:gridCol w="382874">
                  <a:extLst>
                    <a:ext uri="{9D8B030D-6E8A-4147-A177-3AD203B41FA5}">
                      <a16:colId xmlns:a16="http://schemas.microsoft.com/office/drawing/2014/main" val="20001"/>
                    </a:ext>
                  </a:extLst>
                </a:gridCol>
                <a:gridCol w="511725">
                  <a:extLst>
                    <a:ext uri="{9D8B030D-6E8A-4147-A177-3AD203B41FA5}">
                      <a16:colId xmlns:a16="http://schemas.microsoft.com/office/drawing/2014/main" val="20002"/>
                    </a:ext>
                  </a:extLst>
                </a:gridCol>
              </a:tblGrid>
              <a:tr h="173089">
                <a:tc>
                  <a:txBody>
                    <a:bodyPr/>
                    <a:lstStyle/>
                    <a:p>
                      <a:pPr algn="r" fontAlgn="b"/>
                      <a:r>
                        <a:rPr lang="el-GR" sz="1800" b="0" i="0" u="none" strike="noStrike">
                          <a:solidFill>
                            <a:srgbClr val="000000"/>
                          </a:solidFill>
                          <a:latin typeface="Calibri"/>
                        </a:rPr>
                        <a:t>θ</a:t>
                      </a:r>
                      <a:r>
                        <a:rPr lang="en-US" sz="1800" b="0" i="0" u="none" strike="noStrike" baseline="-25000">
                          <a:solidFill>
                            <a:srgbClr val="000000"/>
                          </a:solidFill>
                          <a:latin typeface="Calibri"/>
                        </a:rPr>
                        <a:t>low</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5.5</a:t>
                      </a:r>
                    </a:p>
                  </a:txBody>
                  <a:tcPr marL="7144" marR="7144" marT="7144" marB="0" anchor="b">
                    <a:lnL>
                      <a:noFill/>
                    </a:lnL>
                    <a:lnR>
                      <a:noFill/>
                    </a:lnR>
                    <a:lnT>
                      <a:noFill/>
                    </a:lnT>
                    <a:lnB>
                      <a:noFill/>
                    </a:lnB>
                  </a:tcPr>
                </a:tc>
                <a:tc>
                  <a:txBody>
                    <a:bodyPr/>
                    <a:lstStyle/>
                    <a:p>
                      <a:pPr algn="l" fontAlgn="b"/>
                      <a:r>
                        <a:rPr lang="en-US" sz="1800" b="0" i="0" u="none" strike="noStrike" err="1">
                          <a:solidFill>
                            <a:srgbClr val="000000"/>
                          </a:solidFill>
                          <a:latin typeface="Calibri"/>
                        </a:rPr>
                        <a:t>mrad</a:t>
                      </a:r>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6"/>
                  </a:ext>
                </a:extLst>
              </a:tr>
              <a:tr h="173089">
                <a:tc>
                  <a:txBody>
                    <a:bodyPr/>
                    <a:lstStyle/>
                    <a:p>
                      <a:pPr algn="r" fontAlgn="b"/>
                      <a:r>
                        <a:rPr lang="el-GR" sz="1800" b="0" i="0" u="none" strike="noStrike">
                          <a:solidFill>
                            <a:srgbClr val="000000"/>
                          </a:solidFill>
                          <a:latin typeface="Calibri"/>
                        </a:rPr>
                        <a:t>θ</a:t>
                      </a:r>
                      <a:r>
                        <a:rPr lang="en-US" sz="1800" b="0" i="0" u="none" strike="noStrike" baseline="-25000">
                          <a:solidFill>
                            <a:srgbClr val="000000"/>
                          </a:solidFill>
                          <a:latin typeface="Calibri"/>
                        </a:rPr>
                        <a:t>high</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17</a:t>
                      </a:r>
                    </a:p>
                  </a:txBody>
                  <a:tcPr marL="7144" marR="7144" marT="7144" marB="0" anchor="b">
                    <a:lnL>
                      <a:noFill/>
                    </a:lnL>
                    <a:lnR>
                      <a:noFill/>
                    </a:lnR>
                    <a:lnT>
                      <a:noFill/>
                    </a:lnT>
                    <a:lnB>
                      <a:noFill/>
                    </a:lnB>
                  </a:tcPr>
                </a:tc>
                <a:tc>
                  <a:txBody>
                    <a:bodyPr/>
                    <a:lstStyle/>
                    <a:p>
                      <a:pPr algn="l" fontAlgn="b"/>
                      <a:r>
                        <a:rPr lang="en-US" sz="1800" b="0" i="0" u="none" strike="noStrike" err="1">
                          <a:solidFill>
                            <a:srgbClr val="000000"/>
                          </a:solidFill>
                          <a:latin typeface="Calibri"/>
                        </a:rPr>
                        <a:t>mrad</a:t>
                      </a:r>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7"/>
                  </a:ext>
                </a:extLst>
              </a:tr>
            </a:tbl>
          </a:graphicData>
        </a:graphic>
      </p:graphicFrame>
      <p:graphicFrame>
        <p:nvGraphicFramePr>
          <p:cNvPr id="41" name="Table 40">
            <a:extLst>
              <a:ext uri="{FF2B5EF4-FFF2-40B4-BE49-F238E27FC236}">
                <a16:creationId xmlns:a16="http://schemas.microsoft.com/office/drawing/2014/main" id="{CF31F4A3-1ACC-4DD6-83C0-29CFD0F3371C}"/>
              </a:ext>
            </a:extLst>
          </p:cNvPr>
          <p:cNvGraphicFramePr>
            <a:graphicFrameLocks noGrp="1"/>
          </p:cNvGraphicFramePr>
          <p:nvPr/>
        </p:nvGraphicFramePr>
        <p:xfrm>
          <a:off x="7534896" y="5439475"/>
          <a:ext cx="2554803" cy="562928"/>
        </p:xfrm>
        <a:graphic>
          <a:graphicData uri="http://schemas.openxmlformats.org/drawingml/2006/table">
            <a:tbl>
              <a:tblPr/>
              <a:tblGrid>
                <a:gridCol w="65241">
                  <a:extLst>
                    <a:ext uri="{9D8B030D-6E8A-4147-A177-3AD203B41FA5}">
                      <a16:colId xmlns:a16="http://schemas.microsoft.com/office/drawing/2014/main" val="20003"/>
                    </a:ext>
                  </a:extLst>
                </a:gridCol>
                <a:gridCol w="1339123">
                  <a:extLst>
                    <a:ext uri="{9D8B030D-6E8A-4147-A177-3AD203B41FA5}">
                      <a16:colId xmlns:a16="http://schemas.microsoft.com/office/drawing/2014/main" val="20004"/>
                    </a:ext>
                  </a:extLst>
                </a:gridCol>
                <a:gridCol w="453362">
                  <a:extLst>
                    <a:ext uri="{9D8B030D-6E8A-4147-A177-3AD203B41FA5}">
                      <a16:colId xmlns:a16="http://schemas.microsoft.com/office/drawing/2014/main" val="20005"/>
                    </a:ext>
                  </a:extLst>
                </a:gridCol>
                <a:gridCol w="697077">
                  <a:extLst>
                    <a:ext uri="{9D8B030D-6E8A-4147-A177-3AD203B41FA5}">
                      <a16:colId xmlns:a16="http://schemas.microsoft.com/office/drawing/2014/main" val="20006"/>
                    </a:ext>
                  </a:extLst>
                </a:gridCol>
              </a:tblGrid>
              <a:tr h="167164">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tc>
                  <a:txBody>
                    <a:bodyPr/>
                    <a:lstStyle/>
                    <a:p>
                      <a:pPr algn="r" fontAlgn="b"/>
                      <a:r>
                        <a:rPr lang="el-GR" sz="1800" b="0" i="0" u="none" strike="noStrike">
                          <a:solidFill>
                            <a:srgbClr val="000000"/>
                          </a:solidFill>
                          <a:latin typeface="Calibri"/>
                        </a:rPr>
                        <a:t>θ</a:t>
                      </a:r>
                      <a:r>
                        <a:rPr lang="en-US" sz="1800" b="0" i="0" u="none" strike="noStrike" baseline="-25000" err="1">
                          <a:solidFill>
                            <a:srgbClr val="000000"/>
                          </a:solidFill>
                          <a:latin typeface="Calibri"/>
                        </a:rPr>
                        <a:t>low,down</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7.1</a:t>
                      </a:r>
                    </a:p>
                  </a:txBody>
                  <a:tcPr marL="7144" marR="7144" marT="7144" marB="0" anchor="b">
                    <a:lnL>
                      <a:noFill/>
                    </a:lnL>
                    <a:lnR>
                      <a:noFill/>
                    </a:lnR>
                    <a:lnT>
                      <a:noFill/>
                    </a:lnT>
                    <a:lnB>
                      <a:noFill/>
                    </a:lnB>
                  </a:tcPr>
                </a:tc>
                <a:tc>
                  <a:txBody>
                    <a:bodyPr/>
                    <a:lstStyle/>
                    <a:p>
                      <a:pPr algn="l" fontAlgn="b"/>
                      <a:r>
                        <a:rPr lang="en-US" sz="1800" b="0" i="0" u="none" strike="noStrike" err="1">
                          <a:solidFill>
                            <a:srgbClr val="000000"/>
                          </a:solidFill>
                          <a:latin typeface="Calibri"/>
                        </a:rPr>
                        <a:t>mrads</a:t>
                      </a:r>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67164">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tc>
                  <a:txBody>
                    <a:bodyPr/>
                    <a:lstStyle/>
                    <a:p>
                      <a:pPr algn="r" fontAlgn="b"/>
                      <a:r>
                        <a:rPr lang="el-GR" sz="1800" b="0" i="0" u="none" strike="noStrike">
                          <a:solidFill>
                            <a:srgbClr val="000000"/>
                          </a:solidFill>
                          <a:latin typeface="Calibri"/>
                        </a:rPr>
                        <a:t>θ</a:t>
                      </a:r>
                      <a:r>
                        <a:rPr lang="en-US" sz="1800" b="0" i="0" u="none" strike="noStrike" baseline="-25000" err="1">
                          <a:solidFill>
                            <a:srgbClr val="000000"/>
                          </a:solidFill>
                          <a:latin typeface="Calibri"/>
                        </a:rPr>
                        <a:t>high,down</a:t>
                      </a:r>
                      <a:r>
                        <a:rPr lang="en-US" sz="1800" b="0" i="0" u="none" strike="noStrike">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21</a:t>
                      </a:r>
                    </a:p>
                  </a:txBody>
                  <a:tcPr marL="7144" marR="7144" marT="7144" marB="0" anchor="b">
                    <a:lnL>
                      <a:noFill/>
                    </a:lnL>
                    <a:lnR>
                      <a:noFill/>
                    </a:lnR>
                    <a:lnT>
                      <a:noFill/>
                    </a:lnT>
                    <a:lnB>
                      <a:noFill/>
                    </a:lnB>
                  </a:tcPr>
                </a:tc>
                <a:tc>
                  <a:txBody>
                    <a:bodyPr/>
                    <a:lstStyle/>
                    <a:p>
                      <a:pPr algn="l" fontAlgn="b"/>
                      <a:r>
                        <a:rPr lang="en-US" sz="1800" b="0" i="0" u="none" strike="noStrike" err="1">
                          <a:solidFill>
                            <a:srgbClr val="000000"/>
                          </a:solidFill>
                          <a:latin typeface="Calibri"/>
                        </a:rPr>
                        <a:t>mrads</a:t>
                      </a:r>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3" name="TextBox 2"/>
          <p:cNvSpPr txBox="1"/>
          <p:nvPr/>
        </p:nvSpPr>
        <p:spPr>
          <a:xfrm>
            <a:off x="235066" y="1141734"/>
            <a:ext cx="6063236" cy="646331"/>
          </a:xfrm>
          <a:prstGeom prst="rect">
            <a:avLst/>
          </a:prstGeom>
          <a:noFill/>
        </p:spPr>
        <p:txBody>
          <a:bodyPr wrap="square" rtlCol="0">
            <a:spAutoFit/>
          </a:bodyPr>
          <a:lstStyle/>
          <a:p>
            <a:pPr marL="214313" indent="-214313">
              <a:buFont typeface="Arial" panose="020B0604020202020204" pitchFamily="34" charset="0"/>
              <a:buChar char="•"/>
            </a:pPr>
            <a:r>
              <a:rPr lang="en-CA"/>
              <a:t>The acceptance varies along the length of the target</a:t>
            </a:r>
          </a:p>
          <a:p>
            <a:pPr marL="214313" indent="-214313">
              <a:buFont typeface="Arial" panose="020B0604020202020204" pitchFamily="34" charset="0"/>
              <a:buChar char="•"/>
            </a:pPr>
            <a:r>
              <a:rPr lang="en-CA"/>
              <a:t>Requires mapping with the tracking system</a:t>
            </a:r>
          </a:p>
        </p:txBody>
      </p:sp>
      <p:sp>
        <p:nvSpPr>
          <p:cNvPr id="37" name="Title 1">
            <a:extLst>
              <a:ext uri="{FF2B5EF4-FFF2-40B4-BE49-F238E27FC236}">
                <a16:creationId xmlns:a16="http://schemas.microsoft.com/office/drawing/2014/main" id="{007BE282-1439-4E30-98A8-80DBF2BD9A52}"/>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a:solidFill>
                  <a:srgbClr val="C00000"/>
                </a:solidFill>
              </a:rPr>
              <a:t>Appendix</a:t>
            </a:r>
          </a:p>
        </p:txBody>
      </p:sp>
    </p:spTree>
    <p:extLst>
      <p:ext uri="{BB962C8B-B14F-4D97-AF65-F5344CB8AC3E}">
        <p14:creationId xmlns:p14="http://schemas.microsoft.com/office/powerpoint/2010/main" val="2105932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1E70A67-750D-4FCD-8FCC-162052B3962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98810" y="952499"/>
            <a:ext cx="3514839" cy="2043609"/>
          </a:xfrm>
          <a:prstGeom prst="rect">
            <a:avLst/>
          </a:prstGeom>
        </p:spPr>
      </p:pic>
      <p:pic>
        <p:nvPicPr>
          <p:cNvPr id="34" name="Picture 33">
            <a:extLst>
              <a:ext uri="{FF2B5EF4-FFF2-40B4-BE49-F238E27FC236}">
                <a16:creationId xmlns:a16="http://schemas.microsoft.com/office/drawing/2014/main" id="{7D890AFA-01E5-4390-A679-590A40B455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950" b="-2743"/>
          <a:stretch/>
        </p:blipFill>
        <p:spPr>
          <a:xfrm>
            <a:off x="9533977" y="1005513"/>
            <a:ext cx="3514839" cy="2043609"/>
          </a:xfrm>
          <a:prstGeom prst="rect">
            <a:avLst/>
          </a:prstGeom>
        </p:spPr>
      </p:pic>
      <p:pic>
        <p:nvPicPr>
          <p:cNvPr id="46" name="Picture 45">
            <a:extLst>
              <a:ext uri="{FF2B5EF4-FFF2-40B4-BE49-F238E27FC236}">
                <a16:creationId xmlns:a16="http://schemas.microsoft.com/office/drawing/2014/main" id="{D09A39F2-6ED9-4935-9875-CFFB7CB55450}"/>
              </a:ext>
            </a:extLst>
          </p:cNvPr>
          <p:cNvPicPr>
            <a:picLocks noChangeAspect="1"/>
          </p:cNvPicPr>
          <p:nvPr/>
        </p:nvPicPr>
        <p:blipFill>
          <a:blip r:embed="rId4"/>
          <a:stretch>
            <a:fillRect/>
          </a:stretch>
        </p:blipFill>
        <p:spPr>
          <a:xfrm>
            <a:off x="9144000" y="3849735"/>
            <a:ext cx="2743200" cy="2572462"/>
          </a:xfrm>
          <a:prstGeom prst="rect">
            <a:avLst/>
          </a:prstGeom>
        </p:spPr>
      </p:pic>
      <p:pic>
        <p:nvPicPr>
          <p:cNvPr id="4" name="Picture 3">
            <a:extLst>
              <a:ext uri="{FF2B5EF4-FFF2-40B4-BE49-F238E27FC236}">
                <a16:creationId xmlns:a16="http://schemas.microsoft.com/office/drawing/2014/main" id="{5DF26A35-9C74-47FE-B269-D69A0C042A6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84628" y="970897"/>
            <a:ext cx="5520882" cy="2424701"/>
          </a:xfrm>
          <a:prstGeom prst="rect">
            <a:avLst/>
          </a:prstGeom>
        </p:spPr>
      </p:pic>
      <p:sp>
        <p:nvSpPr>
          <p:cNvPr id="6" name="Cross 5">
            <a:extLst>
              <a:ext uri="{FF2B5EF4-FFF2-40B4-BE49-F238E27FC236}">
                <a16:creationId xmlns:a16="http://schemas.microsoft.com/office/drawing/2014/main" id="{CFAB46E4-E996-4D5A-969B-3613B6E35461}"/>
              </a:ext>
            </a:extLst>
          </p:cNvPr>
          <p:cNvSpPr/>
          <p:nvPr/>
        </p:nvSpPr>
        <p:spPr>
          <a:xfrm>
            <a:off x="3800443" y="1943758"/>
            <a:ext cx="268356" cy="268357"/>
          </a:xfrm>
          <a:prstGeom prst="plus">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8335F59B-9DBF-49D3-A6FA-A847627764DC}"/>
                  </a:ext>
                </a:extLst>
              </p:cNvPr>
              <p:cNvSpPr/>
              <p:nvPr/>
            </p:nvSpPr>
            <p:spPr>
              <a:xfrm>
                <a:off x="2868649" y="2013331"/>
                <a:ext cx="352840" cy="327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CA" i="1" smtClean="0">
                          <a:latin typeface="Cambria Math" panose="02040503050406030204" pitchFamily="18" charset="0"/>
                          <a:ea typeface="Cambria Math" panose="02040503050406030204" pitchFamily="18" charset="0"/>
                        </a:rPr>
                        <m:t>×</m:t>
                      </m:r>
                    </m:oMath>
                  </m:oMathPara>
                </a14:m>
                <a:endParaRPr lang="en-CA" dirty="0"/>
              </a:p>
            </p:txBody>
          </p:sp>
        </mc:Choice>
        <mc:Fallback xmlns="">
          <p:sp>
            <p:nvSpPr>
              <p:cNvPr id="8" name="Oval 7">
                <a:extLst>
                  <a:ext uri="{FF2B5EF4-FFF2-40B4-BE49-F238E27FC236}">
                    <a16:creationId xmlns:a16="http://schemas.microsoft.com/office/drawing/2014/main" id="{8335F59B-9DBF-49D3-A6FA-A847627764DC}"/>
                  </a:ext>
                </a:extLst>
              </p:cNvPr>
              <p:cNvSpPr>
                <a:spLocks noRot="1" noChangeAspect="1" noMove="1" noResize="1" noEditPoints="1" noAdjustHandles="1" noChangeArrowheads="1" noChangeShapeType="1" noTextEdit="1"/>
              </p:cNvSpPr>
              <p:nvPr/>
            </p:nvSpPr>
            <p:spPr>
              <a:xfrm>
                <a:off x="2868649" y="2013331"/>
                <a:ext cx="352840" cy="327991"/>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B7AA15F9-7F5E-4274-8B07-759BD7B4397F}"/>
                  </a:ext>
                </a:extLst>
              </p:cNvPr>
              <p:cNvSpPr/>
              <p:nvPr/>
            </p:nvSpPr>
            <p:spPr>
              <a:xfrm>
                <a:off x="2868649" y="1705218"/>
                <a:ext cx="352840" cy="32799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CA" i="1" smtClean="0">
                          <a:latin typeface="Cambria Math" panose="02040503050406030204" pitchFamily="18" charset="0"/>
                          <a:ea typeface="Cambria Math" panose="02040503050406030204" pitchFamily="18" charset="0"/>
                        </a:rPr>
                        <m:t>×</m:t>
                      </m:r>
                    </m:oMath>
                  </m:oMathPara>
                </a14:m>
                <a:endParaRPr lang="en-CA"/>
              </a:p>
            </p:txBody>
          </p:sp>
        </mc:Choice>
        <mc:Fallback xmlns="">
          <p:sp>
            <p:nvSpPr>
              <p:cNvPr id="10" name="Oval 9">
                <a:extLst>
                  <a:ext uri="{FF2B5EF4-FFF2-40B4-BE49-F238E27FC236}">
                    <a16:creationId xmlns:a16="http://schemas.microsoft.com/office/drawing/2014/main" id="{B7AA15F9-7F5E-4274-8B07-759BD7B4397F}"/>
                  </a:ext>
                </a:extLst>
              </p:cNvPr>
              <p:cNvSpPr>
                <a:spLocks noRot="1" noChangeAspect="1" noMove="1" noResize="1" noEditPoints="1" noAdjustHandles="1" noChangeArrowheads="1" noChangeShapeType="1" noTextEdit="1"/>
              </p:cNvSpPr>
              <p:nvPr/>
            </p:nvSpPr>
            <p:spPr>
              <a:xfrm>
                <a:off x="2868649" y="1705218"/>
                <a:ext cx="352840" cy="327991"/>
              </a:xfrm>
              <a:prstGeom prst="ellipse">
                <a:avLst/>
              </a:prstGeom>
              <a:blipFill>
                <a:blip r:embed="rId7"/>
                <a:stretch>
                  <a:fillRect/>
                </a:stretch>
              </a:blipFill>
              <a:ln>
                <a:solidFill>
                  <a:srgbClr val="C00000"/>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5F07F7F6-5ACB-42D3-AE3D-DE4CF2B888E4}"/>
              </a:ext>
            </a:extLst>
          </p:cNvPr>
          <p:cNvCxnSpPr>
            <a:cxnSpLocks/>
          </p:cNvCxnSpPr>
          <p:nvPr/>
        </p:nvCxnSpPr>
        <p:spPr>
          <a:xfrm>
            <a:off x="3221489" y="2187265"/>
            <a:ext cx="51047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B817252-F131-4536-845B-67DDC34C326E}"/>
              </a:ext>
            </a:extLst>
          </p:cNvPr>
          <p:cNvCxnSpPr>
            <a:cxnSpLocks/>
          </p:cNvCxnSpPr>
          <p:nvPr/>
        </p:nvCxnSpPr>
        <p:spPr>
          <a:xfrm flipH="1">
            <a:off x="2289695" y="1876667"/>
            <a:ext cx="634295" cy="16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22998BD-5C3B-42F6-80B4-CD206A7CFF58}"/>
                  </a:ext>
                </a:extLst>
              </p:cNvPr>
              <p:cNvSpPr txBox="1"/>
              <p:nvPr/>
            </p:nvSpPr>
            <p:spPr>
              <a:xfrm>
                <a:off x="2319176" y="1876667"/>
                <a:ext cx="646043" cy="5064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CA" sz="2400" b="1" i="1" smtClean="0">
                              <a:solidFill>
                                <a:srgbClr val="F322F4"/>
                              </a:solidFill>
                              <a:latin typeface="Cambria Math" panose="02040503050406030204" pitchFamily="18" charset="0"/>
                            </a:rPr>
                          </m:ctrlPr>
                        </m:accPr>
                        <m:e>
                          <m:r>
                            <a:rPr lang="en-CA" sz="2400" b="1" i="1" smtClean="0">
                              <a:solidFill>
                                <a:srgbClr val="F322F4"/>
                              </a:solidFill>
                              <a:latin typeface="Cambria Math" panose="02040503050406030204" pitchFamily="18" charset="0"/>
                            </a:rPr>
                            <m:t>𝑩</m:t>
                          </m:r>
                        </m:e>
                      </m:acc>
                    </m:oMath>
                  </m:oMathPara>
                </a14:m>
                <a:endParaRPr lang="en-CA" sz="2400" b="1"/>
              </a:p>
            </p:txBody>
          </p:sp>
        </mc:Choice>
        <mc:Fallback xmlns="">
          <p:sp>
            <p:nvSpPr>
              <p:cNvPr id="18" name="TextBox 17">
                <a:extLst>
                  <a:ext uri="{FF2B5EF4-FFF2-40B4-BE49-F238E27FC236}">
                    <a16:creationId xmlns:a16="http://schemas.microsoft.com/office/drawing/2014/main" id="{C22998BD-5C3B-42F6-80B4-CD206A7CFF58}"/>
                  </a:ext>
                </a:extLst>
              </p:cNvPr>
              <p:cNvSpPr txBox="1">
                <a:spLocks noRot="1" noChangeAspect="1" noMove="1" noResize="1" noEditPoints="1" noAdjustHandles="1" noChangeArrowheads="1" noChangeShapeType="1" noTextEdit="1"/>
              </p:cNvSpPr>
              <p:nvPr/>
            </p:nvSpPr>
            <p:spPr>
              <a:xfrm>
                <a:off x="2319176" y="1876667"/>
                <a:ext cx="646043" cy="506421"/>
              </a:xfrm>
              <a:prstGeom prst="rect">
                <a:avLst/>
              </a:prstGeom>
              <a:blipFill>
                <a:blip r:embed="rId8"/>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11772F59-CE74-4BB4-8340-ABA402C7190F}"/>
              </a:ext>
            </a:extLst>
          </p:cNvPr>
          <p:cNvCxnSpPr>
            <a:cxnSpLocks/>
          </p:cNvCxnSpPr>
          <p:nvPr/>
        </p:nvCxnSpPr>
        <p:spPr>
          <a:xfrm>
            <a:off x="2836915" y="2053264"/>
            <a:ext cx="1" cy="659649"/>
          </a:xfrm>
          <a:prstGeom prst="straightConnector1">
            <a:avLst/>
          </a:prstGeom>
          <a:ln w="76200">
            <a:solidFill>
              <a:srgbClr val="F322F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18CFBE-3581-4127-87E8-96D6DA256160}"/>
                  </a:ext>
                </a:extLst>
              </p:cNvPr>
              <p:cNvSpPr txBox="1"/>
              <p:nvPr/>
            </p:nvSpPr>
            <p:spPr>
              <a:xfrm>
                <a:off x="3253222" y="1628858"/>
                <a:ext cx="1223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CA" sz="2400" b="1" i="1" smtClean="0">
                              <a:solidFill>
                                <a:schemeClr val="bg1"/>
                              </a:solidFill>
                              <a:latin typeface="Cambria Math" panose="02040503050406030204" pitchFamily="18" charset="0"/>
                            </a:rPr>
                          </m:ctrlPr>
                        </m:accPr>
                        <m:e>
                          <m:r>
                            <a:rPr lang="en-CA" sz="2400" b="1" i="1" smtClean="0">
                              <a:solidFill>
                                <a:schemeClr val="bg1"/>
                              </a:solidFill>
                              <a:latin typeface="Cambria Math" panose="02040503050406030204" pitchFamily="18" charset="0"/>
                            </a:rPr>
                            <m:t>𝒗</m:t>
                          </m:r>
                        </m:e>
                      </m:acc>
                    </m:oMath>
                  </m:oMathPara>
                </a14:m>
                <a:endParaRPr lang="en-CA" sz="2400" b="1">
                  <a:solidFill>
                    <a:schemeClr val="bg1"/>
                  </a:solidFill>
                </a:endParaRPr>
              </a:p>
            </p:txBody>
          </p:sp>
        </mc:Choice>
        <mc:Fallback xmlns="">
          <p:sp>
            <p:nvSpPr>
              <p:cNvPr id="21" name="TextBox 20">
                <a:extLst>
                  <a:ext uri="{FF2B5EF4-FFF2-40B4-BE49-F238E27FC236}">
                    <a16:creationId xmlns:a16="http://schemas.microsoft.com/office/drawing/2014/main" id="{C518CFBE-3581-4127-87E8-96D6DA256160}"/>
                  </a:ext>
                </a:extLst>
              </p:cNvPr>
              <p:cNvSpPr txBox="1">
                <a:spLocks noRot="1" noChangeAspect="1" noMove="1" noResize="1" noEditPoints="1" noAdjustHandles="1" noChangeArrowheads="1" noChangeShapeType="1" noTextEdit="1"/>
              </p:cNvSpPr>
              <p:nvPr/>
            </p:nvSpPr>
            <p:spPr>
              <a:xfrm>
                <a:off x="3253222" y="1628858"/>
                <a:ext cx="122397" cy="461665"/>
              </a:xfrm>
              <a:prstGeom prst="rect">
                <a:avLst/>
              </a:prstGeom>
              <a:blipFill>
                <a:blip r:embed="rId9"/>
                <a:stretch>
                  <a:fillRect l="-20000" r="-16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858CA5-0AB2-4A3F-84E4-6F453C18DABE}"/>
                  </a:ext>
                </a:extLst>
              </p:cNvPr>
              <p:cNvSpPr txBox="1"/>
              <p:nvPr/>
            </p:nvSpPr>
            <p:spPr>
              <a:xfrm>
                <a:off x="2385814" y="1272749"/>
                <a:ext cx="627031"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solidFill>
                                <a:srgbClr val="FF0000"/>
                              </a:solidFill>
                              <a:latin typeface="Cambria Math" panose="02040503050406030204" pitchFamily="18" charset="0"/>
                            </a:rPr>
                          </m:ctrlPr>
                        </m:sSubPr>
                        <m:e>
                          <m:acc>
                            <m:accPr>
                              <m:chr m:val="⃗"/>
                              <m:ctrlPr>
                                <a:rPr lang="en-CA" sz="2400" b="1" i="1" smtClean="0">
                                  <a:solidFill>
                                    <a:srgbClr val="FF0000"/>
                                  </a:solidFill>
                                  <a:latin typeface="Cambria Math" panose="02040503050406030204" pitchFamily="18" charset="0"/>
                                </a:rPr>
                              </m:ctrlPr>
                            </m:accPr>
                            <m:e>
                              <m:r>
                                <a:rPr lang="en-CA" sz="2400" b="1" i="1" smtClean="0">
                                  <a:solidFill>
                                    <a:srgbClr val="FF0000"/>
                                  </a:solidFill>
                                  <a:latin typeface="Cambria Math" panose="02040503050406030204" pitchFamily="18" charset="0"/>
                                </a:rPr>
                                <m:t>𝑭</m:t>
                              </m:r>
                            </m:e>
                          </m:acc>
                        </m:e>
                        <m:sub>
                          <m:r>
                            <a:rPr lang="en-CA" sz="2400" b="1" i="1" smtClean="0">
                              <a:solidFill>
                                <a:srgbClr val="FF0000"/>
                              </a:solidFill>
                              <a:latin typeface="Cambria Math" panose="02040503050406030204" pitchFamily="18" charset="0"/>
                            </a:rPr>
                            <m:t>+</m:t>
                          </m:r>
                        </m:sub>
                      </m:sSub>
                    </m:oMath>
                  </m:oMathPara>
                </a14:m>
                <a:endParaRPr lang="en-CA" sz="2400" b="1" dirty="0">
                  <a:solidFill>
                    <a:srgbClr val="FF0000"/>
                  </a:solidFill>
                </a:endParaRPr>
              </a:p>
            </p:txBody>
          </p:sp>
        </mc:Choice>
        <mc:Fallback xmlns="">
          <p:sp>
            <p:nvSpPr>
              <p:cNvPr id="22" name="TextBox 21">
                <a:extLst>
                  <a:ext uri="{FF2B5EF4-FFF2-40B4-BE49-F238E27FC236}">
                    <a16:creationId xmlns:a16="http://schemas.microsoft.com/office/drawing/2014/main" id="{F3858CA5-0AB2-4A3F-84E4-6F453C18DABE}"/>
                  </a:ext>
                </a:extLst>
              </p:cNvPr>
              <p:cNvSpPr txBox="1">
                <a:spLocks noRot="1" noChangeAspect="1" noMove="1" noResize="1" noEditPoints="1" noAdjustHandles="1" noChangeArrowheads="1" noChangeShapeType="1" noTextEdit="1"/>
              </p:cNvSpPr>
              <p:nvPr/>
            </p:nvSpPr>
            <p:spPr>
              <a:xfrm>
                <a:off x="2385814" y="1272749"/>
                <a:ext cx="627031" cy="5064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DEE262E-36F3-4895-BF37-D5BF4B26D706}"/>
                  </a:ext>
                </a:extLst>
              </p:cNvPr>
              <p:cNvSpPr txBox="1"/>
              <p:nvPr/>
            </p:nvSpPr>
            <p:spPr>
              <a:xfrm>
                <a:off x="3221489" y="2242169"/>
                <a:ext cx="627030"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solidFill>
                                <a:schemeClr val="accent1"/>
                              </a:solidFill>
                              <a:latin typeface="Cambria Math" panose="02040503050406030204" pitchFamily="18" charset="0"/>
                            </a:rPr>
                          </m:ctrlPr>
                        </m:sSubPr>
                        <m:e>
                          <m:acc>
                            <m:accPr>
                              <m:chr m:val="⃗"/>
                              <m:ctrlPr>
                                <a:rPr lang="en-CA" sz="2400" b="1" i="1" smtClean="0">
                                  <a:solidFill>
                                    <a:schemeClr val="accent1"/>
                                  </a:solidFill>
                                  <a:latin typeface="Cambria Math" panose="02040503050406030204" pitchFamily="18" charset="0"/>
                                </a:rPr>
                              </m:ctrlPr>
                            </m:accPr>
                            <m:e>
                              <m:r>
                                <a:rPr lang="en-CA" sz="2400" b="1" i="1" smtClean="0">
                                  <a:solidFill>
                                    <a:schemeClr val="accent1"/>
                                  </a:solidFill>
                                  <a:latin typeface="Cambria Math" panose="02040503050406030204" pitchFamily="18" charset="0"/>
                                </a:rPr>
                                <m:t>𝑭</m:t>
                              </m:r>
                            </m:e>
                          </m:acc>
                        </m:e>
                        <m:sub>
                          <m:r>
                            <a:rPr lang="en-CA" sz="2400" b="1" i="1" smtClean="0">
                              <a:solidFill>
                                <a:schemeClr val="accent1"/>
                              </a:solidFill>
                              <a:latin typeface="Cambria Math" panose="02040503050406030204" pitchFamily="18" charset="0"/>
                            </a:rPr>
                            <m:t>−</m:t>
                          </m:r>
                        </m:sub>
                      </m:sSub>
                    </m:oMath>
                  </m:oMathPara>
                </a14:m>
                <a:endParaRPr lang="en-CA" sz="2400" b="1">
                  <a:solidFill>
                    <a:schemeClr val="accent1"/>
                  </a:solidFill>
                </a:endParaRPr>
              </a:p>
            </p:txBody>
          </p:sp>
        </mc:Choice>
        <mc:Fallback xmlns="">
          <p:sp>
            <p:nvSpPr>
              <p:cNvPr id="23" name="TextBox 22">
                <a:extLst>
                  <a:ext uri="{FF2B5EF4-FFF2-40B4-BE49-F238E27FC236}">
                    <a16:creationId xmlns:a16="http://schemas.microsoft.com/office/drawing/2014/main" id="{9DEE262E-36F3-4895-BF37-D5BF4B26D706}"/>
                  </a:ext>
                </a:extLst>
              </p:cNvPr>
              <p:cNvSpPr txBox="1">
                <a:spLocks noRot="1" noChangeAspect="1" noMove="1" noResize="1" noEditPoints="1" noAdjustHandles="1" noChangeArrowheads="1" noChangeShapeType="1" noTextEdit="1"/>
              </p:cNvSpPr>
              <p:nvPr/>
            </p:nvSpPr>
            <p:spPr>
              <a:xfrm>
                <a:off x="3221489" y="2242169"/>
                <a:ext cx="627030" cy="506421"/>
              </a:xfrm>
              <a:prstGeom prst="rect">
                <a:avLst/>
              </a:prstGeom>
              <a:blipFill>
                <a:blip r:embed="rId11"/>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C4F4C45C-9ED0-470D-9045-8B6920519E39}"/>
              </a:ext>
            </a:extLst>
          </p:cNvPr>
          <p:cNvSpPr txBox="1"/>
          <p:nvPr/>
        </p:nvSpPr>
        <p:spPr>
          <a:xfrm>
            <a:off x="172281" y="3769550"/>
            <a:ext cx="6440309" cy="1754326"/>
          </a:xfrm>
          <a:prstGeom prst="rect">
            <a:avLst/>
          </a:prstGeom>
          <a:noFill/>
        </p:spPr>
        <p:txBody>
          <a:bodyPr wrap="square" rtlCol="0">
            <a:spAutoFit/>
          </a:bodyPr>
          <a:lstStyle/>
          <a:p>
            <a:r>
              <a:rPr lang="en-CA" dirty="0"/>
              <a:t>Consider the horizontal coil, in the perfectly symmetric case</a:t>
            </a:r>
          </a:p>
          <a:p>
            <a:pPr marL="285750" indent="-285750">
              <a:buFont typeface="Arial" panose="020B0604020202020204" pitchFamily="34" charset="0"/>
              <a:buChar char="•"/>
            </a:pPr>
            <a:r>
              <a:rPr lang="en-CA" dirty="0"/>
              <a:t>all velocity in the z-direction</a:t>
            </a:r>
          </a:p>
          <a:p>
            <a:pPr marL="285750" indent="-285750">
              <a:buFont typeface="Arial" panose="020B0604020202020204" pitchFamily="34" charset="0"/>
              <a:buChar char="•"/>
            </a:pPr>
            <a:r>
              <a:rPr lang="en-CA" dirty="0"/>
              <a:t>field is vertical along the x axis, (mid-plane of coil)</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just off the axis, </a:t>
            </a:r>
          </a:p>
          <a:p>
            <a:pPr marL="742950" lvl="1" indent="-285750">
              <a:buFont typeface="Arial" panose="020B0604020202020204" pitchFamily="34" charset="0"/>
              <a:buChar char="•"/>
            </a:pPr>
            <a:r>
              <a:rPr lang="en-CA" dirty="0"/>
              <a:t>the field direction is dramatically different</a:t>
            </a:r>
          </a:p>
        </p:txBody>
      </p:sp>
      <p:sp>
        <p:nvSpPr>
          <p:cNvPr id="2" name="Title 1">
            <a:extLst>
              <a:ext uri="{FF2B5EF4-FFF2-40B4-BE49-F238E27FC236}">
                <a16:creationId xmlns:a16="http://schemas.microsoft.com/office/drawing/2014/main" id="{70CAA371-2F01-48B1-A0A1-DBCB4D4ED434}"/>
              </a:ext>
            </a:extLst>
          </p:cNvPr>
          <p:cNvSpPr>
            <a:spLocks noGrp="1"/>
          </p:cNvSpPr>
          <p:nvPr>
            <p:ph type="title"/>
          </p:nvPr>
        </p:nvSpPr>
        <p:spPr/>
        <p:txBody>
          <a:bodyPr/>
          <a:lstStyle/>
          <a:p>
            <a:r>
              <a:rPr lang="en-CA"/>
              <a:t>Stray fields in beampipe deflect e</a:t>
            </a:r>
            <a:r>
              <a:rPr lang="en-CA" baseline="30000"/>
              <a:t>±</a:t>
            </a:r>
          </a:p>
        </p:txBody>
      </p:sp>
      <p:sp>
        <p:nvSpPr>
          <p:cNvPr id="9" name="Footer Placeholder 8"/>
          <p:cNvSpPr>
            <a:spLocks noGrp="1"/>
          </p:cNvSpPr>
          <p:nvPr>
            <p:ph type="ftr" sz="quarter" idx="11"/>
          </p:nvPr>
        </p:nvSpPr>
        <p:spPr/>
        <p:txBody>
          <a:bodyPr/>
          <a:lstStyle/>
          <a:p>
            <a:r>
              <a:rPr lang="en-US"/>
              <a:t>Spectrometer Physics Design</a:t>
            </a:r>
          </a:p>
        </p:txBody>
      </p:sp>
      <p:sp>
        <p:nvSpPr>
          <p:cNvPr id="25" name="Slide Number Placeholder 24">
            <a:extLst>
              <a:ext uri="{FF2B5EF4-FFF2-40B4-BE49-F238E27FC236}">
                <a16:creationId xmlns:a16="http://schemas.microsoft.com/office/drawing/2014/main" id="{61AA626C-1733-4B63-888A-04880274C2FD}"/>
              </a:ext>
            </a:extLst>
          </p:cNvPr>
          <p:cNvSpPr>
            <a:spLocks noGrp="1"/>
          </p:cNvSpPr>
          <p:nvPr>
            <p:ph type="sldNum" sz="quarter" idx="12"/>
          </p:nvPr>
        </p:nvSpPr>
        <p:spPr/>
        <p:txBody>
          <a:bodyPr/>
          <a:lstStyle/>
          <a:p>
            <a:fld id="{CE8CC2FA-3CBF-437B-A620-BF82A4C92D4E}" type="slidenum">
              <a:rPr lang="en-CA" smtClean="0"/>
              <a:t>16</a:t>
            </a:fld>
            <a:endParaRPr lang="en-CA"/>
          </a:p>
        </p:txBody>
      </p:sp>
      <p:sp>
        <p:nvSpPr>
          <p:cNvPr id="5" name="Rectangle 4">
            <a:extLst>
              <a:ext uri="{FF2B5EF4-FFF2-40B4-BE49-F238E27FC236}">
                <a16:creationId xmlns:a16="http://schemas.microsoft.com/office/drawing/2014/main" id="{AE3947E5-57A6-48DB-81CD-6AC36C430585}"/>
              </a:ext>
            </a:extLst>
          </p:cNvPr>
          <p:cNvSpPr/>
          <p:nvPr/>
        </p:nvSpPr>
        <p:spPr>
          <a:xfrm>
            <a:off x="5687220" y="4153692"/>
            <a:ext cx="3115121" cy="923330"/>
          </a:xfrm>
          <a:prstGeom prst="rect">
            <a:avLst/>
          </a:prstGeom>
        </p:spPr>
        <p:txBody>
          <a:bodyPr wrap="square">
            <a:spAutoFit/>
          </a:bodyPr>
          <a:lstStyle/>
          <a:p>
            <a:pPr marL="285750" indent="-285750">
              <a:buFont typeface="Arial" panose="020B0604020202020204" pitchFamily="34" charset="0"/>
              <a:buChar char="•"/>
            </a:pPr>
            <a:r>
              <a:rPr lang="en-CA" dirty="0"/>
              <a:t>e</a:t>
            </a:r>
            <a:r>
              <a:rPr lang="en-CA" baseline="30000" dirty="0"/>
              <a:t>-</a:t>
            </a:r>
            <a:r>
              <a:rPr lang="en-CA" dirty="0"/>
              <a:t> will be bent to the right</a:t>
            </a:r>
          </a:p>
          <a:p>
            <a:pPr marL="285750" indent="-285750">
              <a:buFont typeface="Arial" panose="020B0604020202020204" pitchFamily="34" charset="0"/>
              <a:buChar char="•"/>
            </a:pPr>
            <a:r>
              <a:rPr lang="en-CA" dirty="0"/>
              <a:t>e</a:t>
            </a:r>
            <a:r>
              <a:rPr lang="en-CA" baseline="30000" dirty="0"/>
              <a:t>+</a:t>
            </a:r>
            <a:r>
              <a:rPr lang="en-CA" dirty="0"/>
              <a:t> will be bent to the left (onto the coil)</a:t>
            </a:r>
          </a:p>
        </p:txBody>
      </p:sp>
      <p:sp>
        <p:nvSpPr>
          <p:cNvPr id="11" name="Rectangle 10">
            <a:extLst>
              <a:ext uri="{FF2B5EF4-FFF2-40B4-BE49-F238E27FC236}">
                <a16:creationId xmlns:a16="http://schemas.microsoft.com/office/drawing/2014/main" id="{EAC64B22-E941-4A13-BFC1-F34E59689BF0}"/>
              </a:ext>
            </a:extLst>
          </p:cNvPr>
          <p:cNvSpPr/>
          <p:nvPr/>
        </p:nvSpPr>
        <p:spPr>
          <a:xfrm>
            <a:off x="199937" y="5498867"/>
            <a:ext cx="5057863" cy="923330"/>
          </a:xfrm>
          <a:prstGeom prst="rect">
            <a:avLst/>
          </a:prstGeom>
        </p:spPr>
        <p:txBody>
          <a:bodyPr wrap="square">
            <a:spAutoFit/>
          </a:bodyPr>
          <a:lstStyle/>
          <a:p>
            <a:pPr marL="742950" lvl="1" indent="-285750">
              <a:buFont typeface="Arial" panose="020B0604020202020204" pitchFamily="34" charset="0"/>
              <a:buChar char="•"/>
            </a:pPr>
            <a:r>
              <a:rPr lang="en-CA"/>
              <a:t>e</a:t>
            </a:r>
            <a:r>
              <a:rPr lang="en-CA" baseline="30000"/>
              <a:t>± </a:t>
            </a:r>
            <a:r>
              <a:rPr lang="en-CA"/>
              <a:t>would feel both horizontal and vertical components of force</a:t>
            </a:r>
          </a:p>
          <a:p>
            <a:pPr marL="742950" lvl="1" indent="-285750">
              <a:buFont typeface="Arial" panose="020B0604020202020204" pitchFamily="34" charset="0"/>
              <a:buChar char="•"/>
            </a:pPr>
            <a:r>
              <a:rPr lang="en-CA"/>
              <a:t>dispersed</a:t>
            </a:r>
          </a:p>
        </p:txBody>
      </p:sp>
      <p:sp>
        <p:nvSpPr>
          <p:cNvPr id="15" name="Left Brace 14">
            <a:extLst>
              <a:ext uri="{FF2B5EF4-FFF2-40B4-BE49-F238E27FC236}">
                <a16:creationId xmlns:a16="http://schemas.microsoft.com/office/drawing/2014/main" id="{334B4DF5-B64A-4FBE-88E5-C432205326A2}"/>
              </a:ext>
            </a:extLst>
          </p:cNvPr>
          <p:cNvSpPr/>
          <p:nvPr/>
        </p:nvSpPr>
        <p:spPr>
          <a:xfrm>
            <a:off x="5418611" y="4204660"/>
            <a:ext cx="249300" cy="578443"/>
          </a:xfrm>
          <a:prstGeom prst="leftBrace">
            <a:avLst>
              <a:gd name="adj1" fmla="val 3624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TextBox 35">
            <a:extLst>
              <a:ext uri="{FF2B5EF4-FFF2-40B4-BE49-F238E27FC236}">
                <a16:creationId xmlns:a16="http://schemas.microsoft.com/office/drawing/2014/main" id="{6FBA48BB-D1CB-420E-9F34-354060684C3F}"/>
              </a:ext>
            </a:extLst>
          </p:cNvPr>
          <p:cNvSpPr txBox="1"/>
          <p:nvPr/>
        </p:nvSpPr>
        <p:spPr>
          <a:xfrm>
            <a:off x="6356512" y="1033431"/>
            <a:ext cx="391566" cy="369332"/>
          </a:xfrm>
          <a:prstGeom prst="rect">
            <a:avLst/>
          </a:prstGeom>
          <a:noFill/>
        </p:spPr>
        <p:txBody>
          <a:bodyPr wrap="square">
            <a:spAutoFit/>
          </a:bodyPr>
          <a:lstStyle/>
          <a:p>
            <a:r>
              <a:rPr lang="en-CA" sz="1800">
                <a:solidFill>
                  <a:schemeClr val="bg1"/>
                </a:solidFill>
              </a:rPr>
              <a:t>e</a:t>
            </a:r>
            <a:r>
              <a:rPr lang="en-CA" sz="1800" baseline="30000">
                <a:solidFill>
                  <a:schemeClr val="bg1"/>
                </a:solidFill>
              </a:rPr>
              <a:t>-</a:t>
            </a:r>
            <a:endParaRPr lang="en-CA">
              <a:solidFill>
                <a:schemeClr val="bg1"/>
              </a:solidFill>
            </a:endParaRPr>
          </a:p>
        </p:txBody>
      </p:sp>
      <p:sp>
        <p:nvSpPr>
          <p:cNvPr id="37" name="TextBox 36">
            <a:extLst>
              <a:ext uri="{FF2B5EF4-FFF2-40B4-BE49-F238E27FC236}">
                <a16:creationId xmlns:a16="http://schemas.microsoft.com/office/drawing/2014/main" id="{5EE1D45A-9155-451B-B92C-A3DB8701F9FF}"/>
              </a:ext>
            </a:extLst>
          </p:cNvPr>
          <p:cNvSpPr txBox="1"/>
          <p:nvPr/>
        </p:nvSpPr>
        <p:spPr>
          <a:xfrm>
            <a:off x="8948217" y="1033431"/>
            <a:ext cx="391566" cy="369332"/>
          </a:xfrm>
          <a:prstGeom prst="rect">
            <a:avLst/>
          </a:prstGeom>
          <a:noFill/>
        </p:spPr>
        <p:txBody>
          <a:bodyPr wrap="square">
            <a:spAutoFit/>
          </a:bodyPr>
          <a:lstStyle/>
          <a:p>
            <a:r>
              <a:rPr lang="en-CA" dirty="0">
                <a:solidFill>
                  <a:schemeClr val="bg1"/>
                </a:solidFill>
              </a:rPr>
              <a:t>e</a:t>
            </a:r>
            <a:r>
              <a:rPr lang="en-CA" baseline="30000" dirty="0">
                <a:solidFill>
                  <a:schemeClr val="bg1"/>
                </a:solidFill>
              </a:rPr>
              <a:t>+</a:t>
            </a:r>
            <a:endParaRPr lang="en-CA" dirty="0">
              <a:solidFill>
                <a:schemeClr val="bg1"/>
              </a:solidFill>
            </a:endParaRPr>
          </a:p>
        </p:txBody>
      </p:sp>
      <p:sp>
        <p:nvSpPr>
          <p:cNvPr id="26" name="TextBox 25">
            <a:extLst>
              <a:ext uri="{FF2B5EF4-FFF2-40B4-BE49-F238E27FC236}">
                <a16:creationId xmlns:a16="http://schemas.microsoft.com/office/drawing/2014/main" id="{2BADE255-677D-4E7B-A9EA-27DB7EAF9696}"/>
              </a:ext>
            </a:extLst>
          </p:cNvPr>
          <p:cNvSpPr txBox="1"/>
          <p:nvPr/>
        </p:nvSpPr>
        <p:spPr>
          <a:xfrm>
            <a:off x="11610109" y="786231"/>
            <a:ext cx="581891" cy="369332"/>
          </a:xfrm>
          <a:prstGeom prst="rect">
            <a:avLst/>
          </a:prstGeom>
          <a:noFill/>
        </p:spPr>
        <p:txBody>
          <a:bodyPr wrap="square" rtlCol="0">
            <a:spAutoFit/>
          </a:bodyPr>
          <a:lstStyle/>
          <a:p>
            <a:r>
              <a:rPr lang="en-CA"/>
              <a:t>10</a:t>
            </a:r>
            <a:r>
              <a:rPr lang="en-CA" baseline="30000"/>
              <a:t>-6</a:t>
            </a:r>
          </a:p>
        </p:txBody>
      </p:sp>
      <p:sp>
        <p:nvSpPr>
          <p:cNvPr id="45" name="Rectangle 44">
            <a:extLst>
              <a:ext uri="{FF2B5EF4-FFF2-40B4-BE49-F238E27FC236}">
                <a16:creationId xmlns:a16="http://schemas.microsoft.com/office/drawing/2014/main" id="{DD022F2E-4A81-4A1A-AC2D-6AABAE23937C}"/>
              </a:ext>
            </a:extLst>
          </p:cNvPr>
          <p:cNvSpPr/>
          <p:nvPr/>
        </p:nvSpPr>
        <p:spPr>
          <a:xfrm>
            <a:off x="9006457" y="3572251"/>
            <a:ext cx="1637308" cy="307777"/>
          </a:xfrm>
          <a:prstGeom prst="rect">
            <a:avLst/>
          </a:prstGeom>
        </p:spPr>
        <p:txBody>
          <a:bodyPr wrap="none">
            <a:spAutoFit/>
          </a:bodyPr>
          <a:lstStyle/>
          <a:p>
            <a:r>
              <a:rPr lang="en-CA" sz="1400">
                <a:solidFill>
                  <a:srgbClr val="FF0000"/>
                </a:solidFill>
              </a:rPr>
              <a:t>Worst case scenario</a:t>
            </a:r>
          </a:p>
        </p:txBody>
      </p:sp>
      <p:pic>
        <p:nvPicPr>
          <p:cNvPr id="39" name="Picture 38">
            <a:extLst>
              <a:ext uri="{FF2B5EF4-FFF2-40B4-BE49-F238E27FC236}">
                <a16:creationId xmlns:a16="http://schemas.microsoft.com/office/drawing/2014/main" id="{499849B2-A49D-4620-B104-5C91391515C9}"/>
              </a:ext>
            </a:extLst>
          </p:cNvPr>
          <p:cNvPicPr>
            <a:picLocks noChangeAspect="1"/>
          </p:cNvPicPr>
          <p:nvPr/>
        </p:nvPicPr>
        <p:blipFill>
          <a:blip r:embed="rId12"/>
          <a:stretch>
            <a:fillRect/>
          </a:stretch>
        </p:blipFill>
        <p:spPr>
          <a:xfrm>
            <a:off x="6253773" y="2959321"/>
            <a:ext cx="3168000" cy="290245"/>
          </a:xfrm>
          <a:prstGeom prst="rect">
            <a:avLst/>
          </a:prstGeom>
        </p:spPr>
      </p:pic>
      <p:pic>
        <p:nvPicPr>
          <p:cNvPr id="40" name="Picture 39">
            <a:extLst>
              <a:ext uri="{FF2B5EF4-FFF2-40B4-BE49-F238E27FC236}">
                <a16:creationId xmlns:a16="http://schemas.microsoft.com/office/drawing/2014/main" id="{95C8CA8D-F06B-41C2-A670-E6A0F3CB4AA3}"/>
              </a:ext>
            </a:extLst>
          </p:cNvPr>
          <p:cNvPicPr>
            <a:picLocks noChangeAspect="1"/>
          </p:cNvPicPr>
          <p:nvPr/>
        </p:nvPicPr>
        <p:blipFill>
          <a:blip r:embed="rId12"/>
          <a:stretch>
            <a:fillRect/>
          </a:stretch>
        </p:blipFill>
        <p:spPr>
          <a:xfrm>
            <a:off x="8852418" y="2973228"/>
            <a:ext cx="3180949" cy="291432"/>
          </a:xfrm>
          <a:prstGeom prst="rect">
            <a:avLst/>
          </a:prstGeom>
        </p:spPr>
      </p:pic>
      <p:sp>
        <p:nvSpPr>
          <p:cNvPr id="29" name="Title 1">
            <a:extLst>
              <a:ext uri="{FF2B5EF4-FFF2-40B4-BE49-F238E27FC236}">
                <a16:creationId xmlns:a16="http://schemas.microsoft.com/office/drawing/2014/main" id="{C81CF66A-64EB-CFDB-CB48-29756D26A2FD}"/>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a:solidFill>
                  <a:srgbClr val="C00000"/>
                </a:solidFill>
              </a:rPr>
              <a:t>Appendix</a:t>
            </a:r>
          </a:p>
        </p:txBody>
      </p:sp>
    </p:spTree>
    <p:extLst>
      <p:ext uri="{BB962C8B-B14F-4D97-AF65-F5344CB8AC3E}">
        <p14:creationId xmlns:p14="http://schemas.microsoft.com/office/powerpoint/2010/main" val="26686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095B-991C-44A5-9F05-66A959446AEF}"/>
              </a:ext>
            </a:extLst>
          </p:cNvPr>
          <p:cNvSpPr>
            <a:spLocks noGrp="1"/>
          </p:cNvSpPr>
          <p:nvPr>
            <p:ph type="title"/>
          </p:nvPr>
        </p:nvSpPr>
        <p:spPr/>
        <p:txBody>
          <a:bodyPr/>
          <a:lstStyle/>
          <a:p>
            <a:r>
              <a:rPr lang="en-CA"/>
              <a:t>Clean transport to dump even in worst asymmetric coils</a:t>
            </a:r>
            <a:r>
              <a:rPr lang="en-CA" baseline="30000"/>
              <a:t>*</a:t>
            </a:r>
          </a:p>
        </p:txBody>
      </p:sp>
      <p:pic>
        <p:nvPicPr>
          <p:cNvPr id="3" name="Content Placeholder 6" descr="A close-up of a factory&#10;&#10;Description automatically generated with medium confidence">
            <a:extLst>
              <a:ext uri="{FF2B5EF4-FFF2-40B4-BE49-F238E27FC236}">
                <a16:creationId xmlns:a16="http://schemas.microsoft.com/office/drawing/2014/main" id="{148242CB-DBE4-AB2A-674C-C881D0EF2367}"/>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7679811" y="1070409"/>
            <a:ext cx="2948104" cy="2229594"/>
          </a:xfrm>
        </p:spPr>
      </p:pic>
      <p:sp>
        <p:nvSpPr>
          <p:cNvPr id="5" name="Footer Placeholder 4">
            <a:extLst>
              <a:ext uri="{FF2B5EF4-FFF2-40B4-BE49-F238E27FC236}">
                <a16:creationId xmlns:a16="http://schemas.microsoft.com/office/drawing/2014/main" id="{257B8F07-D544-4ACB-BE53-4FA5DEE65635}"/>
              </a:ext>
            </a:extLst>
          </p:cNvPr>
          <p:cNvSpPr>
            <a:spLocks noGrp="1"/>
          </p:cNvSpPr>
          <p:nvPr>
            <p:ph type="ftr" sz="quarter" idx="11"/>
          </p:nvPr>
        </p:nvSpPr>
        <p:spPr/>
        <p:txBody>
          <a:bodyPr/>
          <a:lstStyle/>
          <a:p>
            <a:r>
              <a:rPr lang="en-CA"/>
              <a:t>Spectrometer Physics Design</a:t>
            </a:r>
          </a:p>
        </p:txBody>
      </p:sp>
      <p:sp>
        <p:nvSpPr>
          <p:cNvPr id="6" name="Slide Number Placeholder 5">
            <a:extLst>
              <a:ext uri="{FF2B5EF4-FFF2-40B4-BE49-F238E27FC236}">
                <a16:creationId xmlns:a16="http://schemas.microsoft.com/office/drawing/2014/main" id="{5DF33345-3505-45A1-9D5D-1A51E339A4B8}"/>
              </a:ext>
            </a:extLst>
          </p:cNvPr>
          <p:cNvSpPr>
            <a:spLocks noGrp="1"/>
          </p:cNvSpPr>
          <p:nvPr>
            <p:ph type="sldNum" sz="quarter" idx="12"/>
          </p:nvPr>
        </p:nvSpPr>
        <p:spPr/>
        <p:txBody>
          <a:bodyPr/>
          <a:lstStyle/>
          <a:p>
            <a:fld id="{21F89441-7798-4D0B-AD4E-FC5EAE690D3E}" type="slidenum">
              <a:rPr lang="en-CA" smtClean="0"/>
              <a:t>17</a:t>
            </a:fld>
            <a:endParaRPr lang="en-CA"/>
          </a:p>
        </p:txBody>
      </p:sp>
      <p:grpSp>
        <p:nvGrpSpPr>
          <p:cNvPr id="9" name="Group 8">
            <a:extLst>
              <a:ext uri="{FF2B5EF4-FFF2-40B4-BE49-F238E27FC236}">
                <a16:creationId xmlns:a16="http://schemas.microsoft.com/office/drawing/2014/main" id="{735818E2-937A-A5B2-C14A-54550A76119A}"/>
              </a:ext>
            </a:extLst>
          </p:cNvPr>
          <p:cNvGrpSpPr/>
          <p:nvPr/>
        </p:nvGrpSpPr>
        <p:grpSpPr>
          <a:xfrm>
            <a:off x="8571977" y="3439736"/>
            <a:ext cx="3155803" cy="3110089"/>
            <a:chOff x="5029200" y="45720"/>
            <a:chExt cx="4114800" cy="3200400"/>
          </a:xfrm>
        </p:grpSpPr>
        <p:pic>
          <p:nvPicPr>
            <p:cNvPr id="41" name="Picture 40" descr="xy_power_inner_primary_log.png">
              <a:extLst>
                <a:ext uri="{FF2B5EF4-FFF2-40B4-BE49-F238E27FC236}">
                  <a16:creationId xmlns:a16="http://schemas.microsoft.com/office/drawing/2014/main" id="{A24E7ADC-01A6-56CD-3487-21E23CF37B32}"/>
                </a:ext>
              </a:extLst>
            </p:cNvPr>
            <p:cNvPicPr>
              <a:picLocks noChangeAspect="1"/>
            </p:cNvPicPr>
            <p:nvPr/>
          </p:nvPicPr>
          <p:blipFill>
            <a:blip r:embed="rId4"/>
            <a:stretch>
              <a:fillRect/>
            </a:stretch>
          </p:blipFill>
          <p:spPr>
            <a:xfrm>
              <a:off x="5029200" y="45720"/>
              <a:ext cx="4114800" cy="3200400"/>
            </a:xfrm>
            <a:prstGeom prst="rect">
              <a:avLst/>
            </a:prstGeom>
          </p:spPr>
        </p:pic>
        <p:sp>
          <p:nvSpPr>
            <p:cNvPr id="43" name="TextBox 42">
              <a:extLst>
                <a:ext uri="{FF2B5EF4-FFF2-40B4-BE49-F238E27FC236}">
                  <a16:creationId xmlns:a16="http://schemas.microsoft.com/office/drawing/2014/main" id="{1F8A4767-9AC4-57EE-CE70-639BFA919650}"/>
                </a:ext>
              </a:extLst>
            </p:cNvPr>
            <p:cNvSpPr txBox="1"/>
            <p:nvPr/>
          </p:nvSpPr>
          <p:spPr>
            <a:xfrm>
              <a:off x="5691089" y="81934"/>
              <a:ext cx="3010521" cy="316714"/>
            </a:xfrm>
            <a:prstGeom prst="rect">
              <a:avLst/>
            </a:prstGeom>
            <a:solidFill>
              <a:schemeClr val="bg1"/>
            </a:solidFill>
          </p:spPr>
          <p:txBody>
            <a:bodyPr wrap="square">
              <a:spAutoFit/>
            </a:bodyPr>
            <a:lstStyle/>
            <a:p>
              <a:pPr algn="ctr"/>
              <a:r>
                <a:rPr lang="pl-PL" sz="1400"/>
                <a:t>W/µA/(1mm x 1mm)</a:t>
              </a:r>
            </a:p>
          </p:txBody>
        </p:sp>
      </p:grpSp>
      <p:sp>
        <p:nvSpPr>
          <p:cNvPr id="15" name="TextBox 14">
            <a:extLst>
              <a:ext uri="{FF2B5EF4-FFF2-40B4-BE49-F238E27FC236}">
                <a16:creationId xmlns:a16="http://schemas.microsoft.com/office/drawing/2014/main" id="{08407F35-9F28-4924-A4A1-533AA48D8290}"/>
              </a:ext>
            </a:extLst>
          </p:cNvPr>
          <p:cNvSpPr txBox="1"/>
          <p:nvPr/>
        </p:nvSpPr>
        <p:spPr>
          <a:xfrm>
            <a:off x="7099525" y="3357780"/>
            <a:ext cx="1865424" cy="584775"/>
          </a:xfrm>
          <a:prstGeom prst="rect">
            <a:avLst/>
          </a:prstGeom>
          <a:noFill/>
        </p:spPr>
        <p:txBody>
          <a:bodyPr wrap="square" rtlCol="0">
            <a:spAutoFit/>
          </a:bodyPr>
          <a:lstStyle/>
          <a:p>
            <a:pPr algn="ctr"/>
            <a:r>
              <a:rPr lang="en-CA" sz="1600"/>
              <a:t>dump entrance </a:t>
            </a:r>
          </a:p>
          <a:p>
            <a:pPr algn="ctr"/>
            <a:r>
              <a:rPr lang="en-CA" sz="1600"/>
              <a:t>flange </a:t>
            </a:r>
            <a:r>
              <a:rPr lang="en-CA" sz="1400"/>
              <a:t>(r = 483 mm)</a:t>
            </a:r>
          </a:p>
        </p:txBody>
      </p:sp>
      <p:sp>
        <p:nvSpPr>
          <p:cNvPr id="16" name="TextBox 15">
            <a:extLst>
              <a:ext uri="{FF2B5EF4-FFF2-40B4-BE49-F238E27FC236}">
                <a16:creationId xmlns:a16="http://schemas.microsoft.com/office/drawing/2014/main" id="{C25CF39D-01DB-4A88-8650-9F87F4EEE548}"/>
              </a:ext>
            </a:extLst>
          </p:cNvPr>
          <p:cNvSpPr txBox="1"/>
          <p:nvPr/>
        </p:nvSpPr>
        <p:spPr>
          <a:xfrm>
            <a:off x="6825611" y="5679003"/>
            <a:ext cx="1760985" cy="1015663"/>
          </a:xfrm>
          <a:prstGeom prst="rect">
            <a:avLst/>
          </a:prstGeom>
          <a:noFill/>
        </p:spPr>
        <p:txBody>
          <a:bodyPr wrap="square" rtlCol="0">
            <a:spAutoFit/>
          </a:bodyPr>
          <a:lstStyle/>
          <a:p>
            <a:pPr algn="ctr"/>
            <a:r>
              <a:rPr lang="en-CA" sz="1600"/>
              <a:t>limiting aperture in dump tunnel </a:t>
            </a:r>
            <a:r>
              <a:rPr lang="en-CA" sz="1400"/>
              <a:t>(r=300mm)</a:t>
            </a:r>
          </a:p>
          <a:p>
            <a:pPr algn="ctr"/>
            <a:r>
              <a:rPr lang="en-CA" sz="1200"/>
              <a:t>(~0.5 m downstream)</a:t>
            </a:r>
          </a:p>
        </p:txBody>
      </p:sp>
      <p:cxnSp>
        <p:nvCxnSpPr>
          <p:cNvPr id="13" name="Straight Arrow Connector 12">
            <a:extLst>
              <a:ext uri="{FF2B5EF4-FFF2-40B4-BE49-F238E27FC236}">
                <a16:creationId xmlns:a16="http://schemas.microsoft.com/office/drawing/2014/main" id="{06A8BAC9-7DFF-4590-B2E1-99B37CE13712}"/>
              </a:ext>
            </a:extLst>
          </p:cNvPr>
          <p:cNvCxnSpPr>
            <a:cxnSpLocks/>
          </p:cNvCxnSpPr>
          <p:nvPr/>
        </p:nvCxnSpPr>
        <p:spPr>
          <a:xfrm>
            <a:off x="8571977" y="3942555"/>
            <a:ext cx="778085" cy="509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51DADF-2991-4715-B2C0-3C727F05DBBA}"/>
              </a:ext>
            </a:extLst>
          </p:cNvPr>
          <p:cNvCxnSpPr>
            <a:cxnSpLocks/>
          </p:cNvCxnSpPr>
          <p:nvPr/>
        </p:nvCxnSpPr>
        <p:spPr>
          <a:xfrm flipV="1">
            <a:off x="8494573" y="5259856"/>
            <a:ext cx="1100146" cy="63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C2C94BF-7C9D-4DF0-87CB-2634852B6AB0}"/>
              </a:ext>
            </a:extLst>
          </p:cNvPr>
          <p:cNvSpPr txBox="1"/>
          <p:nvPr/>
        </p:nvSpPr>
        <p:spPr>
          <a:xfrm>
            <a:off x="8562072" y="759296"/>
            <a:ext cx="2325182" cy="369332"/>
          </a:xfrm>
          <a:prstGeom prst="rect">
            <a:avLst/>
          </a:prstGeom>
          <a:noFill/>
        </p:spPr>
        <p:txBody>
          <a:bodyPr wrap="square" rtlCol="0">
            <a:spAutoFit/>
          </a:bodyPr>
          <a:lstStyle/>
          <a:p>
            <a:r>
              <a:rPr lang="en-CA"/>
              <a:t>SAM pipe</a:t>
            </a:r>
          </a:p>
        </p:txBody>
      </p:sp>
      <p:sp>
        <p:nvSpPr>
          <p:cNvPr id="23" name="TextBox 22">
            <a:extLst>
              <a:ext uri="{FF2B5EF4-FFF2-40B4-BE49-F238E27FC236}">
                <a16:creationId xmlns:a16="http://schemas.microsoft.com/office/drawing/2014/main" id="{4469D422-C464-4283-A7C3-ED8A513D33AA}"/>
              </a:ext>
            </a:extLst>
          </p:cNvPr>
          <p:cNvSpPr txBox="1"/>
          <p:nvPr/>
        </p:nvSpPr>
        <p:spPr>
          <a:xfrm>
            <a:off x="10545970" y="1185925"/>
            <a:ext cx="1406983" cy="369332"/>
          </a:xfrm>
          <a:prstGeom prst="rect">
            <a:avLst/>
          </a:prstGeom>
          <a:noFill/>
        </p:spPr>
        <p:txBody>
          <a:bodyPr wrap="square" rtlCol="0">
            <a:spAutoFit/>
          </a:bodyPr>
          <a:lstStyle/>
          <a:p>
            <a:r>
              <a:rPr lang="en-CA"/>
              <a:t>OD 400 mm</a:t>
            </a:r>
          </a:p>
        </p:txBody>
      </p:sp>
      <p:cxnSp>
        <p:nvCxnSpPr>
          <p:cNvPr id="25" name="Straight Arrow Connector 24">
            <a:extLst>
              <a:ext uri="{FF2B5EF4-FFF2-40B4-BE49-F238E27FC236}">
                <a16:creationId xmlns:a16="http://schemas.microsoft.com/office/drawing/2014/main" id="{233103A1-7E64-47B1-ACCC-24E9E06E13DC}"/>
              </a:ext>
            </a:extLst>
          </p:cNvPr>
          <p:cNvCxnSpPr>
            <a:cxnSpLocks/>
          </p:cNvCxnSpPr>
          <p:nvPr/>
        </p:nvCxnSpPr>
        <p:spPr>
          <a:xfrm flipH="1">
            <a:off x="9724663" y="1444918"/>
            <a:ext cx="821307" cy="505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F097889-EC0E-4A70-B6A0-C6A2467BB091}"/>
              </a:ext>
            </a:extLst>
          </p:cNvPr>
          <p:cNvSpPr txBox="1"/>
          <p:nvPr/>
        </p:nvSpPr>
        <p:spPr>
          <a:xfrm>
            <a:off x="10805486" y="2961161"/>
            <a:ext cx="1375668" cy="369332"/>
          </a:xfrm>
          <a:prstGeom prst="rect">
            <a:avLst/>
          </a:prstGeom>
          <a:noFill/>
        </p:spPr>
        <p:txBody>
          <a:bodyPr wrap="square" rtlCol="0">
            <a:spAutoFit/>
          </a:bodyPr>
          <a:lstStyle/>
          <a:p>
            <a:r>
              <a:rPr lang="en-CA"/>
              <a:t>End of Hall</a:t>
            </a:r>
          </a:p>
        </p:txBody>
      </p:sp>
      <p:sp>
        <p:nvSpPr>
          <p:cNvPr id="28" name="TextBox 27">
            <a:extLst>
              <a:ext uri="{FF2B5EF4-FFF2-40B4-BE49-F238E27FC236}">
                <a16:creationId xmlns:a16="http://schemas.microsoft.com/office/drawing/2014/main" id="{1F42003C-455D-4091-A642-32E818E11798}"/>
              </a:ext>
            </a:extLst>
          </p:cNvPr>
          <p:cNvSpPr txBox="1"/>
          <p:nvPr/>
        </p:nvSpPr>
        <p:spPr>
          <a:xfrm>
            <a:off x="5358683" y="-1654118"/>
            <a:ext cx="5347108" cy="369332"/>
          </a:xfrm>
          <a:prstGeom prst="rect">
            <a:avLst/>
          </a:prstGeom>
          <a:solidFill>
            <a:schemeClr val="bg1"/>
          </a:solidFill>
        </p:spPr>
        <p:txBody>
          <a:bodyPr wrap="square" rtlCol="0">
            <a:spAutoFit/>
          </a:bodyPr>
          <a:lstStyle/>
          <a:p>
            <a:endParaRPr lang="en-CA"/>
          </a:p>
        </p:txBody>
      </p:sp>
      <p:cxnSp>
        <p:nvCxnSpPr>
          <p:cNvPr id="37" name="Straight Arrow Connector 36">
            <a:extLst>
              <a:ext uri="{FF2B5EF4-FFF2-40B4-BE49-F238E27FC236}">
                <a16:creationId xmlns:a16="http://schemas.microsoft.com/office/drawing/2014/main" id="{8BC29E13-034D-4CFC-A194-5E8B0E02831E}"/>
              </a:ext>
            </a:extLst>
          </p:cNvPr>
          <p:cNvCxnSpPr>
            <a:cxnSpLocks/>
          </p:cNvCxnSpPr>
          <p:nvPr/>
        </p:nvCxnSpPr>
        <p:spPr>
          <a:xfrm flipH="1" flipV="1">
            <a:off x="10126781" y="2360375"/>
            <a:ext cx="603140" cy="764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45A0E3A-D37E-406D-B3D2-70D794158482}"/>
              </a:ext>
            </a:extLst>
          </p:cNvPr>
          <p:cNvCxnSpPr>
            <a:cxnSpLocks/>
          </p:cNvCxnSpPr>
          <p:nvPr/>
        </p:nvCxnSpPr>
        <p:spPr>
          <a:xfrm flipH="1">
            <a:off x="10955546" y="3310363"/>
            <a:ext cx="183950" cy="496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37A2A33-9E19-4FBC-3A0B-1FB0F28A8042}"/>
              </a:ext>
            </a:extLst>
          </p:cNvPr>
          <p:cNvGrpSpPr/>
          <p:nvPr/>
        </p:nvGrpSpPr>
        <p:grpSpPr>
          <a:xfrm>
            <a:off x="8678269" y="3448364"/>
            <a:ext cx="2897024" cy="2858691"/>
            <a:chOff x="7691552" y="3330493"/>
            <a:chExt cx="2897024" cy="2858691"/>
          </a:xfrm>
        </p:grpSpPr>
        <p:pic>
          <p:nvPicPr>
            <p:cNvPr id="8" name="Content Placeholder 3">
              <a:extLst>
                <a:ext uri="{FF2B5EF4-FFF2-40B4-BE49-F238E27FC236}">
                  <a16:creationId xmlns:a16="http://schemas.microsoft.com/office/drawing/2014/main" id="{E2066540-D233-4B66-A6C9-794D1CCB8DBA}"/>
                </a:ext>
              </a:extLst>
            </p:cNvPr>
            <p:cNvPicPr>
              <a:picLocks noChangeAspect="1"/>
            </p:cNvPicPr>
            <p:nvPr/>
          </p:nvPicPr>
          <p:blipFill>
            <a:blip r:embed="rId5">
              <a:clrChange>
                <a:clrFrom>
                  <a:srgbClr val="FFFFFF"/>
                </a:clrFrom>
                <a:clrTo>
                  <a:srgbClr val="FFFFFF">
                    <a:alpha val="0"/>
                  </a:srgbClr>
                </a:clrTo>
              </a:clrChange>
              <a:alphaModFix amt="20000"/>
            </a:blip>
            <a:stretch>
              <a:fillRect/>
            </a:stretch>
          </p:blipFill>
          <p:spPr>
            <a:xfrm>
              <a:off x="7691552" y="3330493"/>
              <a:ext cx="2897024" cy="2858691"/>
            </a:xfrm>
            <a:prstGeom prst="rect">
              <a:avLst/>
            </a:prstGeom>
          </p:spPr>
        </p:pic>
        <p:sp>
          <p:nvSpPr>
            <p:cNvPr id="35" name="TextBox 34">
              <a:extLst>
                <a:ext uri="{FF2B5EF4-FFF2-40B4-BE49-F238E27FC236}">
                  <a16:creationId xmlns:a16="http://schemas.microsoft.com/office/drawing/2014/main" id="{B2958BFD-93A2-D9ED-F5AA-A3CC1C16D524}"/>
                </a:ext>
              </a:extLst>
            </p:cNvPr>
            <p:cNvSpPr txBox="1"/>
            <p:nvPr/>
          </p:nvSpPr>
          <p:spPr>
            <a:xfrm>
              <a:off x="9403438" y="5700718"/>
              <a:ext cx="1130782" cy="338554"/>
            </a:xfrm>
            <a:prstGeom prst="rect">
              <a:avLst/>
            </a:prstGeom>
            <a:noFill/>
          </p:spPr>
          <p:txBody>
            <a:bodyPr wrap="square" rtlCol="0">
              <a:spAutoFit/>
            </a:bodyPr>
            <a:lstStyle/>
            <a:p>
              <a:r>
                <a:rPr lang="en-CA" sz="1600"/>
                <a:t>electrons</a:t>
              </a:r>
            </a:p>
          </p:txBody>
        </p:sp>
      </p:grpSp>
      <p:sp>
        <p:nvSpPr>
          <p:cNvPr id="14" name="Oval 13">
            <a:extLst>
              <a:ext uri="{FF2B5EF4-FFF2-40B4-BE49-F238E27FC236}">
                <a16:creationId xmlns:a16="http://schemas.microsoft.com/office/drawing/2014/main" id="{F47F7FA2-028B-4FF8-9FBC-4A02B10B5E79}"/>
              </a:ext>
            </a:extLst>
          </p:cNvPr>
          <p:cNvSpPr/>
          <p:nvPr/>
        </p:nvSpPr>
        <p:spPr>
          <a:xfrm>
            <a:off x="9552950" y="4400780"/>
            <a:ext cx="1188000" cy="1188000"/>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49" name="Picture 2048">
            <a:extLst>
              <a:ext uri="{FF2B5EF4-FFF2-40B4-BE49-F238E27FC236}">
                <a16:creationId xmlns:a16="http://schemas.microsoft.com/office/drawing/2014/main" id="{E254DC47-31D9-873D-23D8-D8A5237ACF3D}"/>
              </a:ext>
            </a:extLst>
          </p:cNvPr>
          <p:cNvPicPr>
            <a:picLocks noChangeAspect="1"/>
          </p:cNvPicPr>
          <p:nvPr/>
        </p:nvPicPr>
        <p:blipFill>
          <a:blip r:embed="rId6"/>
          <a:stretch>
            <a:fillRect/>
          </a:stretch>
        </p:blipFill>
        <p:spPr>
          <a:xfrm>
            <a:off x="411893" y="967795"/>
            <a:ext cx="3487646" cy="2573896"/>
          </a:xfrm>
          <a:prstGeom prst="rect">
            <a:avLst/>
          </a:prstGeom>
        </p:spPr>
      </p:pic>
      <p:pic>
        <p:nvPicPr>
          <p:cNvPr id="2051" name="Picture 2050">
            <a:extLst>
              <a:ext uri="{FF2B5EF4-FFF2-40B4-BE49-F238E27FC236}">
                <a16:creationId xmlns:a16="http://schemas.microsoft.com/office/drawing/2014/main" id="{42EF8DF3-65A1-9C11-9832-D2052D32E9B1}"/>
              </a:ext>
            </a:extLst>
          </p:cNvPr>
          <p:cNvPicPr>
            <a:picLocks noChangeAspect="1"/>
          </p:cNvPicPr>
          <p:nvPr/>
        </p:nvPicPr>
        <p:blipFill>
          <a:blip r:embed="rId7"/>
          <a:stretch>
            <a:fillRect/>
          </a:stretch>
        </p:blipFill>
        <p:spPr>
          <a:xfrm>
            <a:off x="4035718" y="948312"/>
            <a:ext cx="2784044" cy="2584344"/>
          </a:xfrm>
          <a:prstGeom prst="rect">
            <a:avLst/>
          </a:prstGeom>
        </p:spPr>
      </p:pic>
      <p:sp>
        <p:nvSpPr>
          <p:cNvPr id="72" name="TextBox 71">
            <a:extLst>
              <a:ext uri="{FF2B5EF4-FFF2-40B4-BE49-F238E27FC236}">
                <a16:creationId xmlns:a16="http://schemas.microsoft.com/office/drawing/2014/main" id="{CBB80474-9FA0-41C8-BEC4-3F9F8582BCC5}"/>
              </a:ext>
            </a:extLst>
          </p:cNvPr>
          <p:cNvSpPr txBox="1"/>
          <p:nvPr/>
        </p:nvSpPr>
        <p:spPr>
          <a:xfrm>
            <a:off x="2746721" y="4554953"/>
            <a:ext cx="999963" cy="1600438"/>
          </a:xfrm>
          <a:prstGeom prst="rect">
            <a:avLst/>
          </a:prstGeom>
          <a:noFill/>
        </p:spPr>
        <p:txBody>
          <a:bodyPr wrap="square" rtlCol="0">
            <a:spAutoFit/>
          </a:bodyPr>
          <a:lstStyle/>
          <a:p>
            <a:r>
              <a:rPr lang="en-CA" sz="1400"/>
              <a:t>38.1 W</a:t>
            </a:r>
          </a:p>
          <a:p>
            <a:r>
              <a:rPr lang="en-CA" sz="1400"/>
              <a:t>260 W</a:t>
            </a:r>
          </a:p>
          <a:p>
            <a:endParaRPr lang="en-CA" sz="1400"/>
          </a:p>
          <a:p>
            <a:r>
              <a:rPr lang="en-CA" sz="1400" b="1"/>
              <a:t>13.4 W</a:t>
            </a:r>
          </a:p>
          <a:p>
            <a:r>
              <a:rPr lang="en-CA" sz="1400"/>
              <a:t>17.8 W</a:t>
            </a:r>
          </a:p>
          <a:p>
            <a:endParaRPr lang="en-CA" sz="1400"/>
          </a:p>
          <a:p>
            <a:r>
              <a:rPr lang="en-CA" sz="1400" b="1"/>
              <a:t>14.2 W</a:t>
            </a:r>
          </a:p>
        </p:txBody>
      </p:sp>
      <p:sp>
        <p:nvSpPr>
          <p:cNvPr id="73" name="TextBox 72">
            <a:extLst>
              <a:ext uri="{FF2B5EF4-FFF2-40B4-BE49-F238E27FC236}">
                <a16:creationId xmlns:a16="http://schemas.microsoft.com/office/drawing/2014/main" id="{6E974881-D7F2-7D36-9A33-5E391553C6FD}"/>
              </a:ext>
            </a:extLst>
          </p:cNvPr>
          <p:cNvSpPr txBox="1"/>
          <p:nvPr/>
        </p:nvSpPr>
        <p:spPr>
          <a:xfrm>
            <a:off x="269636" y="4556705"/>
            <a:ext cx="2355719" cy="1600438"/>
          </a:xfrm>
          <a:prstGeom prst="rect">
            <a:avLst/>
          </a:prstGeom>
          <a:noFill/>
        </p:spPr>
        <p:txBody>
          <a:bodyPr wrap="square">
            <a:spAutoFit/>
          </a:bodyPr>
          <a:lstStyle/>
          <a:p>
            <a:r>
              <a:rPr lang="en-CA" sz="1400"/>
              <a:t>Symmetric coils, no SAMs</a:t>
            </a:r>
          </a:p>
          <a:p>
            <a:r>
              <a:rPr lang="en-CA" sz="1400"/>
              <a:t>Case 1, no SAMs/shield</a:t>
            </a:r>
          </a:p>
          <a:p>
            <a:endParaRPr lang="en-CA" sz="1400"/>
          </a:p>
          <a:p>
            <a:r>
              <a:rPr lang="en-CA" sz="1400" b="1"/>
              <a:t>Symmetric coils, w/ SAMs</a:t>
            </a:r>
          </a:p>
          <a:p>
            <a:r>
              <a:rPr lang="en-CA" sz="1400"/>
              <a:t>Case 2, w/ SAMs/shield</a:t>
            </a:r>
          </a:p>
          <a:p>
            <a:endParaRPr lang="en-CA" sz="1400"/>
          </a:p>
          <a:p>
            <a:r>
              <a:rPr lang="en-CA" sz="1400" b="1"/>
              <a:t>Case 3, w/ SAMs/shield</a:t>
            </a:r>
          </a:p>
        </p:txBody>
      </p:sp>
      <p:sp>
        <p:nvSpPr>
          <p:cNvPr id="74" name="TextBox 73">
            <a:extLst>
              <a:ext uri="{FF2B5EF4-FFF2-40B4-BE49-F238E27FC236}">
                <a16:creationId xmlns:a16="http://schemas.microsoft.com/office/drawing/2014/main" id="{ACC0ED0A-17A7-3973-4F79-A14CDE4D794F}"/>
              </a:ext>
            </a:extLst>
          </p:cNvPr>
          <p:cNvSpPr txBox="1"/>
          <p:nvPr/>
        </p:nvSpPr>
        <p:spPr>
          <a:xfrm>
            <a:off x="2170089" y="4002108"/>
            <a:ext cx="1952860" cy="523220"/>
          </a:xfrm>
          <a:prstGeom prst="rect">
            <a:avLst/>
          </a:prstGeom>
          <a:noFill/>
        </p:spPr>
        <p:txBody>
          <a:bodyPr wrap="square">
            <a:spAutoFit/>
          </a:bodyPr>
          <a:lstStyle/>
          <a:p>
            <a:r>
              <a:rPr lang="en-CA" sz="1400"/>
              <a:t>Integrated Power from 200 mm &lt; r &lt; 600 mm</a:t>
            </a:r>
          </a:p>
        </p:txBody>
      </p:sp>
      <p:sp>
        <p:nvSpPr>
          <p:cNvPr id="75" name="TextBox 74">
            <a:extLst>
              <a:ext uri="{FF2B5EF4-FFF2-40B4-BE49-F238E27FC236}">
                <a16:creationId xmlns:a16="http://schemas.microsoft.com/office/drawing/2014/main" id="{F4290118-F5C7-6C60-2CFE-701587126C09}"/>
              </a:ext>
            </a:extLst>
          </p:cNvPr>
          <p:cNvSpPr txBox="1"/>
          <p:nvPr/>
        </p:nvSpPr>
        <p:spPr>
          <a:xfrm>
            <a:off x="341093" y="3627197"/>
            <a:ext cx="2248671" cy="307777"/>
          </a:xfrm>
          <a:prstGeom prst="rect">
            <a:avLst/>
          </a:prstGeom>
          <a:noFill/>
        </p:spPr>
        <p:txBody>
          <a:bodyPr wrap="square">
            <a:spAutoFit/>
          </a:bodyPr>
          <a:lstStyle/>
          <a:p>
            <a:r>
              <a:rPr lang="en-CA" sz="1400" b="1"/>
              <a:t>Total Beam Power 715 kW</a:t>
            </a:r>
          </a:p>
        </p:txBody>
      </p:sp>
      <p:sp>
        <p:nvSpPr>
          <p:cNvPr id="77" name="TextBox 76">
            <a:extLst>
              <a:ext uri="{FF2B5EF4-FFF2-40B4-BE49-F238E27FC236}">
                <a16:creationId xmlns:a16="http://schemas.microsoft.com/office/drawing/2014/main" id="{24F1A4E8-DA8D-416F-7EC6-F4DC3D1D501B}"/>
              </a:ext>
            </a:extLst>
          </p:cNvPr>
          <p:cNvSpPr txBox="1"/>
          <p:nvPr/>
        </p:nvSpPr>
        <p:spPr>
          <a:xfrm>
            <a:off x="277375" y="4106668"/>
            <a:ext cx="1905310" cy="307777"/>
          </a:xfrm>
          <a:prstGeom prst="rect">
            <a:avLst/>
          </a:prstGeom>
          <a:noFill/>
        </p:spPr>
        <p:txBody>
          <a:bodyPr wrap="square">
            <a:spAutoFit/>
          </a:bodyPr>
          <a:lstStyle/>
          <a:p>
            <a:r>
              <a:rPr lang="en-CA" sz="1400"/>
              <a:t>Coil Configuration</a:t>
            </a:r>
          </a:p>
        </p:txBody>
      </p:sp>
      <p:sp>
        <p:nvSpPr>
          <p:cNvPr id="2057" name="TextBox 2056">
            <a:extLst>
              <a:ext uri="{FF2B5EF4-FFF2-40B4-BE49-F238E27FC236}">
                <a16:creationId xmlns:a16="http://schemas.microsoft.com/office/drawing/2014/main" id="{CD861670-03E1-39AC-6C40-D3DDE25E91A9}"/>
              </a:ext>
            </a:extLst>
          </p:cNvPr>
          <p:cNvSpPr txBox="1"/>
          <p:nvPr/>
        </p:nvSpPr>
        <p:spPr>
          <a:xfrm>
            <a:off x="277375" y="6018643"/>
            <a:ext cx="1811137" cy="276999"/>
          </a:xfrm>
          <a:prstGeom prst="rect">
            <a:avLst/>
          </a:prstGeom>
          <a:noFill/>
        </p:spPr>
        <p:txBody>
          <a:bodyPr wrap="none" rtlCol="0">
            <a:spAutoFit/>
          </a:bodyPr>
          <a:lstStyle/>
          <a:p>
            <a:r>
              <a:rPr lang="en-CA" sz="1200"/>
              <a:t>(most likely configuration)</a:t>
            </a:r>
          </a:p>
        </p:txBody>
      </p:sp>
      <p:sp>
        <p:nvSpPr>
          <p:cNvPr id="79" name="TextBox 78">
            <a:extLst>
              <a:ext uri="{FF2B5EF4-FFF2-40B4-BE49-F238E27FC236}">
                <a16:creationId xmlns:a16="http://schemas.microsoft.com/office/drawing/2014/main" id="{512D8291-DC89-EF00-104A-A427DA76916B}"/>
              </a:ext>
            </a:extLst>
          </p:cNvPr>
          <p:cNvSpPr txBox="1"/>
          <p:nvPr/>
        </p:nvSpPr>
        <p:spPr>
          <a:xfrm>
            <a:off x="4990726" y="5181822"/>
            <a:ext cx="2746908" cy="584775"/>
          </a:xfrm>
          <a:prstGeom prst="rect">
            <a:avLst/>
          </a:prstGeom>
          <a:noFill/>
        </p:spPr>
        <p:txBody>
          <a:bodyPr wrap="square" rtlCol="0">
            <a:spAutoFit/>
          </a:bodyPr>
          <a:lstStyle/>
          <a:p>
            <a:r>
              <a:rPr lang="en-CA" sz="1600"/>
              <a:t>worst-case</a:t>
            </a:r>
            <a:r>
              <a:rPr lang="en-CA" sz="1600" baseline="30000"/>
              <a:t>*</a:t>
            </a:r>
            <a:r>
              <a:rPr lang="en-CA" sz="1600"/>
              <a:t> asymmetric coils </a:t>
            </a:r>
          </a:p>
          <a:p>
            <a:r>
              <a:rPr lang="en-CA" sz="1600"/>
              <a:t>(within tolerances)</a:t>
            </a:r>
          </a:p>
        </p:txBody>
      </p:sp>
      <p:cxnSp>
        <p:nvCxnSpPr>
          <p:cNvPr id="2059" name="Straight Arrow Connector 2058">
            <a:extLst>
              <a:ext uri="{FF2B5EF4-FFF2-40B4-BE49-F238E27FC236}">
                <a16:creationId xmlns:a16="http://schemas.microsoft.com/office/drawing/2014/main" id="{BC774C8F-758B-91D6-EF8A-87838698DE19}"/>
              </a:ext>
            </a:extLst>
          </p:cNvPr>
          <p:cNvCxnSpPr>
            <a:cxnSpLocks/>
          </p:cNvCxnSpPr>
          <p:nvPr/>
        </p:nvCxnSpPr>
        <p:spPr>
          <a:xfrm flipH="1" flipV="1">
            <a:off x="3382900" y="4966606"/>
            <a:ext cx="1455263" cy="246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45B10D9-7309-8D0C-4921-4F15C6CCA541}"/>
              </a:ext>
            </a:extLst>
          </p:cNvPr>
          <p:cNvCxnSpPr>
            <a:cxnSpLocks/>
          </p:cNvCxnSpPr>
          <p:nvPr/>
        </p:nvCxnSpPr>
        <p:spPr>
          <a:xfrm flipV="1">
            <a:off x="4838163" y="3016454"/>
            <a:ext cx="465834" cy="2196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B4E9854-3A4D-A0D1-3A9E-6DA5EA06178C}"/>
              </a:ext>
            </a:extLst>
          </p:cNvPr>
          <p:cNvCxnSpPr>
            <a:cxnSpLocks/>
          </p:cNvCxnSpPr>
          <p:nvPr/>
        </p:nvCxnSpPr>
        <p:spPr>
          <a:xfrm flipV="1">
            <a:off x="7572376" y="5100006"/>
            <a:ext cx="1672318" cy="255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8068867-973F-6515-D10D-D16F0CA61F9E}"/>
              </a:ext>
            </a:extLst>
          </p:cNvPr>
          <p:cNvCxnSpPr>
            <a:cxnSpLocks/>
          </p:cNvCxnSpPr>
          <p:nvPr/>
        </p:nvCxnSpPr>
        <p:spPr>
          <a:xfrm flipH="1" flipV="1">
            <a:off x="2507087" y="2568158"/>
            <a:ext cx="2331076" cy="2644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65" name="Group 2064">
            <a:extLst>
              <a:ext uri="{FF2B5EF4-FFF2-40B4-BE49-F238E27FC236}">
                <a16:creationId xmlns:a16="http://schemas.microsoft.com/office/drawing/2014/main" id="{917EEAC1-5FD3-DBD0-C65B-E0A9CE7562BC}"/>
              </a:ext>
            </a:extLst>
          </p:cNvPr>
          <p:cNvGrpSpPr/>
          <p:nvPr/>
        </p:nvGrpSpPr>
        <p:grpSpPr>
          <a:xfrm>
            <a:off x="5343030" y="3429000"/>
            <a:ext cx="1832314" cy="1817303"/>
            <a:chOff x="8990781" y="4316113"/>
            <a:chExt cx="2067023" cy="2106084"/>
          </a:xfrm>
        </p:grpSpPr>
        <p:pic>
          <p:nvPicPr>
            <p:cNvPr id="90" name="Picture 89">
              <a:extLst>
                <a:ext uri="{FF2B5EF4-FFF2-40B4-BE49-F238E27FC236}">
                  <a16:creationId xmlns:a16="http://schemas.microsoft.com/office/drawing/2014/main" id="{FAF74126-C647-09C4-B306-08F2EDC1D2F5}"/>
                </a:ext>
              </a:extLst>
            </p:cNvPr>
            <p:cNvPicPr>
              <a:picLocks noChangeAspect="1"/>
            </p:cNvPicPr>
            <p:nvPr/>
          </p:nvPicPr>
          <p:blipFill>
            <a:blip r:embed="rId8"/>
            <a:stretch>
              <a:fillRect/>
            </a:stretch>
          </p:blipFill>
          <p:spPr>
            <a:xfrm>
              <a:off x="9144000" y="4627509"/>
              <a:ext cx="1913804" cy="1794688"/>
            </a:xfrm>
            <a:prstGeom prst="rect">
              <a:avLst/>
            </a:prstGeom>
          </p:spPr>
        </p:pic>
        <p:sp>
          <p:nvSpPr>
            <p:cNvPr id="91" name="Rectangle 90">
              <a:extLst>
                <a:ext uri="{FF2B5EF4-FFF2-40B4-BE49-F238E27FC236}">
                  <a16:creationId xmlns:a16="http://schemas.microsoft.com/office/drawing/2014/main" id="{F1CD7131-9998-FD81-B40C-6FF56F6F1918}"/>
                </a:ext>
              </a:extLst>
            </p:cNvPr>
            <p:cNvSpPr/>
            <p:nvPr/>
          </p:nvSpPr>
          <p:spPr>
            <a:xfrm>
              <a:off x="8990781" y="4316113"/>
              <a:ext cx="1878731" cy="307777"/>
            </a:xfrm>
            <a:prstGeom prst="rect">
              <a:avLst/>
            </a:prstGeom>
          </p:spPr>
          <p:txBody>
            <a:bodyPr wrap="square">
              <a:spAutoFit/>
            </a:bodyPr>
            <a:lstStyle/>
            <a:p>
              <a:r>
                <a:rPr lang="en-CA" sz="1400">
                  <a:solidFill>
                    <a:srgbClr val="FF0000"/>
                  </a:solidFill>
                </a:rPr>
                <a:t>Worst case scenario</a:t>
              </a:r>
            </a:p>
          </p:txBody>
        </p:sp>
      </p:grpSp>
      <p:sp>
        <p:nvSpPr>
          <p:cNvPr id="12" name="TextBox 11">
            <a:extLst>
              <a:ext uri="{FF2B5EF4-FFF2-40B4-BE49-F238E27FC236}">
                <a16:creationId xmlns:a16="http://schemas.microsoft.com/office/drawing/2014/main" id="{17806684-170C-894E-0886-C8113B3C5C46}"/>
              </a:ext>
            </a:extLst>
          </p:cNvPr>
          <p:cNvSpPr txBox="1"/>
          <p:nvPr/>
        </p:nvSpPr>
        <p:spPr>
          <a:xfrm>
            <a:off x="5116684" y="5716104"/>
            <a:ext cx="1838426" cy="307777"/>
          </a:xfrm>
          <a:prstGeom prst="rect">
            <a:avLst/>
          </a:prstGeom>
          <a:noFill/>
        </p:spPr>
        <p:txBody>
          <a:bodyPr wrap="square">
            <a:spAutoFit/>
          </a:bodyPr>
          <a:lstStyle/>
          <a:p>
            <a:r>
              <a:rPr lang="en-CA" sz="1400"/>
              <a:t>*case 1, slide 7 </a:t>
            </a:r>
          </a:p>
        </p:txBody>
      </p:sp>
      <p:sp>
        <p:nvSpPr>
          <p:cNvPr id="27" name="TextBox 26">
            <a:extLst>
              <a:ext uri="{FF2B5EF4-FFF2-40B4-BE49-F238E27FC236}">
                <a16:creationId xmlns:a16="http://schemas.microsoft.com/office/drawing/2014/main" id="{F607BAB3-2639-D90C-A3D8-D84292DC000F}"/>
              </a:ext>
            </a:extLst>
          </p:cNvPr>
          <p:cNvSpPr txBox="1"/>
          <p:nvPr/>
        </p:nvSpPr>
        <p:spPr>
          <a:xfrm>
            <a:off x="4986068" y="4010487"/>
            <a:ext cx="1466490" cy="307777"/>
          </a:xfrm>
          <a:prstGeom prst="rect">
            <a:avLst/>
          </a:prstGeom>
          <a:noFill/>
        </p:spPr>
        <p:txBody>
          <a:bodyPr wrap="square">
            <a:spAutoFit/>
          </a:bodyPr>
          <a:lstStyle/>
          <a:p>
            <a:r>
              <a:rPr lang="en-CA" sz="1400"/>
              <a:t>dipole field </a:t>
            </a:r>
          </a:p>
        </p:txBody>
      </p:sp>
      <p:cxnSp>
        <p:nvCxnSpPr>
          <p:cNvPr id="30" name="Straight Arrow Connector 29">
            <a:extLst>
              <a:ext uri="{FF2B5EF4-FFF2-40B4-BE49-F238E27FC236}">
                <a16:creationId xmlns:a16="http://schemas.microsoft.com/office/drawing/2014/main" id="{CAB7AACE-C10D-31C9-B9AA-C40789686D5A}"/>
              </a:ext>
            </a:extLst>
          </p:cNvPr>
          <p:cNvCxnSpPr>
            <a:cxnSpLocks/>
          </p:cNvCxnSpPr>
          <p:nvPr/>
        </p:nvCxnSpPr>
        <p:spPr>
          <a:xfrm>
            <a:off x="5358683" y="4451797"/>
            <a:ext cx="277061" cy="0"/>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EF8F706-0319-1504-3DE6-D4A812F52B67}"/>
              </a:ext>
            </a:extLst>
          </p:cNvPr>
          <p:cNvCxnSpPr>
            <a:cxnSpLocks/>
          </p:cNvCxnSpPr>
          <p:nvPr/>
        </p:nvCxnSpPr>
        <p:spPr>
          <a:xfrm flipV="1">
            <a:off x="5719313" y="4985855"/>
            <a:ext cx="207034" cy="22705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2A6C76A-D320-438F-E5F2-2500581B7C03}"/>
              </a:ext>
            </a:extLst>
          </p:cNvPr>
          <p:cNvCxnSpPr>
            <a:cxnSpLocks/>
          </p:cNvCxnSpPr>
          <p:nvPr/>
        </p:nvCxnSpPr>
        <p:spPr>
          <a:xfrm flipH="1" flipV="1">
            <a:off x="6414472" y="5027386"/>
            <a:ext cx="86815" cy="191895"/>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5363A884-2916-0D1C-57FE-C379BC14015D}"/>
              </a:ext>
            </a:extLst>
          </p:cNvPr>
          <p:cNvCxnSpPr>
            <a:cxnSpLocks/>
          </p:cNvCxnSpPr>
          <p:nvPr/>
        </p:nvCxnSpPr>
        <p:spPr>
          <a:xfrm flipH="1" flipV="1">
            <a:off x="6924731" y="4739016"/>
            <a:ext cx="166168" cy="90926"/>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2D9084B5-EAFB-F010-F5F1-53590F0E4A16}"/>
              </a:ext>
            </a:extLst>
          </p:cNvPr>
          <p:cNvCxnSpPr>
            <a:cxnSpLocks/>
          </p:cNvCxnSpPr>
          <p:nvPr/>
        </p:nvCxnSpPr>
        <p:spPr>
          <a:xfrm flipV="1">
            <a:off x="6976262" y="4075523"/>
            <a:ext cx="199082" cy="94640"/>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847F6F40-58D2-951A-5C5E-90A2DA4F08A3}"/>
              </a:ext>
            </a:extLst>
          </p:cNvPr>
          <p:cNvCxnSpPr>
            <a:cxnSpLocks/>
          </p:cNvCxnSpPr>
          <p:nvPr/>
        </p:nvCxnSpPr>
        <p:spPr>
          <a:xfrm flipV="1">
            <a:off x="6514032" y="3627197"/>
            <a:ext cx="70497" cy="17854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3571BF6A-6A28-C50F-FF5A-28A93C8BBEAF}"/>
              </a:ext>
            </a:extLst>
          </p:cNvPr>
          <p:cNvCxnSpPr>
            <a:cxnSpLocks/>
          </p:cNvCxnSpPr>
          <p:nvPr/>
        </p:nvCxnSpPr>
        <p:spPr>
          <a:xfrm flipH="1" flipV="1">
            <a:off x="5737224" y="3744313"/>
            <a:ext cx="143905" cy="17854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292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7CC158-4388-7DD1-BC3D-588BCB4CD938}"/>
              </a:ext>
            </a:extLst>
          </p:cNvPr>
          <p:cNvGrpSpPr/>
          <p:nvPr/>
        </p:nvGrpSpPr>
        <p:grpSpPr>
          <a:xfrm>
            <a:off x="150694" y="3083217"/>
            <a:ext cx="2934798" cy="1742313"/>
            <a:chOff x="149958" y="3751216"/>
            <a:chExt cx="2934798" cy="1742313"/>
          </a:xfrm>
        </p:grpSpPr>
        <p:pic>
          <p:nvPicPr>
            <p:cNvPr id="20" name="Picture 19">
              <a:extLst>
                <a:ext uri="{FF2B5EF4-FFF2-40B4-BE49-F238E27FC236}">
                  <a16:creationId xmlns:a16="http://schemas.microsoft.com/office/drawing/2014/main" id="{697B01E9-89D4-4166-97B9-E000923DE05D}"/>
                </a:ext>
              </a:extLst>
            </p:cNvPr>
            <p:cNvPicPr>
              <a:picLocks noChangeAspect="1"/>
            </p:cNvPicPr>
            <p:nvPr/>
          </p:nvPicPr>
          <p:blipFill>
            <a:blip r:embed="rId3"/>
            <a:stretch>
              <a:fillRect/>
            </a:stretch>
          </p:blipFill>
          <p:spPr>
            <a:xfrm>
              <a:off x="149958" y="3751216"/>
              <a:ext cx="2934798" cy="1742313"/>
            </a:xfrm>
            <a:prstGeom prst="rect">
              <a:avLst/>
            </a:prstGeom>
          </p:spPr>
        </p:pic>
        <p:pic>
          <p:nvPicPr>
            <p:cNvPr id="17" name="Picture 16">
              <a:extLst>
                <a:ext uri="{FF2B5EF4-FFF2-40B4-BE49-F238E27FC236}">
                  <a16:creationId xmlns:a16="http://schemas.microsoft.com/office/drawing/2014/main" id="{12E09615-3E19-A80A-F18A-31EB4CF5E13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2711" y="3838575"/>
              <a:ext cx="1039528" cy="533630"/>
            </a:xfrm>
            <a:prstGeom prst="rect">
              <a:avLst/>
            </a:prstGeom>
          </p:spPr>
        </p:pic>
      </p:grpSp>
      <p:pic>
        <p:nvPicPr>
          <p:cNvPr id="26" name="Picture 25">
            <a:extLst>
              <a:ext uri="{FF2B5EF4-FFF2-40B4-BE49-F238E27FC236}">
                <a16:creationId xmlns:a16="http://schemas.microsoft.com/office/drawing/2014/main" id="{88593C85-11F2-C9B8-FF32-B5B926C0365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61301" y="1525734"/>
            <a:ext cx="2179111" cy="1788823"/>
          </a:xfrm>
          <a:prstGeom prst="rect">
            <a:avLst/>
          </a:prstGeom>
        </p:spPr>
      </p:pic>
      <p:pic>
        <p:nvPicPr>
          <p:cNvPr id="9" name="Picture 8">
            <a:extLst>
              <a:ext uri="{FF2B5EF4-FFF2-40B4-BE49-F238E27FC236}">
                <a16:creationId xmlns:a16="http://schemas.microsoft.com/office/drawing/2014/main" id="{F7EB8C66-506B-1E93-9C0D-88C56708C1C9}"/>
              </a:ext>
            </a:extLst>
          </p:cNvPr>
          <p:cNvPicPr>
            <a:picLocks noChangeAspect="1"/>
          </p:cNvPicPr>
          <p:nvPr/>
        </p:nvPicPr>
        <p:blipFill>
          <a:blip r:embed="rId6"/>
          <a:stretch>
            <a:fillRect/>
          </a:stretch>
        </p:blipFill>
        <p:spPr>
          <a:xfrm>
            <a:off x="4471058" y="2386175"/>
            <a:ext cx="7226671" cy="2514729"/>
          </a:xfrm>
          <a:prstGeom prst="rect">
            <a:avLst/>
          </a:prstGeom>
        </p:spPr>
      </p:pic>
      <p:sp>
        <p:nvSpPr>
          <p:cNvPr id="2" name="Title 1"/>
          <p:cNvSpPr>
            <a:spLocks noGrp="1"/>
          </p:cNvSpPr>
          <p:nvPr>
            <p:ph type="title"/>
          </p:nvPr>
        </p:nvSpPr>
        <p:spPr>
          <a:xfrm>
            <a:off x="0" y="-3207"/>
            <a:ext cx="12160825" cy="730227"/>
          </a:xfrm>
        </p:spPr>
        <p:txBody>
          <a:bodyPr/>
          <a:lstStyle/>
          <a:p>
            <a:r>
              <a:rPr lang="en-CA"/>
              <a:t>Collimators define acceptances and shielding protects equipment</a:t>
            </a:r>
          </a:p>
        </p:txBody>
      </p:sp>
      <p:sp>
        <p:nvSpPr>
          <p:cNvPr id="4" name="Footer Placeholder 3"/>
          <p:cNvSpPr>
            <a:spLocks noGrp="1"/>
          </p:cNvSpPr>
          <p:nvPr>
            <p:ph type="ftr" sz="quarter" idx="11"/>
          </p:nvPr>
        </p:nvSpPr>
        <p:spPr/>
        <p:txBody>
          <a:bodyPr/>
          <a:lstStyle/>
          <a:p>
            <a:r>
              <a:rPr lang="en-US"/>
              <a:t>Spectrometer Physics Design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a:p>
        </p:txBody>
      </p:sp>
      <p:sp>
        <p:nvSpPr>
          <p:cNvPr id="6" name="Rectangle 5"/>
          <p:cNvSpPr/>
          <p:nvPr/>
        </p:nvSpPr>
        <p:spPr>
          <a:xfrm>
            <a:off x="11923259" y="3381884"/>
            <a:ext cx="237566" cy="369332"/>
          </a:xfrm>
          <a:prstGeom prst="rect">
            <a:avLst/>
          </a:prstGeom>
        </p:spPr>
        <p:txBody>
          <a:bodyPr wrap="none">
            <a:spAutoFit/>
          </a:bodyPr>
          <a:lstStyle/>
          <a:p>
            <a:r>
              <a:rPr lang="en-CA"/>
              <a:t> </a:t>
            </a:r>
          </a:p>
        </p:txBody>
      </p:sp>
      <p:sp>
        <p:nvSpPr>
          <p:cNvPr id="10" name="Rectangle 9"/>
          <p:cNvSpPr/>
          <p:nvPr/>
        </p:nvSpPr>
        <p:spPr>
          <a:xfrm>
            <a:off x="130891" y="5065400"/>
            <a:ext cx="4507041" cy="1477328"/>
          </a:xfrm>
          <a:prstGeom prst="rect">
            <a:avLst/>
          </a:prstGeom>
        </p:spPr>
        <p:txBody>
          <a:bodyPr wrap="square">
            <a:spAutoFit/>
          </a:bodyPr>
          <a:lstStyle/>
          <a:p>
            <a:r>
              <a:rPr lang="en-CA"/>
              <a:t>Wedges and “2-bounce” tube to                                     shield US torus epoxy</a:t>
            </a:r>
          </a:p>
          <a:p>
            <a:endParaRPr lang="en-CA" b="1"/>
          </a:p>
          <a:p>
            <a:r>
              <a:rPr lang="en-CA"/>
              <a:t>Collimator 4 similar to 2 – “cleanup collimator” – at the end of the US enclosure</a:t>
            </a:r>
          </a:p>
        </p:txBody>
      </p:sp>
      <p:sp>
        <p:nvSpPr>
          <p:cNvPr id="24" name="TextBox 23">
            <a:extLst>
              <a:ext uri="{FF2B5EF4-FFF2-40B4-BE49-F238E27FC236}">
                <a16:creationId xmlns:a16="http://schemas.microsoft.com/office/drawing/2014/main" id="{03704780-2FE7-4550-A5DB-CDC45FDC83B4}"/>
              </a:ext>
            </a:extLst>
          </p:cNvPr>
          <p:cNvSpPr txBox="1"/>
          <p:nvPr/>
        </p:nvSpPr>
        <p:spPr>
          <a:xfrm>
            <a:off x="5970218" y="807490"/>
            <a:ext cx="6071824" cy="400110"/>
          </a:xfrm>
          <a:prstGeom prst="rect">
            <a:avLst/>
          </a:prstGeom>
          <a:noFill/>
        </p:spPr>
        <p:txBody>
          <a:bodyPr wrap="square">
            <a:spAutoFit/>
          </a:bodyPr>
          <a:lstStyle/>
          <a:p>
            <a:r>
              <a:rPr lang="en-CA" sz="2000" b="1"/>
              <a:t>Downstream region</a:t>
            </a:r>
            <a:endParaRPr lang="en-CA"/>
          </a:p>
        </p:txBody>
      </p:sp>
      <p:cxnSp>
        <p:nvCxnSpPr>
          <p:cNvPr id="23" name="Straight Arrow Connector 22">
            <a:extLst>
              <a:ext uri="{FF2B5EF4-FFF2-40B4-BE49-F238E27FC236}">
                <a16:creationId xmlns:a16="http://schemas.microsoft.com/office/drawing/2014/main" id="{871C0E88-5CF0-4EF2-9FBC-3BC2B33D5F42}"/>
              </a:ext>
            </a:extLst>
          </p:cNvPr>
          <p:cNvCxnSpPr>
            <a:cxnSpLocks/>
          </p:cNvCxnSpPr>
          <p:nvPr/>
        </p:nvCxnSpPr>
        <p:spPr>
          <a:xfrm>
            <a:off x="8084393" y="1740146"/>
            <a:ext cx="1061617" cy="13430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81310C1-5BB7-464F-87FF-4144FB546F5F}"/>
              </a:ext>
            </a:extLst>
          </p:cNvPr>
          <p:cNvCxnSpPr>
            <a:cxnSpLocks/>
          </p:cNvCxnSpPr>
          <p:nvPr/>
        </p:nvCxnSpPr>
        <p:spPr>
          <a:xfrm>
            <a:off x="8426829" y="1677914"/>
            <a:ext cx="1819866" cy="13182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FE30236-3184-E4D3-DCB2-BCE5A96283BA}"/>
              </a:ext>
            </a:extLst>
          </p:cNvPr>
          <p:cNvCxnSpPr>
            <a:cxnSpLocks/>
          </p:cNvCxnSpPr>
          <p:nvPr/>
        </p:nvCxnSpPr>
        <p:spPr>
          <a:xfrm>
            <a:off x="7478025" y="1740146"/>
            <a:ext cx="712268" cy="15922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A13AA9-9AFF-5C32-82CC-744171F02E55}"/>
              </a:ext>
            </a:extLst>
          </p:cNvPr>
          <p:cNvCxnSpPr>
            <a:cxnSpLocks/>
          </p:cNvCxnSpPr>
          <p:nvPr/>
        </p:nvCxnSpPr>
        <p:spPr>
          <a:xfrm flipH="1" flipV="1">
            <a:off x="5279037" y="3954373"/>
            <a:ext cx="300466" cy="12781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54FD192-26A9-AB16-6F63-9CDB9611C2E5}"/>
              </a:ext>
            </a:extLst>
          </p:cNvPr>
          <p:cNvCxnSpPr>
            <a:cxnSpLocks/>
          </p:cNvCxnSpPr>
          <p:nvPr/>
        </p:nvCxnSpPr>
        <p:spPr>
          <a:xfrm>
            <a:off x="3046771" y="1451043"/>
            <a:ext cx="189379" cy="3048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3575386-A5B1-03DF-AF5A-7238C40C2CB9}"/>
              </a:ext>
            </a:extLst>
          </p:cNvPr>
          <p:cNvCxnSpPr>
            <a:cxnSpLocks/>
            <a:stCxn id="44" idx="2"/>
          </p:cNvCxnSpPr>
          <p:nvPr/>
        </p:nvCxnSpPr>
        <p:spPr>
          <a:xfrm>
            <a:off x="1128535" y="2843347"/>
            <a:ext cx="552626" cy="11110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738D5C-1D33-ABD0-7550-248C8AC11733}"/>
              </a:ext>
            </a:extLst>
          </p:cNvPr>
          <p:cNvCxnSpPr>
            <a:cxnSpLocks/>
          </p:cNvCxnSpPr>
          <p:nvPr/>
        </p:nvCxnSpPr>
        <p:spPr>
          <a:xfrm>
            <a:off x="2361301" y="1677914"/>
            <a:ext cx="0" cy="19640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164CE3F-4E61-28E0-F524-40F78E0EF58A}"/>
              </a:ext>
            </a:extLst>
          </p:cNvPr>
          <p:cNvCxnSpPr>
            <a:cxnSpLocks/>
          </p:cNvCxnSpPr>
          <p:nvPr/>
        </p:nvCxnSpPr>
        <p:spPr>
          <a:xfrm flipV="1">
            <a:off x="8632556" y="3954373"/>
            <a:ext cx="287924" cy="15101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BD2D6F-2745-9AF6-43F7-1998ABFC6006}"/>
              </a:ext>
            </a:extLst>
          </p:cNvPr>
          <p:cNvCxnSpPr>
            <a:cxnSpLocks/>
            <a:stCxn id="53" idx="0"/>
          </p:cNvCxnSpPr>
          <p:nvPr/>
        </p:nvCxnSpPr>
        <p:spPr>
          <a:xfrm flipV="1">
            <a:off x="9787115" y="3496425"/>
            <a:ext cx="958752" cy="19680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13E7699-3FD6-6056-5E3F-0E7EE7926AB0}"/>
              </a:ext>
            </a:extLst>
          </p:cNvPr>
          <p:cNvCxnSpPr>
            <a:cxnSpLocks/>
            <a:stCxn id="53" idx="0"/>
          </p:cNvCxnSpPr>
          <p:nvPr/>
        </p:nvCxnSpPr>
        <p:spPr>
          <a:xfrm flipV="1">
            <a:off x="9787115" y="2601244"/>
            <a:ext cx="1910614" cy="28632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616D39E-37EA-3F06-8521-C97DD1BDA531}"/>
              </a:ext>
            </a:extLst>
          </p:cNvPr>
          <p:cNvSpPr txBox="1"/>
          <p:nvPr/>
        </p:nvSpPr>
        <p:spPr>
          <a:xfrm>
            <a:off x="1773875" y="792988"/>
            <a:ext cx="2438141" cy="923330"/>
          </a:xfrm>
          <a:prstGeom prst="rect">
            <a:avLst/>
          </a:prstGeom>
          <a:noFill/>
        </p:spPr>
        <p:txBody>
          <a:bodyPr wrap="square">
            <a:spAutoFit/>
          </a:bodyPr>
          <a:lstStyle/>
          <a:p>
            <a:r>
              <a:rPr lang="en-CA"/>
              <a:t>Collimator 2 defines angular acceptance for signal</a:t>
            </a:r>
          </a:p>
        </p:txBody>
      </p:sp>
      <p:sp>
        <p:nvSpPr>
          <p:cNvPr id="44" name="TextBox 43">
            <a:extLst>
              <a:ext uri="{FF2B5EF4-FFF2-40B4-BE49-F238E27FC236}">
                <a16:creationId xmlns:a16="http://schemas.microsoft.com/office/drawing/2014/main" id="{F59E6EFE-1EBD-76DC-48B9-20A9BDF6E967}"/>
              </a:ext>
            </a:extLst>
          </p:cNvPr>
          <p:cNvSpPr txBox="1"/>
          <p:nvPr/>
        </p:nvSpPr>
        <p:spPr>
          <a:xfrm>
            <a:off x="31175" y="2197016"/>
            <a:ext cx="2194719" cy="646331"/>
          </a:xfrm>
          <a:prstGeom prst="rect">
            <a:avLst/>
          </a:prstGeom>
          <a:noFill/>
        </p:spPr>
        <p:txBody>
          <a:bodyPr wrap="square">
            <a:spAutoFit/>
          </a:bodyPr>
          <a:lstStyle/>
          <a:p>
            <a:r>
              <a:rPr lang="en-CA"/>
              <a:t>Collimator 1 inserted into 2 to shield end</a:t>
            </a:r>
          </a:p>
        </p:txBody>
      </p:sp>
      <p:sp>
        <p:nvSpPr>
          <p:cNvPr id="47" name="TextBox 46">
            <a:extLst>
              <a:ext uri="{FF2B5EF4-FFF2-40B4-BE49-F238E27FC236}">
                <a16:creationId xmlns:a16="http://schemas.microsoft.com/office/drawing/2014/main" id="{0A2C143D-C987-8691-B032-C3A07A612C88}"/>
              </a:ext>
            </a:extLst>
          </p:cNvPr>
          <p:cNvSpPr txBox="1"/>
          <p:nvPr/>
        </p:nvSpPr>
        <p:spPr>
          <a:xfrm>
            <a:off x="-64947" y="1165965"/>
            <a:ext cx="1737315" cy="707886"/>
          </a:xfrm>
          <a:prstGeom prst="rect">
            <a:avLst/>
          </a:prstGeom>
          <a:noFill/>
        </p:spPr>
        <p:txBody>
          <a:bodyPr wrap="square">
            <a:spAutoFit/>
          </a:bodyPr>
          <a:lstStyle/>
          <a:p>
            <a:pPr algn="ctr"/>
            <a:r>
              <a:rPr lang="en-CA" sz="2000" b="1"/>
              <a:t>Upstream Region</a:t>
            </a:r>
          </a:p>
        </p:txBody>
      </p:sp>
      <p:cxnSp>
        <p:nvCxnSpPr>
          <p:cNvPr id="48" name="Straight Arrow Connector 47">
            <a:extLst>
              <a:ext uri="{FF2B5EF4-FFF2-40B4-BE49-F238E27FC236}">
                <a16:creationId xmlns:a16="http://schemas.microsoft.com/office/drawing/2014/main" id="{60ACECB6-50F4-561C-2048-B2E070B174A2}"/>
              </a:ext>
            </a:extLst>
          </p:cNvPr>
          <p:cNvCxnSpPr>
            <a:cxnSpLocks/>
          </p:cNvCxnSpPr>
          <p:nvPr/>
        </p:nvCxnSpPr>
        <p:spPr>
          <a:xfrm flipV="1">
            <a:off x="2526146" y="4047303"/>
            <a:ext cx="420254" cy="10691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1D5B2CA-826A-D315-C959-CB3589328F72}"/>
              </a:ext>
            </a:extLst>
          </p:cNvPr>
          <p:cNvSpPr txBox="1"/>
          <p:nvPr/>
        </p:nvSpPr>
        <p:spPr>
          <a:xfrm>
            <a:off x="6172455" y="1382376"/>
            <a:ext cx="2880108" cy="923330"/>
          </a:xfrm>
          <a:prstGeom prst="rect">
            <a:avLst/>
          </a:prstGeom>
          <a:noFill/>
        </p:spPr>
        <p:txBody>
          <a:bodyPr wrap="square">
            <a:spAutoFit/>
          </a:bodyPr>
          <a:lstStyle/>
          <a:p>
            <a:r>
              <a:rPr lang="en-CA" dirty="0"/>
              <a:t>Collimators 5 and 6a, b             provide additional clearance to coils</a:t>
            </a:r>
          </a:p>
        </p:txBody>
      </p:sp>
      <p:sp>
        <p:nvSpPr>
          <p:cNvPr id="53" name="TextBox 52">
            <a:extLst>
              <a:ext uri="{FF2B5EF4-FFF2-40B4-BE49-F238E27FC236}">
                <a16:creationId xmlns:a16="http://schemas.microsoft.com/office/drawing/2014/main" id="{DDAFA8D8-F748-2F35-C4E7-624BF0A90909}"/>
              </a:ext>
            </a:extLst>
          </p:cNvPr>
          <p:cNvSpPr txBox="1"/>
          <p:nvPr/>
        </p:nvSpPr>
        <p:spPr>
          <a:xfrm>
            <a:off x="8298965" y="5464481"/>
            <a:ext cx="2976300" cy="923330"/>
          </a:xfrm>
          <a:prstGeom prst="rect">
            <a:avLst/>
          </a:prstGeom>
          <a:noFill/>
        </p:spPr>
        <p:txBody>
          <a:bodyPr wrap="square">
            <a:spAutoFit/>
          </a:bodyPr>
          <a:lstStyle/>
          <a:p>
            <a:r>
              <a:rPr lang="en-US" sz="1800">
                <a:latin typeface="+mn-lt"/>
              </a:rPr>
              <a:t>lintels and collars               provide shielding for detectors</a:t>
            </a:r>
            <a:endParaRPr lang="en-CA"/>
          </a:p>
        </p:txBody>
      </p:sp>
      <p:sp>
        <p:nvSpPr>
          <p:cNvPr id="65" name="TextBox 64">
            <a:extLst>
              <a:ext uri="{FF2B5EF4-FFF2-40B4-BE49-F238E27FC236}">
                <a16:creationId xmlns:a16="http://schemas.microsoft.com/office/drawing/2014/main" id="{670A992C-A666-5F01-6142-4E30DA6EEDEB}"/>
              </a:ext>
            </a:extLst>
          </p:cNvPr>
          <p:cNvSpPr txBox="1"/>
          <p:nvPr/>
        </p:nvSpPr>
        <p:spPr>
          <a:xfrm>
            <a:off x="4930001" y="5342690"/>
            <a:ext cx="2484909" cy="923330"/>
          </a:xfrm>
          <a:prstGeom prst="rect">
            <a:avLst/>
          </a:prstGeom>
          <a:noFill/>
        </p:spPr>
        <p:txBody>
          <a:bodyPr wrap="square">
            <a:spAutoFit/>
          </a:bodyPr>
          <a:lstStyle/>
          <a:p>
            <a:r>
              <a:rPr lang="en-CA"/>
              <a:t>Photon scraper  provides clearance to the photon envelopes</a:t>
            </a:r>
          </a:p>
        </p:txBody>
      </p:sp>
    </p:spTree>
    <p:extLst>
      <p:ext uri="{BB962C8B-B14F-4D97-AF65-F5344CB8AC3E}">
        <p14:creationId xmlns:p14="http://schemas.microsoft.com/office/powerpoint/2010/main" val="408212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Ferrous Materials - Spectrometer"/>
          <p:cNvSpPr txBox="1">
            <a:spLocks noGrp="1"/>
          </p:cNvSpPr>
          <p:nvPr>
            <p:ph type="title"/>
          </p:nvPr>
        </p:nvSpPr>
        <p:spPr>
          <a:prstGeom prst="rect">
            <a:avLst/>
          </a:prstGeom>
        </p:spPr>
        <p:txBody>
          <a:bodyPr/>
          <a:lstStyle/>
          <a:p>
            <a:r>
              <a:t>Ferrous Materials - Spectrometer</a:t>
            </a:r>
          </a:p>
        </p:txBody>
      </p:sp>
      <p:sp>
        <p:nvSpPr>
          <p:cNvPr id="288" name="Slide Number"/>
          <p:cNvSpPr txBox="1">
            <a:spLocks noGrp="1"/>
          </p:cNvSpPr>
          <p:nvPr>
            <p:ph type="sldNum" sz="quarter" idx="1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19</a:t>
            </a:fld>
            <a:endParaRPr/>
          </a:p>
        </p:txBody>
      </p:sp>
      <p:sp>
        <p:nvSpPr>
          <p:cNvPr id="289" name="Double-spin ee or γe scattering from ferrous material can have large asymmetry."/>
          <p:cNvSpPr txBox="1"/>
          <p:nvPr/>
        </p:nvSpPr>
        <p:spPr>
          <a:xfrm>
            <a:off x="312006" y="740747"/>
            <a:ext cx="11186604" cy="4770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b="1"/>
            </a:pPr>
            <a:r>
              <a:t>Double-spin </a:t>
            </a:r>
            <a:r>
              <a:rPr i="1" err="1">
                <a:latin typeface="Times Roman"/>
                <a:ea typeface="Times Roman"/>
                <a:cs typeface="Times Roman"/>
                <a:sym typeface="Times Roman"/>
              </a:rPr>
              <a:t>ee</a:t>
            </a:r>
            <a:r>
              <a:t> or </a:t>
            </a:r>
            <a:r>
              <a:rPr sz="2500" b="0" err="1">
                <a:latin typeface="Herculanum"/>
                <a:ea typeface="Herculanum"/>
                <a:cs typeface="Herculanum"/>
                <a:sym typeface="Herculanum"/>
              </a:rPr>
              <a:t>γ</a:t>
            </a:r>
            <a:r>
              <a:rPr i="1" err="1">
                <a:latin typeface="Times New Roman"/>
                <a:ea typeface="Times New Roman"/>
                <a:cs typeface="Times New Roman"/>
                <a:sym typeface="Times New Roman"/>
              </a:rPr>
              <a:t>e</a:t>
            </a:r>
            <a:r>
              <a:t> scattering from ferrous material can have large asymmetry. </a:t>
            </a:r>
          </a:p>
        </p:txBody>
      </p:sp>
      <p:sp>
        <p:nvSpPr>
          <p:cNvPr id="290" name="In ~1G ambient field:…"/>
          <p:cNvSpPr txBox="1"/>
          <p:nvPr/>
        </p:nvSpPr>
        <p:spPr>
          <a:xfrm>
            <a:off x="196620" y="4313104"/>
            <a:ext cx="3977441" cy="15489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defRPr sz="1800"/>
            </a:pPr>
            <a:r>
              <a:t>In ~1G ambient field:</a:t>
            </a:r>
          </a:p>
          <a:p>
            <a:pPr marL="355600" indent="-228600">
              <a:buSzPct val="80000"/>
              <a:buChar char="•"/>
              <a:defRPr sz="1800"/>
            </a:pPr>
            <a:r>
              <a:t>mild steel: </a:t>
            </a:r>
            <a:r>
              <a:rPr sz="1900" i="1">
                <a:latin typeface="Times Roman"/>
                <a:ea typeface="Times Roman"/>
                <a:cs typeface="Times Roman"/>
                <a:sym typeface="Times Roman"/>
              </a:rPr>
              <a:t>P</a:t>
            </a:r>
            <a:r>
              <a:rPr sz="1900" i="1" baseline="-5999">
                <a:latin typeface="Times Roman"/>
                <a:ea typeface="Times Roman"/>
                <a:cs typeface="Times Roman"/>
                <a:sym typeface="Times Roman"/>
              </a:rPr>
              <a:t>s</a:t>
            </a:r>
            <a:r>
              <a:t>~10</a:t>
            </a:r>
            <a:r>
              <a:rPr baseline="31999"/>
              <a:t>-2</a:t>
            </a:r>
          </a:p>
          <a:p>
            <a:pPr marL="355600" indent="-228600">
              <a:buSzPct val="80000"/>
              <a:buChar char="•"/>
              <a:defRPr sz="1800"/>
            </a:pPr>
            <a:r>
              <a:t>Stainless steel: </a:t>
            </a:r>
            <a:r>
              <a:rPr sz="1900" i="1">
                <a:latin typeface="Times Roman"/>
                <a:ea typeface="Times Roman"/>
                <a:cs typeface="Times Roman"/>
                <a:sym typeface="Times Roman"/>
              </a:rPr>
              <a:t>P</a:t>
            </a:r>
            <a:r>
              <a:rPr sz="1900" i="1" baseline="-5999">
                <a:latin typeface="Times Roman"/>
                <a:ea typeface="Times Roman"/>
                <a:cs typeface="Times Roman"/>
                <a:sym typeface="Times Roman"/>
              </a:rPr>
              <a:t>s</a:t>
            </a:r>
            <a:r>
              <a:t>~10</a:t>
            </a:r>
            <a:r>
              <a:rPr baseline="31999"/>
              <a:t>-5</a:t>
            </a:r>
            <a:r>
              <a:t> ~10</a:t>
            </a:r>
            <a:r>
              <a:rPr baseline="31999"/>
              <a:t>-7</a:t>
            </a:r>
            <a:r>
              <a:t> </a:t>
            </a:r>
          </a:p>
          <a:p>
            <a:pPr marL="355600" indent="-228600">
              <a:buSzPct val="80000"/>
              <a:buChar char="•"/>
              <a:defRPr sz="1800"/>
            </a:pPr>
            <a:r>
              <a:t>Inconel 625: </a:t>
            </a:r>
            <a:r>
              <a:rPr sz="1900" i="1">
                <a:latin typeface="Times Roman"/>
                <a:ea typeface="Times Roman"/>
                <a:cs typeface="Times Roman"/>
                <a:sym typeface="Times Roman"/>
              </a:rPr>
              <a:t>P</a:t>
            </a:r>
            <a:r>
              <a:rPr sz="1900" i="1" baseline="-5999">
                <a:latin typeface="Times Roman"/>
                <a:ea typeface="Times Roman"/>
                <a:cs typeface="Times Roman"/>
                <a:sym typeface="Times Roman"/>
              </a:rPr>
              <a:t>s </a:t>
            </a:r>
            <a:r>
              <a:rPr sz="1900" i="1">
                <a:latin typeface="Times Roman"/>
                <a:ea typeface="Times Roman"/>
                <a:cs typeface="Times Roman"/>
                <a:sym typeface="Times Roman"/>
              </a:rPr>
              <a:t>~</a:t>
            </a:r>
            <a:r>
              <a:t>10</a:t>
            </a:r>
            <a:r>
              <a:rPr baseline="31999"/>
              <a:t>-8</a:t>
            </a:r>
          </a:p>
          <a:p>
            <a:pPr marL="355600" indent="-228600">
              <a:buSzPct val="80000"/>
              <a:buChar char="•"/>
              <a:defRPr sz="1800"/>
            </a:pPr>
            <a:r>
              <a:t>Aluminum (paramagnetic): </a:t>
            </a:r>
            <a:r>
              <a:rPr sz="1900" i="1">
                <a:latin typeface="Times Roman"/>
                <a:ea typeface="Times Roman"/>
                <a:cs typeface="Times Roman"/>
                <a:sym typeface="Times Roman"/>
              </a:rPr>
              <a:t>P</a:t>
            </a:r>
            <a:r>
              <a:rPr sz="1900" i="1" baseline="-5999">
                <a:latin typeface="Times Roman"/>
                <a:ea typeface="Times Roman"/>
                <a:cs typeface="Times Roman"/>
                <a:sym typeface="Times Roman"/>
              </a:rPr>
              <a:t>s </a:t>
            </a:r>
            <a:r>
              <a:t>&lt;10</a:t>
            </a:r>
            <a:r>
              <a:rPr baseline="31999"/>
              <a:t>-9</a:t>
            </a:r>
          </a:p>
        </p:txBody>
      </p:sp>
      <p:sp>
        <p:nvSpPr>
          <p:cNvPr id="291" name="Estimate false asymmetry"/>
          <p:cNvSpPr txBox="1"/>
          <p:nvPr/>
        </p:nvSpPr>
        <p:spPr>
          <a:xfrm>
            <a:off x="263610" y="1439848"/>
            <a:ext cx="3011747" cy="3752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sz="2000"/>
            </a:lvl1pPr>
          </a:lstStyle>
          <a:p>
            <a:r>
              <a:t>Estimate false asymmetry</a:t>
            </a:r>
          </a:p>
        </p:txBody>
      </p:sp>
      <mc:AlternateContent xmlns:mc="http://schemas.openxmlformats.org/markup-compatibility/2006" xmlns:a14="http://schemas.microsoft.com/office/drawing/2010/main">
        <mc:Choice Requires="a14">
          <p:sp>
            <p:nvSpPr>
              <p:cNvPr id="292" name="Equation"/>
              <p:cNvSpPr txBox="1"/>
              <p:nvPr/>
            </p:nvSpPr>
            <p:spPr>
              <a:xfrm>
                <a:off x="1198160" y="1849696"/>
                <a:ext cx="1974361" cy="354956"/>
              </a:xfrm>
              <a:prstGeom prst="rect">
                <a:avLst/>
              </a:prstGeom>
              <a:ln w="12700">
                <a:miter lim="400000"/>
              </a:ln>
            </p:spPr>
            <p:txBody>
              <a:bodyPr wrap="none" lIns="0" tIns="0" rIns="0" bIns="0">
                <a:spAutoFit/>
              </a:bodyPr>
              <a:lstStyle/>
              <a:p>
                <a:pPr latinLnBrk="1">
                  <a:defRPr sz="1800"/>
                </a:pPr>
                <a14:m>
                  <m:oMathPara xmlns:m="http://schemas.openxmlformats.org/officeDocument/2006/math">
                    <m:oMathParaPr>
                      <m:jc m:val="centerGroup"/>
                    </m:oMathParaPr>
                    <m:oMath xmlns:m="http://schemas.openxmlformats.org/officeDocument/2006/math">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𝐴</m:t>
                          </m:r>
                        </m:e>
                        <m:sub>
                          <m:r>
                            <a:rPr sz="2600" i="1">
                              <a:solidFill>
                                <a:srgbClr val="000000"/>
                              </a:solidFill>
                              <a:latin typeface="Cambria Math" panose="02040503050406030204" pitchFamily="18" charset="0"/>
                            </a:rPr>
                            <m:t>𝑓</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𝑓</m:t>
                          </m:r>
                        </m:e>
                        <m:sub>
                          <m:r>
                            <a:rPr sz="2600" i="1">
                              <a:solidFill>
                                <a:srgbClr val="000000"/>
                              </a:solidFill>
                              <a:latin typeface="Cambria Math" panose="02040503050406030204" pitchFamily="18" charset="0"/>
                            </a:rPr>
                            <m:t>𝑟</m:t>
                          </m:r>
                        </m:sub>
                      </m:sSub>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𝑃</m:t>
                          </m:r>
                        </m:e>
                        <m:sub>
                          <m:r>
                            <a:rPr sz="2600" i="1">
                              <a:solidFill>
                                <a:srgbClr val="000000"/>
                              </a:solidFill>
                              <a:latin typeface="Cambria Math" panose="02040503050406030204" pitchFamily="18" charset="0"/>
                            </a:rPr>
                            <m:t>𝑒</m:t>
                          </m:r>
                        </m:sub>
                      </m:sSub>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𝑃</m:t>
                          </m:r>
                        </m:e>
                        <m:sub>
                          <m:r>
                            <a:rPr sz="2600" i="1">
                              <a:solidFill>
                                <a:srgbClr val="000000"/>
                              </a:solidFill>
                              <a:latin typeface="Cambria Math" panose="02040503050406030204" pitchFamily="18" charset="0"/>
                            </a:rPr>
                            <m:t>𝑠</m:t>
                          </m:r>
                        </m:sub>
                      </m:sSub>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𝐴</m:t>
                          </m:r>
                        </m:e>
                        <m:sub>
                          <m:r>
                            <a:rPr sz="2600" i="1">
                              <a:solidFill>
                                <a:srgbClr val="000000"/>
                              </a:solidFill>
                              <a:latin typeface="Cambria Math" panose="02040503050406030204" pitchFamily="18" charset="0"/>
                            </a:rPr>
                            <m:t>𝑛</m:t>
                          </m:r>
                        </m:sub>
                      </m:sSub>
                    </m:oMath>
                  </m:oMathPara>
                </a14:m>
                <a:endParaRPr sz="2600"/>
              </a:p>
            </p:txBody>
          </p:sp>
        </mc:Choice>
        <mc:Fallback xmlns="">
          <p:sp>
            <p:nvSpPr>
              <p:cNvPr id="292" name="Equation"/>
              <p:cNvSpPr txBox="1">
                <a:spLocks noRot="1" noChangeAspect="1" noMove="1" noResize="1" noEditPoints="1" noAdjustHandles="1" noChangeArrowheads="1" noChangeShapeType="1" noTextEdit="1"/>
              </p:cNvSpPr>
              <p:nvPr/>
            </p:nvSpPr>
            <p:spPr>
              <a:xfrm>
                <a:off x="1198160" y="1849696"/>
                <a:ext cx="1974361" cy="354956"/>
              </a:xfrm>
              <a:prstGeom prst="rect">
                <a:avLst/>
              </a:prstGeom>
              <a:blipFill>
                <a:blip r:embed="rId2"/>
                <a:stretch>
                  <a:fillRect l="-310" r="-310" b="-20339"/>
                </a:stretch>
              </a:blipFill>
              <a:ln w="12700">
                <a:miter lim="400000"/>
              </a:ln>
            </p:spPr>
            <p:txBody>
              <a:bodyPr/>
              <a:lstStyle/>
              <a:p>
                <a:r>
                  <a:rPr lang="en-US">
                    <a:noFill/>
                  </a:rPr>
                  <a:t> </a:t>
                </a:r>
              </a:p>
            </p:txBody>
          </p:sp>
        </mc:Fallback>
      </mc:AlternateContent>
      <p:sp>
        <p:nvSpPr>
          <p:cNvPr id="293" name="fr   rate fraction of process…"/>
          <p:cNvSpPr txBox="1"/>
          <p:nvPr/>
        </p:nvSpPr>
        <p:spPr>
          <a:xfrm>
            <a:off x="312006" y="2145545"/>
            <a:ext cx="3746670" cy="15387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defRPr sz="2000"/>
            </a:pPr>
            <a:r>
              <a:rPr sz="2300" i="1">
                <a:latin typeface="Times Roman"/>
                <a:ea typeface="Times Roman"/>
                <a:cs typeface="Times Roman"/>
                <a:sym typeface="Times Roman"/>
              </a:rPr>
              <a:t>f</a:t>
            </a:r>
            <a:r>
              <a:rPr sz="2300" i="1" baseline="-5999">
                <a:latin typeface="Times Roman"/>
                <a:ea typeface="Times Roman"/>
                <a:cs typeface="Times Roman"/>
                <a:sym typeface="Times Roman"/>
              </a:rPr>
              <a:t>r</a:t>
            </a:r>
            <a:r>
              <a:t>   rate fraction of process</a:t>
            </a:r>
          </a:p>
          <a:p>
            <a:pPr>
              <a:defRPr sz="2000"/>
            </a:pPr>
            <a:r>
              <a:rPr sz="2300" i="1">
                <a:latin typeface="Times Roman"/>
                <a:ea typeface="Times Roman"/>
                <a:cs typeface="Times Roman"/>
                <a:sym typeface="Times Roman"/>
              </a:rPr>
              <a:t>P</a:t>
            </a:r>
            <a:r>
              <a:rPr sz="2300" i="1" baseline="-5999">
                <a:latin typeface="Times Roman"/>
                <a:ea typeface="Times Roman"/>
                <a:cs typeface="Times Roman"/>
                <a:sym typeface="Times Roman"/>
              </a:rPr>
              <a:t>e</a:t>
            </a:r>
            <a:r>
              <a:t>  incident electron polarization</a:t>
            </a:r>
          </a:p>
          <a:p>
            <a:pPr>
              <a:defRPr sz="2000"/>
            </a:pPr>
            <a:r>
              <a:rPr sz="2300" i="1">
                <a:latin typeface="Times Roman"/>
                <a:ea typeface="Times Roman"/>
                <a:cs typeface="Times Roman"/>
                <a:sym typeface="Times Roman"/>
              </a:rPr>
              <a:t>P</a:t>
            </a:r>
            <a:r>
              <a:rPr sz="2300" i="1" baseline="-5999">
                <a:latin typeface="Times Roman"/>
                <a:ea typeface="Times Roman"/>
                <a:cs typeface="Times Roman"/>
                <a:sym typeface="Times Roman"/>
              </a:rPr>
              <a:t>s</a:t>
            </a:r>
            <a:r>
              <a:t>  material electron polarization</a:t>
            </a:r>
          </a:p>
          <a:p>
            <a:pPr>
              <a:defRPr sz="2000"/>
            </a:pPr>
            <a:r>
              <a:rPr sz="2300" i="1">
                <a:latin typeface="Times Roman"/>
                <a:ea typeface="Times Roman"/>
                <a:cs typeface="Times Roman"/>
                <a:sym typeface="Times Roman"/>
              </a:rPr>
              <a:t>A</a:t>
            </a:r>
            <a:r>
              <a:rPr sz="2300" i="1" baseline="-5999">
                <a:latin typeface="Times Roman"/>
                <a:ea typeface="Times Roman"/>
                <a:cs typeface="Times Roman"/>
                <a:sym typeface="Times Roman"/>
              </a:rPr>
              <a:t>n</a:t>
            </a:r>
            <a:r>
              <a:t>  analyzing power</a:t>
            </a:r>
          </a:p>
        </p:txBody>
      </p:sp>
      <p:sp>
        <p:nvSpPr>
          <p:cNvPr id="294" name="Goal: Af &lt; 10-11"/>
          <p:cNvSpPr txBox="1"/>
          <p:nvPr/>
        </p:nvSpPr>
        <p:spPr>
          <a:xfrm>
            <a:off x="1109619" y="3632013"/>
            <a:ext cx="2151443" cy="485141"/>
          </a:xfrm>
          <a:prstGeom prst="rect">
            <a:avLst/>
          </a:prstGeom>
          <a:solidFill>
            <a:srgbClr val="FFFFFF"/>
          </a:solidFill>
          <a:ln w="12700">
            <a:solidFill>
              <a:schemeClr val="accent1"/>
            </a:solidFill>
            <a:miter/>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a:r>
              <a:t>Goal: </a:t>
            </a:r>
            <a:r>
              <a:rPr sz="2500" i="1">
                <a:latin typeface="Times Roman"/>
                <a:ea typeface="Times Roman"/>
                <a:cs typeface="Times Roman"/>
                <a:sym typeface="Times Roman"/>
              </a:rPr>
              <a:t>A</a:t>
            </a:r>
            <a:r>
              <a:rPr sz="2500" i="1" baseline="-5999">
                <a:latin typeface="Times Roman"/>
                <a:ea typeface="Times Roman"/>
                <a:cs typeface="Times Roman"/>
                <a:sym typeface="Times Roman"/>
              </a:rPr>
              <a:t>f</a:t>
            </a:r>
            <a:r>
              <a:rPr sz="2500" i="1">
                <a:latin typeface="Times Roman"/>
                <a:ea typeface="Times Roman"/>
                <a:cs typeface="Times Roman"/>
                <a:sym typeface="Times Roman"/>
              </a:rPr>
              <a:t> &lt; 10</a:t>
            </a:r>
            <a:r>
              <a:rPr sz="2500" i="1" baseline="31999">
                <a:latin typeface="Times Roman"/>
                <a:ea typeface="Times Roman"/>
                <a:cs typeface="Times Roman"/>
                <a:sym typeface="Times Roman"/>
              </a:rPr>
              <a:t>-11</a:t>
            </a:r>
            <a:r>
              <a:rPr sz="2500" i="1">
                <a:latin typeface="Times Roman"/>
                <a:ea typeface="Times Roman"/>
                <a:cs typeface="Times Roman"/>
                <a:sym typeface="Times Roman"/>
              </a:rPr>
              <a:t> </a:t>
            </a:r>
          </a:p>
        </p:txBody>
      </p:sp>
      <p:sp>
        <p:nvSpPr>
          <p:cNvPr id="295" name="Guidance for engineering, using conservative estimates of PeAn ~10-3…"/>
          <p:cNvSpPr txBox="1"/>
          <p:nvPr/>
        </p:nvSpPr>
        <p:spPr>
          <a:xfrm>
            <a:off x="4374446" y="1204209"/>
            <a:ext cx="7785029" cy="12217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900"/>
            </a:pPr>
            <a:r>
              <a:t>Guidance for engineering, using conservative estimates of </a:t>
            </a:r>
            <a:r>
              <a:rPr i="1" err="1">
                <a:latin typeface="Times Roman"/>
                <a:ea typeface="Times Roman"/>
                <a:cs typeface="Times Roman"/>
                <a:sym typeface="Times Roman"/>
              </a:rPr>
              <a:t>P</a:t>
            </a:r>
            <a:r>
              <a:rPr i="1" baseline="-5999" err="1">
                <a:latin typeface="Times Roman"/>
                <a:ea typeface="Times Roman"/>
                <a:cs typeface="Times Roman"/>
                <a:sym typeface="Times Roman"/>
              </a:rPr>
              <a:t>e</a:t>
            </a:r>
            <a:r>
              <a:rPr i="1" err="1">
                <a:latin typeface="Times Roman"/>
                <a:ea typeface="Times Roman"/>
                <a:cs typeface="Times Roman"/>
                <a:sym typeface="Times Roman"/>
              </a:rPr>
              <a:t>A</a:t>
            </a:r>
            <a:r>
              <a:rPr i="1" baseline="-5999" err="1">
                <a:latin typeface="Times Roman"/>
                <a:ea typeface="Times Roman"/>
                <a:cs typeface="Times Roman"/>
                <a:sym typeface="Times Roman"/>
              </a:rPr>
              <a:t>n</a:t>
            </a:r>
            <a:r>
              <a:rPr i="1">
                <a:latin typeface="Times Roman"/>
                <a:ea typeface="Times Roman"/>
                <a:cs typeface="Times Roman"/>
                <a:sym typeface="Times Roman"/>
              </a:rPr>
              <a:t> ~10</a:t>
            </a:r>
            <a:r>
              <a:rPr i="1" baseline="31999">
                <a:latin typeface="Times Roman"/>
                <a:ea typeface="Times Roman"/>
                <a:cs typeface="Times Roman"/>
                <a:sym typeface="Times Roman"/>
              </a:rPr>
              <a:t>-3</a:t>
            </a:r>
          </a:p>
          <a:p>
            <a:pPr>
              <a:defRPr sz="1900"/>
            </a:pPr>
            <a:r>
              <a:t>Simulations in G4, using </a:t>
            </a:r>
            <a:r>
              <a:rPr i="1"/>
              <a:t>ad hoc</a:t>
            </a:r>
            <a:r>
              <a:t> “biasing” for rare event estimation</a:t>
            </a:r>
          </a:p>
          <a:p>
            <a:pPr>
              <a:defRPr sz="1900"/>
            </a:pPr>
            <a:endParaRPr/>
          </a:p>
        </p:txBody>
      </p:sp>
      <p:sp>
        <p:nvSpPr>
          <p:cNvPr id="296" name="Examples in spectrometer system:…"/>
          <p:cNvSpPr txBox="1"/>
          <p:nvPr/>
        </p:nvSpPr>
        <p:spPr>
          <a:xfrm>
            <a:off x="4378240" y="1873772"/>
            <a:ext cx="7617140" cy="29597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spcBef>
                <a:spcPts val="800"/>
              </a:spcBef>
              <a:defRPr sz="1900"/>
            </a:pPr>
            <a:r>
              <a:rPr sz="1600"/>
              <a:t>Examples in spectrometer system:</a:t>
            </a:r>
          </a:p>
          <a:p>
            <a:pPr marL="210552" indent="-210552">
              <a:spcBef>
                <a:spcPts val="800"/>
              </a:spcBef>
              <a:buSzPct val="100000"/>
              <a:buChar char="•"/>
              <a:defRPr sz="1500"/>
            </a:pPr>
            <a:r>
              <a:t>Large diameter bellows 4 was specified to be built using SS 316 or 310, with 310 weld rods.  Bellows 1-3 were allowed to be SS, Bellows 5 and 7 are Inconel. This controlled technical risk without excessive cost.</a:t>
            </a:r>
          </a:p>
          <a:p>
            <a:pPr marL="210552" indent="-210552">
              <a:spcBef>
                <a:spcPts val="800"/>
              </a:spcBef>
              <a:buSzPct val="100000"/>
              <a:buChar char="•"/>
              <a:defRPr sz="1500"/>
            </a:pPr>
            <a:r>
              <a:t>Tie rod ends for coil assembly support: large number of ferrous hardware were shown to be unacceptable - to be replaced by titanium</a:t>
            </a:r>
          </a:p>
          <a:p>
            <a:pPr marL="210552" indent="-210552">
              <a:spcBef>
                <a:spcPts val="800"/>
              </a:spcBef>
              <a:buSzPct val="100000"/>
              <a:buChar char="•"/>
              <a:defRPr sz="1500"/>
            </a:pPr>
            <a:r>
              <a:t>Demonstrated need for silicon bronze fastener hardware on coils mounts </a:t>
            </a:r>
          </a:p>
          <a:p>
            <a:pPr marL="210552" indent="-210552">
              <a:spcBef>
                <a:spcPts val="800"/>
              </a:spcBef>
              <a:buSzPct val="100000"/>
              <a:buChar char="•"/>
              <a:defRPr sz="1500"/>
            </a:pPr>
            <a:r>
              <a:t>Approved SS vacuum or water connections at edge of spectrometer</a:t>
            </a:r>
          </a:p>
          <a:p>
            <a:pPr marL="210552" indent="-210552">
              <a:spcBef>
                <a:spcPts val="800"/>
              </a:spcBef>
              <a:buSzPct val="100000"/>
              <a:buChar char="•"/>
              <a:defRPr sz="1500"/>
            </a:pPr>
            <a:r>
              <a:t>Demonstrated need for concrete walls downstream of US Torus and drift pipe due to floor-level ferrous steel</a:t>
            </a:r>
          </a:p>
        </p:txBody>
      </p:sp>
      <p:pic>
        <p:nvPicPr>
          <p:cNvPr id="297" name="Image" descr="Image"/>
          <p:cNvPicPr>
            <a:picLocks noChangeAspect="1"/>
          </p:cNvPicPr>
          <p:nvPr/>
        </p:nvPicPr>
        <p:blipFill>
          <a:blip r:embed="rId3"/>
          <a:stretch>
            <a:fillRect/>
          </a:stretch>
        </p:blipFill>
        <p:spPr>
          <a:xfrm>
            <a:off x="4562193" y="4818063"/>
            <a:ext cx="2559983" cy="1727702"/>
          </a:xfrm>
          <a:prstGeom prst="rect">
            <a:avLst/>
          </a:prstGeom>
          <a:ln w="12700">
            <a:miter lim="400000"/>
          </a:ln>
        </p:spPr>
      </p:pic>
      <p:pic>
        <p:nvPicPr>
          <p:cNvPr id="298" name="Image" descr="Image"/>
          <p:cNvPicPr>
            <a:picLocks noChangeAspect="1"/>
          </p:cNvPicPr>
          <p:nvPr/>
        </p:nvPicPr>
        <p:blipFill>
          <a:blip r:embed="rId4"/>
          <a:srcRect t="8428"/>
          <a:stretch>
            <a:fillRect/>
          </a:stretch>
        </p:blipFill>
        <p:spPr>
          <a:xfrm>
            <a:off x="9240118" y="4703433"/>
            <a:ext cx="2796317" cy="1582080"/>
          </a:xfrm>
          <a:prstGeom prst="rect">
            <a:avLst/>
          </a:prstGeom>
          <a:ln w="12700">
            <a:miter lim="400000"/>
          </a:ln>
        </p:spPr>
      </p:pic>
      <p:pic>
        <p:nvPicPr>
          <p:cNvPr id="299" name="Image" descr="Image"/>
          <p:cNvPicPr>
            <a:picLocks noChangeAspect="1"/>
          </p:cNvPicPr>
          <p:nvPr/>
        </p:nvPicPr>
        <p:blipFill>
          <a:blip r:embed="rId5"/>
          <a:stretch>
            <a:fillRect/>
          </a:stretch>
        </p:blipFill>
        <p:spPr>
          <a:xfrm>
            <a:off x="7510309" y="4709882"/>
            <a:ext cx="1345415" cy="1944064"/>
          </a:xfrm>
          <a:prstGeom prst="rect">
            <a:avLst/>
          </a:prstGeom>
          <a:ln w="12700">
            <a:miter lim="400000"/>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420CFC8-567F-4161-8BFF-E9057AA632C7}"/>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r="4172"/>
          <a:stretch/>
        </p:blipFill>
        <p:spPr>
          <a:xfrm>
            <a:off x="1318159" y="2137528"/>
            <a:ext cx="6598926" cy="42851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8548" y="5304264"/>
            <a:ext cx="5838693" cy="1150577"/>
          </a:xfrm>
          <a:prstGeom prst="rect">
            <a:avLst/>
          </a:prstGeom>
        </p:spPr>
      </p:pic>
      <p:sp>
        <p:nvSpPr>
          <p:cNvPr id="2" name="Title 1">
            <a:extLst>
              <a:ext uri="{FF2B5EF4-FFF2-40B4-BE49-F238E27FC236}">
                <a16:creationId xmlns:a16="http://schemas.microsoft.com/office/drawing/2014/main" id="{64C94BD5-7F5D-44C0-8E8E-531FD2A86CFE}"/>
              </a:ext>
            </a:extLst>
          </p:cNvPr>
          <p:cNvSpPr>
            <a:spLocks noGrp="1"/>
          </p:cNvSpPr>
          <p:nvPr>
            <p:ph type="title"/>
          </p:nvPr>
        </p:nvSpPr>
        <p:spPr/>
        <p:txBody>
          <a:bodyPr/>
          <a:lstStyle/>
          <a:p>
            <a:r>
              <a:rPr lang="en-CA"/>
              <a:t>Open Spectrometer system separates signal from backgrounds</a:t>
            </a:r>
          </a:p>
        </p:txBody>
      </p:sp>
      <p:sp>
        <p:nvSpPr>
          <p:cNvPr id="5" name="Footer Placeholder 4">
            <a:extLst>
              <a:ext uri="{FF2B5EF4-FFF2-40B4-BE49-F238E27FC236}">
                <a16:creationId xmlns:a16="http://schemas.microsoft.com/office/drawing/2014/main" id="{A4B5733A-1A78-4736-AC51-8786F13E960D}"/>
              </a:ext>
            </a:extLst>
          </p:cNvPr>
          <p:cNvSpPr>
            <a:spLocks noGrp="1"/>
          </p:cNvSpPr>
          <p:nvPr>
            <p:ph type="ftr" sz="quarter" idx="11"/>
          </p:nvPr>
        </p:nvSpPr>
        <p:spPr/>
        <p:txBody>
          <a:bodyPr/>
          <a:lstStyle/>
          <a:p>
            <a:r>
              <a:rPr lang="en-CA"/>
              <a:t>Spectrometer Physics Design</a:t>
            </a:r>
          </a:p>
        </p:txBody>
      </p:sp>
      <p:sp>
        <p:nvSpPr>
          <p:cNvPr id="6" name="Slide Number Placeholder 5">
            <a:extLst>
              <a:ext uri="{FF2B5EF4-FFF2-40B4-BE49-F238E27FC236}">
                <a16:creationId xmlns:a16="http://schemas.microsoft.com/office/drawing/2014/main" id="{3AB7BF83-B36A-4ECB-946A-EED029D9731F}"/>
              </a:ext>
            </a:extLst>
          </p:cNvPr>
          <p:cNvSpPr>
            <a:spLocks noGrp="1"/>
          </p:cNvSpPr>
          <p:nvPr>
            <p:ph type="sldNum" sz="quarter" idx="12"/>
          </p:nvPr>
        </p:nvSpPr>
        <p:spPr/>
        <p:txBody>
          <a:bodyPr/>
          <a:lstStyle/>
          <a:p>
            <a:fld id="{21F89441-7798-4D0B-AD4E-FC5EAE690D3E}" type="slidenum">
              <a:rPr lang="en-CA" smtClean="0"/>
              <a:t>2</a:t>
            </a:fld>
            <a:endParaRPr lang="en-CA"/>
          </a:p>
        </p:txBody>
      </p:sp>
      <p:cxnSp>
        <p:nvCxnSpPr>
          <p:cNvPr id="15" name="Straight Arrow Connector 14">
            <a:extLst>
              <a:ext uri="{FF2B5EF4-FFF2-40B4-BE49-F238E27FC236}">
                <a16:creationId xmlns:a16="http://schemas.microsoft.com/office/drawing/2014/main" id="{AEAF533B-C4B6-4A5A-AC9A-205996F5D92D}"/>
              </a:ext>
            </a:extLst>
          </p:cNvPr>
          <p:cNvCxnSpPr>
            <a:cxnSpLocks/>
          </p:cNvCxnSpPr>
          <p:nvPr/>
        </p:nvCxnSpPr>
        <p:spPr>
          <a:xfrm flipH="1" flipV="1">
            <a:off x="4646562" y="3805359"/>
            <a:ext cx="1773288" cy="1831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12E2D73-8916-4EFC-BF87-D5602DEAF039}"/>
              </a:ext>
            </a:extLst>
          </p:cNvPr>
          <p:cNvSpPr txBox="1"/>
          <p:nvPr/>
        </p:nvSpPr>
        <p:spPr>
          <a:xfrm>
            <a:off x="7210655" y="5915183"/>
            <a:ext cx="2010256" cy="307777"/>
          </a:xfrm>
          <a:prstGeom prst="rect">
            <a:avLst/>
          </a:prstGeom>
          <a:noFill/>
        </p:spPr>
        <p:txBody>
          <a:bodyPr wrap="square">
            <a:spAutoFit/>
          </a:bodyPr>
          <a:lstStyle/>
          <a:p>
            <a:r>
              <a:rPr lang="en-US" sz="1400" dirty="0"/>
              <a:t>Coils in one </a:t>
            </a:r>
            <a:r>
              <a:rPr lang="en-US" sz="1400" dirty="0" err="1"/>
              <a:t>septant</a:t>
            </a:r>
            <a:endParaRPr lang="en-US" sz="1400" dirty="0"/>
          </a:p>
        </p:txBody>
      </p:sp>
      <p:sp>
        <p:nvSpPr>
          <p:cNvPr id="20" name="TextBox 19">
            <a:extLst>
              <a:ext uri="{FF2B5EF4-FFF2-40B4-BE49-F238E27FC236}">
                <a16:creationId xmlns:a16="http://schemas.microsoft.com/office/drawing/2014/main" id="{F1B2BA7C-4075-4BF3-8A35-EB4F5299BEEA}"/>
              </a:ext>
            </a:extLst>
          </p:cNvPr>
          <p:cNvSpPr txBox="1"/>
          <p:nvPr/>
        </p:nvSpPr>
        <p:spPr>
          <a:xfrm>
            <a:off x="25065" y="2320439"/>
            <a:ext cx="2011711" cy="523220"/>
          </a:xfrm>
          <a:prstGeom prst="rect">
            <a:avLst/>
          </a:prstGeom>
          <a:noFill/>
        </p:spPr>
        <p:txBody>
          <a:bodyPr wrap="square" rtlCol="0">
            <a:spAutoFit/>
          </a:bodyPr>
          <a:lstStyle/>
          <a:p>
            <a:r>
              <a:rPr lang="en-US" sz="1400" dirty="0">
                <a:solidFill>
                  <a:prstClr val="black">
                    <a:lumMod val="95000"/>
                    <a:lumOff val="5000"/>
                  </a:prstClr>
                </a:solidFill>
              </a:rPr>
              <a:t>Acceptance defining collimator(s) – coll1+2</a:t>
            </a:r>
          </a:p>
        </p:txBody>
      </p:sp>
      <p:pic>
        <p:nvPicPr>
          <p:cNvPr id="21" name="Picture 20">
            <a:extLst>
              <a:ext uri="{FF2B5EF4-FFF2-40B4-BE49-F238E27FC236}">
                <a16:creationId xmlns:a16="http://schemas.microsoft.com/office/drawing/2014/main" id="{B2857DF4-DB0A-471A-A26A-8179CF6417D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25557" y="880593"/>
            <a:ext cx="1746663" cy="1433828"/>
          </a:xfrm>
          <a:prstGeom prst="rect">
            <a:avLst/>
          </a:prstGeom>
        </p:spPr>
      </p:pic>
      <p:cxnSp>
        <p:nvCxnSpPr>
          <p:cNvPr id="26" name="Straight Arrow Connector 25">
            <a:extLst>
              <a:ext uri="{FF2B5EF4-FFF2-40B4-BE49-F238E27FC236}">
                <a16:creationId xmlns:a16="http://schemas.microsoft.com/office/drawing/2014/main" id="{A39AF0AB-1719-4F94-AB22-269BE9EBD69B}"/>
              </a:ext>
            </a:extLst>
          </p:cNvPr>
          <p:cNvCxnSpPr>
            <a:cxnSpLocks/>
          </p:cNvCxnSpPr>
          <p:nvPr/>
        </p:nvCxnSpPr>
        <p:spPr>
          <a:xfrm>
            <a:off x="2392545" y="3466721"/>
            <a:ext cx="751209" cy="639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4EEEA18-5E9D-4DAB-B2E9-2D13A75D92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342" r="8815"/>
          <a:stretch/>
        </p:blipFill>
        <p:spPr>
          <a:xfrm>
            <a:off x="8483762" y="2193945"/>
            <a:ext cx="3340410" cy="3055645"/>
          </a:xfrm>
          <a:prstGeom prst="rect">
            <a:avLst/>
          </a:prstGeom>
        </p:spPr>
      </p:pic>
      <p:cxnSp>
        <p:nvCxnSpPr>
          <p:cNvPr id="38" name="Straight Arrow Connector 37">
            <a:extLst>
              <a:ext uri="{FF2B5EF4-FFF2-40B4-BE49-F238E27FC236}">
                <a16:creationId xmlns:a16="http://schemas.microsoft.com/office/drawing/2014/main" id="{345E1844-7895-4532-8E4B-1CC7DDE77E5A}"/>
              </a:ext>
            </a:extLst>
          </p:cNvPr>
          <p:cNvCxnSpPr>
            <a:cxnSpLocks/>
            <a:stCxn id="35" idx="1"/>
          </p:cNvCxnSpPr>
          <p:nvPr/>
        </p:nvCxnSpPr>
        <p:spPr>
          <a:xfrm flipH="1" flipV="1">
            <a:off x="5213239" y="3548390"/>
            <a:ext cx="3270523" cy="17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51CEF580-5988-43EB-94DA-978F5C180783}"/>
                  </a:ext>
                </a:extLst>
              </p:cNvPr>
              <p:cNvSpPr txBox="1"/>
              <p:nvPr/>
            </p:nvSpPr>
            <p:spPr>
              <a:xfrm>
                <a:off x="9022316" y="1014122"/>
                <a:ext cx="2345218" cy="830997"/>
              </a:xfrm>
              <a:prstGeom prst="rect">
                <a:avLst/>
              </a:prstGeom>
              <a:solidFill>
                <a:srgbClr val="FFC000"/>
              </a:solidFill>
            </p:spPr>
            <p:txBody>
              <a:bodyPr wrap="square">
                <a:spAutoFit/>
              </a:bodyPr>
              <a:lstStyle/>
              <a:p>
                <a:pPr algn="ctr"/>
                <a:r>
                  <a:rPr lang="en-US" sz="1600"/>
                  <a:t>Full azimuthal acceptance for </a:t>
                </a:r>
                <a:r>
                  <a:rPr lang="en-US" sz="1600" err="1"/>
                  <a:t>mollers</a:t>
                </a:r>
                <a:r>
                  <a:rPr lang="en-US" sz="1600"/>
                  <a:t> from </a:t>
                </a:r>
              </a:p>
              <a:p>
                <a:pPr algn="ctr"/>
                <a:r>
                  <a:rPr lang="en-US" sz="1600"/>
                  <a:t>6 &lt; </a:t>
                </a: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𝜃</m:t>
                        </m:r>
                      </m:e>
                      <m:sub>
                        <m:r>
                          <a:rPr lang="en-CA" sz="1600" b="0" i="1" smtClean="0">
                            <a:latin typeface="Cambria Math" panose="02040503050406030204" pitchFamily="18" charset="0"/>
                          </a:rPr>
                          <m:t>𝑙𝑎𝑏</m:t>
                        </m:r>
                      </m:sub>
                    </m:sSub>
                  </m:oMath>
                </a14:m>
                <a:r>
                  <a:rPr lang="en-US" sz="1600"/>
                  <a:t> &lt; 20 </a:t>
                </a:r>
                <a:r>
                  <a:rPr lang="en-US" sz="1600" err="1"/>
                  <a:t>mrads</a:t>
                </a:r>
                <a:endParaRPr lang="en-US" sz="1600"/>
              </a:p>
            </p:txBody>
          </p:sp>
        </mc:Choice>
        <mc:Fallback>
          <p:sp>
            <p:nvSpPr>
              <p:cNvPr id="40" name="TextBox 39">
                <a:extLst>
                  <a:ext uri="{FF2B5EF4-FFF2-40B4-BE49-F238E27FC236}">
                    <a16:creationId xmlns:a16="http://schemas.microsoft.com/office/drawing/2014/main" id="{51CEF580-5988-43EB-94DA-978F5C180783}"/>
                  </a:ext>
                </a:extLst>
              </p:cNvPr>
              <p:cNvSpPr txBox="1">
                <a:spLocks noRot="1" noChangeAspect="1" noMove="1" noResize="1" noEditPoints="1" noAdjustHandles="1" noChangeArrowheads="1" noChangeShapeType="1" noTextEdit="1"/>
              </p:cNvSpPr>
              <p:nvPr/>
            </p:nvSpPr>
            <p:spPr>
              <a:xfrm>
                <a:off x="9022316" y="1014122"/>
                <a:ext cx="2345218" cy="830997"/>
              </a:xfrm>
              <a:prstGeom prst="rect">
                <a:avLst/>
              </a:prstGeom>
              <a:blipFill>
                <a:blip r:embed="rId6"/>
                <a:stretch>
                  <a:fillRect l="-260" t="-2190" r="-2857" b="-8029"/>
                </a:stretch>
              </a:blipFill>
            </p:spPr>
            <p:txBody>
              <a:bodyPr/>
              <a:lstStyle/>
              <a:p>
                <a:r>
                  <a:rPr lang="en-CA">
                    <a:noFill/>
                  </a:rPr>
                  <a:t> </a:t>
                </a:r>
              </a:p>
            </p:txBody>
          </p:sp>
        </mc:Fallback>
      </mc:AlternateContent>
      <p:cxnSp>
        <p:nvCxnSpPr>
          <p:cNvPr id="23" name="Straight Arrow Connector 22">
            <a:extLst>
              <a:ext uri="{FF2B5EF4-FFF2-40B4-BE49-F238E27FC236}">
                <a16:creationId xmlns:a16="http://schemas.microsoft.com/office/drawing/2014/main" id="{AEAF533B-C4B6-4A5A-AC9A-205996F5D92D}"/>
              </a:ext>
            </a:extLst>
          </p:cNvPr>
          <p:cNvCxnSpPr>
            <a:cxnSpLocks/>
          </p:cNvCxnSpPr>
          <p:nvPr/>
        </p:nvCxnSpPr>
        <p:spPr>
          <a:xfrm flipH="1" flipV="1">
            <a:off x="3387644" y="4194322"/>
            <a:ext cx="607806" cy="1874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D57808EC-7E90-6F6E-4B68-274C102A43D6}"/>
              </a:ext>
            </a:extLst>
          </p:cNvPr>
          <p:cNvCxnSpPr>
            <a:cxnSpLocks/>
          </p:cNvCxnSpPr>
          <p:nvPr/>
        </p:nvCxnSpPr>
        <p:spPr>
          <a:xfrm>
            <a:off x="2167641" y="2132542"/>
            <a:ext cx="1405270" cy="1797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D06AAA3-44C4-F91B-8FDD-83C68FB933BB}"/>
              </a:ext>
            </a:extLst>
          </p:cNvPr>
          <p:cNvGrpSpPr/>
          <p:nvPr/>
        </p:nvGrpSpPr>
        <p:grpSpPr>
          <a:xfrm>
            <a:off x="25065" y="2797535"/>
            <a:ext cx="2345218" cy="1039941"/>
            <a:chOff x="149958" y="3751216"/>
            <a:chExt cx="2934798" cy="1742313"/>
          </a:xfrm>
        </p:grpSpPr>
        <p:pic>
          <p:nvPicPr>
            <p:cNvPr id="10" name="Picture 9">
              <a:extLst>
                <a:ext uri="{FF2B5EF4-FFF2-40B4-BE49-F238E27FC236}">
                  <a16:creationId xmlns:a16="http://schemas.microsoft.com/office/drawing/2014/main" id="{7AC08FA7-7EBD-BDFA-4845-8DEF69FECA11}"/>
                </a:ext>
              </a:extLst>
            </p:cNvPr>
            <p:cNvPicPr>
              <a:picLocks noChangeAspect="1"/>
            </p:cNvPicPr>
            <p:nvPr/>
          </p:nvPicPr>
          <p:blipFill>
            <a:blip r:embed="rId7"/>
            <a:stretch>
              <a:fillRect/>
            </a:stretch>
          </p:blipFill>
          <p:spPr>
            <a:xfrm>
              <a:off x="149958" y="3751216"/>
              <a:ext cx="2934798" cy="1742313"/>
            </a:xfrm>
            <a:prstGeom prst="rect">
              <a:avLst/>
            </a:prstGeom>
          </p:spPr>
        </p:pic>
        <p:pic>
          <p:nvPicPr>
            <p:cNvPr id="11" name="Picture 10">
              <a:extLst>
                <a:ext uri="{FF2B5EF4-FFF2-40B4-BE49-F238E27FC236}">
                  <a16:creationId xmlns:a16="http://schemas.microsoft.com/office/drawing/2014/main" id="{99B82B0F-CA12-5249-A75F-2542417436F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32711" y="3838575"/>
              <a:ext cx="1039528" cy="533630"/>
            </a:xfrm>
            <a:prstGeom prst="rect">
              <a:avLst/>
            </a:prstGeom>
          </p:spPr>
        </p:pic>
      </p:grpSp>
      <p:sp>
        <p:nvSpPr>
          <p:cNvPr id="14" name="TextBox 13">
            <a:extLst>
              <a:ext uri="{FF2B5EF4-FFF2-40B4-BE49-F238E27FC236}">
                <a16:creationId xmlns:a16="http://schemas.microsoft.com/office/drawing/2014/main" id="{7450026D-3E97-4047-D4D2-CBB9050F4FC3}"/>
              </a:ext>
            </a:extLst>
          </p:cNvPr>
          <p:cNvSpPr txBox="1"/>
          <p:nvPr/>
        </p:nvSpPr>
        <p:spPr>
          <a:xfrm>
            <a:off x="158419" y="728162"/>
            <a:ext cx="1568469" cy="523220"/>
          </a:xfrm>
          <a:prstGeom prst="rect">
            <a:avLst/>
          </a:prstGeom>
          <a:noFill/>
        </p:spPr>
        <p:txBody>
          <a:bodyPr wrap="square">
            <a:spAutoFit/>
          </a:bodyPr>
          <a:lstStyle/>
          <a:p>
            <a:r>
              <a:rPr lang="en-US" sz="1400" dirty="0">
                <a:solidFill>
                  <a:prstClr val="black">
                    <a:lumMod val="95000"/>
                    <a:lumOff val="5000"/>
                  </a:prstClr>
                </a:solidFill>
              </a:rPr>
              <a:t>cleanup collimator – </a:t>
            </a:r>
            <a:r>
              <a:rPr lang="en-US" sz="1400" dirty="0" err="1">
                <a:solidFill>
                  <a:prstClr val="black">
                    <a:lumMod val="95000"/>
                    <a:lumOff val="5000"/>
                  </a:prstClr>
                </a:solidFill>
              </a:rPr>
              <a:t>coll</a:t>
            </a:r>
            <a:r>
              <a:rPr lang="en-US" sz="1400" dirty="0">
                <a:solidFill>
                  <a:prstClr val="black">
                    <a:lumMod val="95000"/>
                    <a:lumOff val="5000"/>
                  </a:prstClr>
                </a:solidFill>
              </a:rPr>
              <a:t> 4</a:t>
            </a:r>
            <a:endParaRPr lang="en-CA" sz="1400" dirty="0"/>
          </a:p>
        </p:txBody>
      </p:sp>
      <p:cxnSp>
        <p:nvCxnSpPr>
          <p:cNvPr id="28" name="Straight Arrow Connector 27">
            <a:extLst>
              <a:ext uri="{FF2B5EF4-FFF2-40B4-BE49-F238E27FC236}">
                <a16:creationId xmlns:a16="http://schemas.microsoft.com/office/drawing/2014/main" id="{BB445543-AFBA-EA29-F147-2D2115F1219A}"/>
              </a:ext>
            </a:extLst>
          </p:cNvPr>
          <p:cNvCxnSpPr>
            <a:cxnSpLocks/>
          </p:cNvCxnSpPr>
          <p:nvPr/>
        </p:nvCxnSpPr>
        <p:spPr>
          <a:xfrm flipH="1">
            <a:off x="4750088" y="2092893"/>
            <a:ext cx="1040913" cy="137382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0120A8-3C66-12A8-D3FC-8B362C6CF3E6}"/>
              </a:ext>
            </a:extLst>
          </p:cNvPr>
          <p:cNvCxnSpPr>
            <a:cxnSpLocks/>
          </p:cNvCxnSpPr>
          <p:nvPr/>
        </p:nvCxnSpPr>
        <p:spPr>
          <a:xfrm flipH="1">
            <a:off x="4974540" y="2079411"/>
            <a:ext cx="830145" cy="133928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F71A314-73ED-A66B-C952-917DB7511778}"/>
              </a:ext>
            </a:extLst>
          </p:cNvPr>
          <p:cNvCxnSpPr>
            <a:cxnSpLocks/>
          </p:cNvCxnSpPr>
          <p:nvPr/>
        </p:nvCxnSpPr>
        <p:spPr>
          <a:xfrm flipH="1">
            <a:off x="4557387" y="2068992"/>
            <a:ext cx="1247298" cy="143785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6F28E88-F732-E236-2A9D-F16066EEE32F}"/>
              </a:ext>
            </a:extLst>
          </p:cNvPr>
          <p:cNvSpPr txBox="1"/>
          <p:nvPr/>
        </p:nvSpPr>
        <p:spPr>
          <a:xfrm>
            <a:off x="4967148" y="1540563"/>
            <a:ext cx="2493107" cy="523220"/>
          </a:xfrm>
          <a:prstGeom prst="rect">
            <a:avLst/>
          </a:prstGeom>
          <a:noFill/>
        </p:spPr>
        <p:txBody>
          <a:bodyPr wrap="square">
            <a:spAutoFit/>
          </a:bodyPr>
          <a:lstStyle/>
          <a:p>
            <a:r>
              <a:rPr lang="en-CA" sz="1400" dirty="0"/>
              <a:t>Collimators 5 and 6a, b             provide </a:t>
            </a:r>
            <a:r>
              <a:rPr lang="en-CA" sz="1400" dirty="0" err="1"/>
              <a:t>add’l</a:t>
            </a:r>
            <a:r>
              <a:rPr lang="en-CA" sz="1400" dirty="0"/>
              <a:t> clearance to coils</a:t>
            </a:r>
          </a:p>
        </p:txBody>
      </p:sp>
      <p:cxnSp>
        <p:nvCxnSpPr>
          <p:cNvPr id="45" name="Straight Arrow Connector 44">
            <a:extLst>
              <a:ext uri="{FF2B5EF4-FFF2-40B4-BE49-F238E27FC236}">
                <a16:creationId xmlns:a16="http://schemas.microsoft.com/office/drawing/2014/main" id="{0A73FA1E-9870-F4C6-674C-0BEBED6E4A9E}"/>
              </a:ext>
            </a:extLst>
          </p:cNvPr>
          <p:cNvCxnSpPr>
            <a:cxnSpLocks/>
          </p:cNvCxnSpPr>
          <p:nvPr/>
        </p:nvCxnSpPr>
        <p:spPr>
          <a:xfrm>
            <a:off x="3475723" y="2351016"/>
            <a:ext cx="248970" cy="141699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4FA544D-753A-F425-C9DB-2C7F5502EE40}"/>
              </a:ext>
            </a:extLst>
          </p:cNvPr>
          <p:cNvSpPr txBox="1"/>
          <p:nvPr/>
        </p:nvSpPr>
        <p:spPr>
          <a:xfrm>
            <a:off x="2533715" y="1803520"/>
            <a:ext cx="2484909" cy="738664"/>
          </a:xfrm>
          <a:prstGeom prst="rect">
            <a:avLst/>
          </a:prstGeom>
          <a:noFill/>
        </p:spPr>
        <p:txBody>
          <a:bodyPr wrap="square">
            <a:spAutoFit/>
          </a:bodyPr>
          <a:lstStyle/>
          <a:p>
            <a:r>
              <a:rPr lang="en-CA" sz="1400" dirty="0"/>
              <a:t>Photon scraper  provides clearance to the photon envelopes</a:t>
            </a:r>
          </a:p>
        </p:txBody>
      </p:sp>
      <p:sp>
        <p:nvSpPr>
          <p:cNvPr id="57" name="TextBox 56">
            <a:extLst>
              <a:ext uri="{FF2B5EF4-FFF2-40B4-BE49-F238E27FC236}">
                <a16:creationId xmlns:a16="http://schemas.microsoft.com/office/drawing/2014/main" id="{E639C6C5-025C-1484-70C5-95B915820444}"/>
              </a:ext>
            </a:extLst>
          </p:cNvPr>
          <p:cNvSpPr txBox="1"/>
          <p:nvPr/>
        </p:nvSpPr>
        <p:spPr>
          <a:xfrm>
            <a:off x="118003" y="5770093"/>
            <a:ext cx="2976300" cy="523220"/>
          </a:xfrm>
          <a:prstGeom prst="rect">
            <a:avLst/>
          </a:prstGeom>
          <a:noFill/>
        </p:spPr>
        <p:txBody>
          <a:bodyPr wrap="square">
            <a:spAutoFit/>
          </a:bodyPr>
          <a:lstStyle/>
          <a:p>
            <a:r>
              <a:rPr lang="en-US" sz="1400" dirty="0">
                <a:latin typeface="+mn-lt"/>
              </a:rPr>
              <a:t>lintels and collars throughout to provide shielding for detectors</a:t>
            </a:r>
            <a:endParaRPr lang="en-CA" sz="1400" dirty="0"/>
          </a:p>
        </p:txBody>
      </p:sp>
      <p:sp>
        <p:nvSpPr>
          <p:cNvPr id="64" name="TextBox 63">
            <a:extLst>
              <a:ext uri="{FF2B5EF4-FFF2-40B4-BE49-F238E27FC236}">
                <a16:creationId xmlns:a16="http://schemas.microsoft.com/office/drawing/2014/main" id="{FF7EFF10-AB84-AFF3-FB0F-5A644CC77FF6}"/>
              </a:ext>
            </a:extLst>
          </p:cNvPr>
          <p:cNvSpPr txBox="1"/>
          <p:nvPr/>
        </p:nvSpPr>
        <p:spPr>
          <a:xfrm>
            <a:off x="10194925" y="2163673"/>
            <a:ext cx="1511641" cy="738664"/>
          </a:xfrm>
          <a:prstGeom prst="rect">
            <a:avLst/>
          </a:prstGeom>
          <a:noFill/>
        </p:spPr>
        <p:txBody>
          <a:bodyPr wrap="square" rtlCol="0">
            <a:spAutoFit/>
          </a:bodyPr>
          <a:lstStyle/>
          <a:p>
            <a:r>
              <a:rPr lang="en-CA" sz="1400" dirty="0"/>
              <a:t>particle envelopes defined along beamline</a:t>
            </a:r>
          </a:p>
        </p:txBody>
      </p:sp>
      <p:cxnSp>
        <p:nvCxnSpPr>
          <p:cNvPr id="65" name="Straight Arrow Connector 64">
            <a:extLst>
              <a:ext uri="{FF2B5EF4-FFF2-40B4-BE49-F238E27FC236}">
                <a16:creationId xmlns:a16="http://schemas.microsoft.com/office/drawing/2014/main" id="{741A4834-1F87-AA99-2C61-CD4971C1CFFC}"/>
              </a:ext>
            </a:extLst>
          </p:cNvPr>
          <p:cNvCxnSpPr>
            <a:cxnSpLocks/>
          </p:cNvCxnSpPr>
          <p:nvPr/>
        </p:nvCxnSpPr>
        <p:spPr>
          <a:xfrm flipV="1">
            <a:off x="1716254" y="4361464"/>
            <a:ext cx="1125981" cy="1450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067EBCF-B584-E3BC-2C66-FD2057BF62F6}"/>
              </a:ext>
            </a:extLst>
          </p:cNvPr>
          <p:cNvCxnSpPr>
            <a:cxnSpLocks/>
          </p:cNvCxnSpPr>
          <p:nvPr/>
        </p:nvCxnSpPr>
        <p:spPr>
          <a:xfrm flipV="1">
            <a:off x="1716254" y="3891808"/>
            <a:ext cx="2797371" cy="1920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EC60345-C3C9-C918-CCB8-B9C019332531}"/>
              </a:ext>
            </a:extLst>
          </p:cNvPr>
          <p:cNvCxnSpPr>
            <a:cxnSpLocks/>
          </p:cNvCxnSpPr>
          <p:nvPr/>
        </p:nvCxnSpPr>
        <p:spPr>
          <a:xfrm flipV="1">
            <a:off x="1726888" y="3490109"/>
            <a:ext cx="3736947" cy="2334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A0666C7-27AA-BEB5-1A61-55D749157511}"/>
              </a:ext>
            </a:extLst>
          </p:cNvPr>
          <p:cNvCxnSpPr>
            <a:cxnSpLocks/>
          </p:cNvCxnSpPr>
          <p:nvPr/>
        </p:nvCxnSpPr>
        <p:spPr>
          <a:xfrm flipV="1">
            <a:off x="1726888" y="3395464"/>
            <a:ext cx="4438304" cy="241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B48B8B1-D4A3-BD32-5FEB-470116725359}"/>
              </a:ext>
            </a:extLst>
          </p:cNvPr>
          <p:cNvSpPr txBox="1"/>
          <p:nvPr/>
        </p:nvSpPr>
        <p:spPr>
          <a:xfrm>
            <a:off x="106204" y="4125327"/>
            <a:ext cx="1620684" cy="738664"/>
          </a:xfrm>
          <a:prstGeom prst="rect">
            <a:avLst/>
          </a:prstGeom>
          <a:noFill/>
        </p:spPr>
        <p:txBody>
          <a:bodyPr wrap="square">
            <a:spAutoFit/>
          </a:bodyPr>
          <a:lstStyle/>
          <a:p>
            <a:r>
              <a:rPr lang="en-CA" sz="1400" dirty="0"/>
              <a:t>Wedges and “2-bounce” tube to shield epoxy</a:t>
            </a:r>
          </a:p>
        </p:txBody>
      </p:sp>
      <p:cxnSp>
        <p:nvCxnSpPr>
          <p:cNvPr id="75" name="Straight Arrow Connector 74">
            <a:extLst>
              <a:ext uri="{FF2B5EF4-FFF2-40B4-BE49-F238E27FC236}">
                <a16:creationId xmlns:a16="http://schemas.microsoft.com/office/drawing/2014/main" id="{033E6649-0145-478C-24EB-2CD2F3E7F364}"/>
              </a:ext>
            </a:extLst>
          </p:cNvPr>
          <p:cNvCxnSpPr>
            <a:cxnSpLocks/>
          </p:cNvCxnSpPr>
          <p:nvPr/>
        </p:nvCxnSpPr>
        <p:spPr>
          <a:xfrm flipV="1">
            <a:off x="1400397" y="4093186"/>
            <a:ext cx="1954362" cy="318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291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EC95-FF2E-4A22-9E77-4423E73C0759}"/>
              </a:ext>
            </a:extLst>
          </p:cNvPr>
          <p:cNvSpPr>
            <a:spLocks noGrp="1"/>
          </p:cNvSpPr>
          <p:nvPr>
            <p:ph type="title"/>
          </p:nvPr>
        </p:nvSpPr>
        <p:spPr>
          <a:xfrm>
            <a:off x="411892" y="193405"/>
            <a:ext cx="11285837" cy="487490"/>
          </a:xfrm>
        </p:spPr>
        <p:txBody>
          <a:bodyPr/>
          <a:lstStyle/>
          <a:p>
            <a:r>
              <a:rPr lang="en-CA"/>
              <a:t>Engineering designed to meet the physics requirements</a:t>
            </a:r>
          </a:p>
        </p:txBody>
      </p:sp>
      <p:sp>
        <p:nvSpPr>
          <p:cNvPr id="3" name="Content Placeholder 2">
            <a:extLst>
              <a:ext uri="{FF2B5EF4-FFF2-40B4-BE49-F238E27FC236}">
                <a16:creationId xmlns:a16="http://schemas.microsoft.com/office/drawing/2014/main" id="{99658562-A112-4849-ADD4-263A906B6A19}"/>
              </a:ext>
            </a:extLst>
          </p:cNvPr>
          <p:cNvSpPr>
            <a:spLocks noGrp="1"/>
          </p:cNvSpPr>
          <p:nvPr>
            <p:ph idx="1"/>
          </p:nvPr>
        </p:nvSpPr>
        <p:spPr>
          <a:xfrm>
            <a:off x="173227" y="897216"/>
            <a:ext cx="6139890" cy="5381694"/>
          </a:xfrm>
        </p:spPr>
        <p:txBody>
          <a:bodyPr>
            <a:noAutofit/>
          </a:bodyPr>
          <a:lstStyle/>
          <a:p>
            <a:pPr marL="0" indent="0">
              <a:buNone/>
            </a:pPr>
            <a:r>
              <a:rPr lang="en-CA" sz="2000">
                <a:latin typeface="+mn-lt"/>
              </a:rPr>
              <a:t>The spectrometer system must </a:t>
            </a:r>
          </a:p>
          <a:p>
            <a:pPr lvl="1">
              <a:buFont typeface="Arial" panose="020B0604020202020204" pitchFamily="34" charset="0"/>
              <a:buChar char="•"/>
            </a:pPr>
            <a:r>
              <a:rPr lang="en-CA" sz="2000">
                <a:latin typeface="+mn-lt"/>
              </a:rPr>
              <a:t>Achieve the physics optics (bend particles) by</a:t>
            </a:r>
          </a:p>
          <a:p>
            <a:pPr lvl="2">
              <a:buFont typeface="Courier New" panose="02070309020205020404" pitchFamily="49" charset="0"/>
              <a:buChar char="o"/>
            </a:pPr>
            <a:r>
              <a:rPr lang="en-CA" sz="2000">
                <a:latin typeface="+mn-lt"/>
              </a:rPr>
              <a:t>defining the angular acceptance in a well-defined way </a:t>
            </a:r>
          </a:p>
          <a:p>
            <a:pPr lvl="2">
              <a:buFont typeface="Courier New" panose="02070309020205020404" pitchFamily="49" charset="0"/>
              <a:buChar char="o"/>
            </a:pPr>
            <a:r>
              <a:rPr lang="en-CA" sz="2000">
                <a:latin typeface="+mn-lt"/>
              </a:rPr>
              <a:t>separating the </a:t>
            </a:r>
            <a:r>
              <a:rPr lang="en-CA" sz="2000" err="1">
                <a:latin typeface="+mn-lt"/>
              </a:rPr>
              <a:t>moller</a:t>
            </a:r>
            <a:r>
              <a:rPr lang="en-CA" sz="2000">
                <a:latin typeface="+mn-lt"/>
              </a:rPr>
              <a:t> and elastic ep electrons</a:t>
            </a:r>
          </a:p>
          <a:p>
            <a:pPr lvl="2">
              <a:buFont typeface="Courier New" panose="02070309020205020404" pitchFamily="49" charset="0"/>
              <a:buChar char="o"/>
            </a:pPr>
            <a:r>
              <a:rPr lang="en-CA" sz="2000">
                <a:latin typeface="+mn-lt"/>
              </a:rPr>
              <a:t>providing 3 kinematic regions of the inelastic  electrons (to deconvolve the asymmetries)</a:t>
            </a:r>
          </a:p>
          <a:p>
            <a:pPr marL="914400" lvl="2" indent="0">
              <a:buNone/>
            </a:pPr>
            <a:endParaRPr lang="en-CA" sz="2000">
              <a:latin typeface="+mn-lt"/>
            </a:endParaRPr>
          </a:p>
          <a:p>
            <a:pPr lvl="1">
              <a:buFont typeface="Arial" panose="020B0604020202020204" pitchFamily="34" charset="0"/>
              <a:buChar char="•"/>
            </a:pPr>
            <a:r>
              <a:rPr lang="en-CA" sz="2000">
                <a:latin typeface="+mn-lt"/>
              </a:rPr>
              <a:t>Shield the experiment by</a:t>
            </a:r>
          </a:p>
          <a:p>
            <a:pPr lvl="2">
              <a:buFont typeface="Courier New" panose="02070309020205020404" pitchFamily="49" charset="0"/>
              <a:buChar char="o"/>
            </a:pPr>
            <a:r>
              <a:rPr lang="en-CA" sz="2000">
                <a:latin typeface="+mn-lt"/>
              </a:rPr>
              <a:t>minimizing the backgrounds at the detector</a:t>
            </a:r>
          </a:p>
          <a:p>
            <a:pPr lvl="2">
              <a:buFont typeface="Courier New" panose="02070309020205020404" pitchFamily="49" charset="0"/>
              <a:buChar char="o"/>
            </a:pPr>
            <a:r>
              <a:rPr lang="en-CA" sz="2000">
                <a:latin typeface="+mn-lt"/>
              </a:rPr>
              <a:t>reducing the conductor epoxy/G10 filler dose from excessive radiation to acceptable levels </a:t>
            </a:r>
          </a:p>
          <a:p>
            <a:pPr lvl="2">
              <a:buFont typeface="Courier New" panose="02070309020205020404" pitchFamily="49" charset="0"/>
              <a:buChar char="o"/>
            </a:pPr>
            <a:r>
              <a:rPr lang="en-CA" sz="2000">
                <a:latin typeface="+mn-lt"/>
              </a:rPr>
              <a:t>ensuring clean transport of the primary beam that has gone  through the target to the dump</a:t>
            </a:r>
          </a:p>
          <a:p>
            <a:pPr lvl="2">
              <a:buFont typeface="Courier New" panose="02070309020205020404" pitchFamily="49" charset="0"/>
              <a:buChar char="o"/>
            </a:pPr>
            <a:endParaRPr lang="en-CA" sz="2000">
              <a:latin typeface="+mn-lt"/>
            </a:endParaRPr>
          </a:p>
          <a:p>
            <a:pPr lvl="1">
              <a:buFont typeface="Arial" panose="020B0604020202020204" pitchFamily="34" charset="0"/>
              <a:buChar char="•"/>
            </a:pPr>
            <a:r>
              <a:rPr lang="en-CA" sz="2000">
                <a:latin typeface="+mn-lt"/>
              </a:rPr>
              <a:t>Operate for a long running time (344 PAC days)</a:t>
            </a:r>
          </a:p>
          <a:p>
            <a:pPr marL="0" indent="0">
              <a:buNone/>
            </a:pPr>
            <a:endParaRPr lang="en-CA" sz="2000">
              <a:latin typeface="+mn-lt"/>
            </a:endParaRPr>
          </a:p>
          <a:p>
            <a:pPr marL="0" indent="0">
              <a:buNone/>
            </a:pPr>
            <a:endParaRPr lang="en-CA" sz="2000">
              <a:latin typeface="+mn-lt"/>
            </a:endParaRPr>
          </a:p>
        </p:txBody>
      </p:sp>
      <p:sp>
        <p:nvSpPr>
          <p:cNvPr id="4" name="Footer Placeholder 3">
            <a:extLst>
              <a:ext uri="{FF2B5EF4-FFF2-40B4-BE49-F238E27FC236}">
                <a16:creationId xmlns:a16="http://schemas.microsoft.com/office/drawing/2014/main" id="{BC3D3255-CEBA-4286-84C2-A21281DEF5D8}"/>
              </a:ext>
            </a:extLst>
          </p:cNvPr>
          <p:cNvSpPr>
            <a:spLocks noGrp="1"/>
          </p:cNvSpPr>
          <p:nvPr>
            <p:ph type="ftr" sz="quarter" idx="11"/>
          </p:nvPr>
        </p:nvSpPr>
        <p:spPr/>
        <p:txBody>
          <a:bodyPr/>
          <a:lstStyle/>
          <a:p>
            <a:r>
              <a:rPr lang="en-US"/>
              <a:t>Spectrometer Physics Design</a:t>
            </a:r>
          </a:p>
        </p:txBody>
      </p:sp>
      <p:sp>
        <p:nvSpPr>
          <p:cNvPr id="5" name="Slide Number Placeholder 4">
            <a:extLst>
              <a:ext uri="{FF2B5EF4-FFF2-40B4-BE49-F238E27FC236}">
                <a16:creationId xmlns:a16="http://schemas.microsoft.com/office/drawing/2014/main" id="{62DD732F-B4F7-483E-92CC-1B40DD30727E}"/>
              </a:ext>
            </a:extLst>
          </p:cNvPr>
          <p:cNvSpPr>
            <a:spLocks noGrp="1"/>
          </p:cNvSpPr>
          <p:nvPr>
            <p:ph type="sldNum" sz="quarter" idx="12"/>
          </p:nvPr>
        </p:nvSpPr>
        <p:spPr/>
        <p:txBody>
          <a:bodyPr/>
          <a:lstStyle/>
          <a:p>
            <a:fld id="{07E1C93C-5050-FC42-8F10-D22D4F119D13}" type="slidenum">
              <a:rPr lang="en-US" smtClean="0"/>
              <a:pPr/>
              <a:t>20</a:t>
            </a:fld>
            <a:endParaRPr lang="en-US"/>
          </a:p>
        </p:txBody>
      </p:sp>
      <p:sp>
        <p:nvSpPr>
          <p:cNvPr id="6" name="Right Brace 5">
            <a:extLst>
              <a:ext uri="{FF2B5EF4-FFF2-40B4-BE49-F238E27FC236}">
                <a16:creationId xmlns:a16="http://schemas.microsoft.com/office/drawing/2014/main" id="{F23B17BB-8CD8-474C-B5C5-2B033BD15469}"/>
              </a:ext>
            </a:extLst>
          </p:cNvPr>
          <p:cNvSpPr/>
          <p:nvPr/>
        </p:nvSpPr>
        <p:spPr>
          <a:xfrm>
            <a:off x="6337864" y="1330658"/>
            <a:ext cx="337931" cy="1671970"/>
          </a:xfrm>
          <a:prstGeom prst="righ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Right Brace 6">
            <a:extLst>
              <a:ext uri="{FF2B5EF4-FFF2-40B4-BE49-F238E27FC236}">
                <a16:creationId xmlns:a16="http://schemas.microsoft.com/office/drawing/2014/main" id="{97B55CF1-B8F5-40D7-B103-889CC26BB14B}"/>
              </a:ext>
            </a:extLst>
          </p:cNvPr>
          <p:cNvSpPr/>
          <p:nvPr/>
        </p:nvSpPr>
        <p:spPr>
          <a:xfrm>
            <a:off x="6313117" y="3436070"/>
            <a:ext cx="337932" cy="2302355"/>
          </a:xfrm>
          <a:prstGeom prst="righ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 name="Content Placeholder 2">
            <a:extLst>
              <a:ext uri="{FF2B5EF4-FFF2-40B4-BE49-F238E27FC236}">
                <a16:creationId xmlns:a16="http://schemas.microsoft.com/office/drawing/2014/main" id="{1F8C34F4-784F-4CC0-B185-FDC44646FB62}"/>
              </a:ext>
            </a:extLst>
          </p:cNvPr>
          <p:cNvSpPr txBox="1">
            <a:spLocks/>
          </p:cNvSpPr>
          <p:nvPr/>
        </p:nvSpPr>
        <p:spPr>
          <a:xfrm>
            <a:off x="6893892" y="1428569"/>
            <a:ext cx="4803837" cy="485034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baseline="0">
                <a:solidFill>
                  <a:schemeClr val="tx1"/>
                </a:solidFill>
                <a:latin typeface="Arial"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PingFangSC-Regular" charset="-122"/>
              <a:buChar char="－"/>
              <a:defRPr sz="1500" kern="1200" baseline="0">
                <a:solidFill>
                  <a:schemeClr val="tx1"/>
                </a:solidFill>
                <a:latin typeface="Arial"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charset="0"/>
              <a:buChar char="•"/>
              <a:defRPr sz="1350" kern="1200" baseline="0">
                <a:solidFill>
                  <a:schemeClr val="tx1"/>
                </a:solidFill>
                <a:latin typeface="Arial" charset="0"/>
                <a:ea typeface="+mn-ea"/>
                <a:cs typeface="Arial" panose="020B0604020202020204" pitchFamily="34" charset="0"/>
              </a:defRPr>
            </a:lvl3pPr>
            <a:lvl4pPr marL="1243013" indent="-214313" algn="l" defTabSz="685800" rtl="0" eaLnBrk="1" latinLnBrk="0" hangingPunct="1">
              <a:lnSpc>
                <a:spcPct val="90000"/>
              </a:lnSpc>
              <a:spcBef>
                <a:spcPts val="375"/>
              </a:spcBef>
              <a:buFont typeface="PingFangSC-Regular" charset="-122"/>
              <a:buChar char="－"/>
              <a:defRPr sz="1200" kern="1200" baseline="0">
                <a:solidFill>
                  <a:schemeClr val="tx1"/>
                </a:solidFill>
                <a:latin typeface="Arial"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charset="0"/>
              <a:buChar char="•"/>
              <a:defRPr sz="1050" kern="1200" baseline="0">
                <a:solidFill>
                  <a:schemeClr val="tx1"/>
                </a:solidFill>
                <a:latin typeface="Arial"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sz="1600">
                <a:latin typeface="+mn-lt"/>
              </a:rPr>
              <a:t>The acceptance of the </a:t>
            </a:r>
            <a:r>
              <a:rPr lang="en-CA" sz="1600" err="1">
                <a:latin typeface="+mn-lt"/>
              </a:rPr>
              <a:t>moller</a:t>
            </a:r>
            <a:r>
              <a:rPr lang="en-CA" sz="1600">
                <a:latin typeface="+mn-lt"/>
              </a:rPr>
              <a:t> electrons is defined at collimator 2</a:t>
            </a:r>
          </a:p>
          <a:p>
            <a:r>
              <a:rPr lang="en-CA" sz="1600">
                <a:latin typeface="+mn-lt"/>
              </a:rPr>
              <a:t>The shape of the coils and the specified tolerances achieve the physics optics </a:t>
            </a:r>
          </a:p>
          <a:p>
            <a:r>
              <a:rPr lang="en-CA" sz="1600">
                <a:latin typeface="+mn-lt"/>
              </a:rPr>
              <a:t>Field stability requirements modest due to averaging over time and cancellation b/c measuring asymmetry</a:t>
            </a:r>
          </a:p>
          <a:p>
            <a:pPr marL="0" indent="0">
              <a:buNone/>
            </a:pPr>
            <a:endParaRPr lang="en-CA" sz="1600">
              <a:latin typeface="+mn-lt"/>
            </a:endParaRPr>
          </a:p>
          <a:p>
            <a:r>
              <a:rPr lang="en-CA" sz="1600">
                <a:latin typeface="+mn-lt"/>
              </a:rPr>
              <a:t>Collimator 1 defines the primary beam through experiment to the dump</a:t>
            </a:r>
          </a:p>
          <a:p>
            <a:r>
              <a:rPr lang="en-CA" sz="1600">
                <a:latin typeface="+mn-lt"/>
              </a:rPr>
              <a:t>Coils and supports obey &gt;5x multiple scattering radius by design</a:t>
            </a:r>
          </a:p>
          <a:p>
            <a:r>
              <a:rPr lang="en-CA" sz="1600">
                <a:latin typeface="+mn-lt"/>
              </a:rPr>
              <a:t>The collimators, lintels and beam shields are all designed to minimize the backgrounds at the detector plane</a:t>
            </a:r>
          </a:p>
          <a:p>
            <a:r>
              <a:rPr lang="en-CA" sz="1600">
                <a:latin typeface="+mn-lt"/>
              </a:rPr>
              <a:t>The shielding is optimized to shield the coil epoxy/ G10 filler as well to maintain shear strength</a:t>
            </a:r>
          </a:p>
          <a:p>
            <a:pPr marL="0" indent="0">
              <a:buFont typeface="Arial" panose="020B0604020202020204" pitchFamily="34" charset="0"/>
              <a:buNone/>
            </a:pPr>
            <a:endParaRPr lang="en-CA" sz="1600">
              <a:latin typeface="+mn-lt"/>
            </a:endParaRPr>
          </a:p>
          <a:p>
            <a:pPr marL="0" indent="0">
              <a:buFont typeface="Arial" panose="020B0604020202020204" pitchFamily="34" charset="0"/>
              <a:buNone/>
            </a:pPr>
            <a:endParaRPr lang="en-CA" sz="1600">
              <a:latin typeface="+mn-lt"/>
            </a:endParaRPr>
          </a:p>
        </p:txBody>
      </p:sp>
    </p:spTree>
    <p:extLst>
      <p:ext uri="{BB962C8B-B14F-4D97-AF65-F5344CB8AC3E}">
        <p14:creationId xmlns:p14="http://schemas.microsoft.com/office/powerpoint/2010/main" val="209031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0214" y="867221"/>
            <a:ext cx="2496355" cy="2513185"/>
          </a:xfrm>
          <a:prstGeom prst="rect">
            <a:avLst/>
          </a:prstGeom>
        </p:spPr>
      </p:pic>
      <p:sp>
        <p:nvSpPr>
          <p:cNvPr id="2" name="Title 1"/>
          <p:cNvSpPr>
            <a:spLocks noGrp="1"/>
          </p:cNvSpPr>
          <p:nvPr>
            <p:ph type="title"/>
          </p:nvPr>
        </p:nvSpPr>
        <p:spPr/>
        <p:txBody>
          <a:bodyPr/>
          <a:lstStyle/>
          <a:p>
            <a:r>
              <a:rPr lang="en-CA"/>
              <a:t>100% Azimuthal Acceptance Possible</a:t>
            </a:r>
          </a:p>
        </p:txBody>
      </p:sp>
      <p:sp>
        <p:nvSpPr>
          <p:cNvPr id="4" name="Footer Placeholder 3"/>
          <p:cNvSpPr>
            <a:spLocks noGrp="1"/>
          </p:cNvSpPr>
          <p:nvPr>
            <p:ph type="ftr" sz="quarter" idx="11"/>
          </p:nvPr>
        </p:nvSpPr>
        <p:spPr/>
        <p:txBody>
          <a:bodyPr/>
          <a:lstStyle/>
          <a:p>
            <a:r>
              <a:rPr lang="en-US"/>
              <a:t>Spectrometer Physics Design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a:p>
        </p:txBody>
      </p:sp>
      <p:pic>
        <p:nvPicPr>
          <p:cNvPr id="7" name="Picture 6" descr="Lab_Energy.gif"/>
          <p:cNvPicPr>
            <a:picLocks noChangeAspect="1"/>
          </p:cNvPicPr>
          <p:nvPr/>
        </p:nvPicPr>
        <p:blipFill>
          <a:blip r:embed="rId4" cstate="print">
            <a:clrChange>
              <a:clrFrom>
                <a:srgbClr val="FFFFFF"/>
              </a:clrFrom>
              <a:clrTo>
                <a:srgbClr val="FFFFFF">
                  <a:alpha val="0"/>
                </a:srgbClr>
              </a:clrTo>
            </a:clrChange>
          </a:blip>
          <a:stretch>
            <a:fillRect/>
          </a:stretch>
        </p:blipFill>
        <p:spPr>
          <a:xfrm>
            <a:off x="282168" y="3635104"/>
            <a:ext cx="3213809" cy="2410357"/>
          </a:xfrm>
          <a:prstGeom prst="rect">
            <a:avLst/>
          </a:prstGeom>
        </p:spPr>
      </p:pic>
      <p:sp>
        <p:nvSpPr>
          <p:cNvPr id="56" name="TextBox 55">
            <a:extLst>
              <a:ext uri="{FF2B5EF4-FFF2-40B4-BE49-F238E27FC236}">
                <a16:creationId xmlns:a16="http://schemas.microsoft.com/office/drawing/2014/main" id="{11326E3C-E4A1-4055-B254-E0457D60111B}"/>
              </a:ext>
            </a:extLst>
          </p:cNvPr>
          <p:cNvSpPr txBox="1"/>
          <p:nvPr/>
        </p:nvSpPr>
        <p:spPr>
          <a:xfrm>
            <a:off x="1934974" y="3912845"/>
            <a:ext cx="1450678" cy="307777"/>
          </a:xfrm>
          <a:prstGeom prst="rect">
            <a:avLst/>
          </a:prstGeom>
          <a:noFill/>
        </p:spPr>
        <p:txBody>
          <a:bodyPr wrap="square" rtlCol="0">
            <a:spAutoFit/>
          </a:bodyPr>
          <a:lstStyle/>
          <a:p>
            <a:r>
              <a:rPr lang="en-CA" sz="1400">
                <a:solidFill>
                  <a:srgbClr val="FF0000"/>
                </a:solidFill>
              </a:rPr>
              <a:t>2 &lt; E’ &lt; 8 GeV</a:t>
            </a:r>
          </a:p>
        </p:txBody>
      </p:sp>
      <p:sp>
        <p:nvSpPr>
          <p:cNvPr id="57" name="TextBox 56">
            <a:extLst>
              <a:ext uri="{FF2B5EF4-FFF2-40B4-BE49-F238E27FC236}">
                <a16:creationId xmlns:a16="http://schemas.microsoft.com/office/drawing/2014/main" id="{80F1A62A-9BAE-40E7-AE53-85E89E6B465A}"/>
              </a:ext>
            </a:extLst>
          </p:cNvPr>
          <p:cNvSpPr txBox="1"/>
          <p:nvPr/>
        </p:nvSpPr>
        <p:spPr>
          <a:xfrm>
            <a:off x="1934973" y="4195489"/>
            <a:ext cx="1379373" cy="307777"/>
          </a:xfrm>
          <a:prstGeom prst="rect">
            <a:avLst/>
          </a:prstGeom>
          <a:noFill/>
        </p:spPr>
        <p:txBody>
          <a:bodyPr wrap="square" rtlCol="0">
            <a:spAutoFit/>
          </a:bodyPr>
          <a:lstStyle/>
          <a:p>
            <a:r>
              <a:rPr lang="en-CA" sz="1400">
                <a:solidFill>
                  <a:srgbClr val="FF0000"/>
                </a:solidFill>
              </a:rPr>
              <a:t>6 &lt; </a:t>
            </a:r>
            <a:r>
              <a:rPr lang="el-GR" sz="1400">
                <a:solidFill>
                  <a:srgbClr val="FF0000"/>
                </a:solidFill>
              </a:rPr>
              <a:t>θ</a:t>
            </a:r>
            <a:r>
              <a:rPr lang="en-CA" sz="1400">
                <a:solidFill>
                  <a:srgbClr val="FF0000"/>
                </a:solidFill>
              </a:rPr>
              <a:t> &lt; 21 </a:t>
            </a:r>
            <a:r>
              <a:rPr lang="en-CA" sz="1400" err="1">
                <a:solidFill>
                  <a:srgbClr val="FF0000"/>
                </a:solidFill>
              </a:rPr>
              <a:t>mrads</a:t>
            </a:r>
            <a:endParaRPr lang="en-CA" sz="1400">
              <a:solidFill>
                <a:srgbClr val="FF0000"/>
              </a:solidFill>
            </a:endParaRPr>
          </a:p>
        </p:txBody>
      </p:sp>
      <p:sp>
        <p:nvSpPr>
          <p:cNvPr id="74" name="TextBox 73"/>
          <p:cNvSpPr txBox="1"/>
          <p:nvPr/>
        </p:nvSpPr>
        <p:spPr>
          <a:xfrm>
            <a:off x="8521520" y="1044116"/>
            <a:ext cx="790153" cy="307777"/>
          </a:xfrm>
          <a:prstGeom prst="rect">
            <a:avLst/>
          </a:prstGeom>
          <a:noFill/>
        </p:spPr>
        <p:txBody>
          <a:bodyPr wrap="none" rtlCol="0">
            <a:spAutoFit/>
          </a:bodyPr>
          <a:lstStyle/>
          <a:p>
            <a:r>
              <a:rPr lang="en-US" sz="1400">
                <a:solidFill>
                  <a:prstClr val="black">
                    <a:lumMod val="95000"/>
                    <a:lumOff val="5000"/>
                  </a:prstClr>
                </a:solidFill>
              </a:rPr>
              <a:t>21 </a:t>
            </a:r>
            <a:r>
              <a:rPr lang="en-US" sz="1400" err="1">
                <a:solidFill>
                  <a:prstClr val="black">
                    <a:lumMod val="95000"/>
                    <a:lumOff val="5000"/>
                  </a:prstClr>
                </a:solidFill>
              </a:rPr>
              <a:t>mrad</a:t>
            </a:r>
            <a:endParaRPr lang="en-US" sz="1400">
              <a:solidFill>
                <a:prstClr val="black">
                  <a:lumMod val="95000"/>
                  <a:lumOff val="5000"/>
                </a:prstClr>
              </a:solidFill>
            </a:endParaRPr>
          </a:p>
        </p:txBody>
      </p:sp>
      <p:sp>
        <p:nvSpPr>
          <p:cNvPr id="75" name="TextBox 74"/>
          <p:cNvSpPr txBox="1"/>
          <p:nvPr/>
        </p:nvSpPr>
        <p:spPr>
          <a:xfrm>
            <a:off x="8476630" y="1802834"/>
            <a:ext cx="698781" cy="307777"/>
          </a:xfrm>
          <a:prstGeom prst="rect">
            <a:avLst/>
          </a:prstGeom>
          <a:noFill/>
        </p:spPr>
        <p:txBody>
          <a:bodyPr wrap="none" rtlCol="0">
            <a:spAutoFit/>
          </a:bodyPr>
          <a:lstStyle/>
          <a:p>
            <a:r>
              <a:rPr lang="en-US" sz="1400">
                <a:solidFill>
                  <a:prstClr val="black">
                    <a:lumMod val="95000"/>
                    <a:lumOff val="5000"/>
                  </a:prstClr>
                </a:solidFill>
              </a:rPr>
              <a:t>6 </a:t>
            </a:r>
            <a:r>
              <a:rPr lang="en-US" sz="1400" err="1">
                <a:solidFill>
                  <a:prstClr val="black">
                    <a:lumMod val="95000"/>
                    <a:lumOff val="5000"/>
                  </a:prstClr>
                </a:solidFill>
              </a:rPr>
              <a:t>mrad</a:t>
            </a:r>
            <a:endParaRPr lang="en-US" sz="1400">
              <a:solidFill>
                <a:prstClr val="black">
                  <a:lumMod val="95000"/>
                  <a:lumOff val="5000"/>
                </a:prstClr>
              </a:solidFill>
            </a:endParaRPr>
          </a:p>
        </p:txBody>
      </p:sp>
      <p:cxnSp>
        <p:nvCxnSpPr>
          <p:cNvPr id="76" name="Straight Arrow Connector 75"/>
          <p:cNvCxnSpPr/>
          <p:nvPr/>
        </p:nvCxnSpPr>
        <p:spPr>
          <a:xfrm>
            <a:off x="9243540" y="1222648"/>
            <a:ext cx="534100" cy="151640"/>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9147585" y="1956723"/>
            <a:ext cx="1264200" cy="9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408503" y="1428711"/>
            <a:ext cx="835037" cy="307777"/>
          </a:xfrm>
          <a:prstGeom prst="rect">
            <a:avLst/>
          </a:prstGeom>
          <a:noFill/>
        </p:spPr>
        <p:txBody>
          <a:bodyPr wrap="none" rtlCol="0">
            <a:spAutoFit/>
          </a:bodyPr>
          <a:lstStyle/>
          <a:p>
            <a:r>
              <a:rPr lang="en-US" sz="1400">
                <a:solidFill>
                  <a:prstClr val="black">
                    <a:lumMod val="95000"/>
                    <a:lumOff val="5000"/>
                  </a:prstClr>
                </a:solidFill>
              </a:rPr>
              <a:t>9.5 </a:t>
            </a:r>
            <a:r>
              <a:rPr lang="en-US" sz="1400" err="1">
                <a:solidFill>
                  <a:prstClr val="black">
                    <a:lumMod val="95000"/>
                    <a:lumOff val="5000"/>
                  </a:prstClr>
                </a:solidFill>
              </a:rPr>
              <a:t>mrad</a:t>
            </a:r>
            <a:endParaRPr lang="en-US" sz="1400">
              <a:solidFill>
                <a:prstClr val="black">
                  <a:lumMod val="95000"/>
                  <a:lumOff val="5000"/>
                </a:prstClr>
              </a:solidFill>
            </a:endParaRPr>
          </a:p>
        </p:txBody>
      </p:sp>
      <p:cxnSp>
        <p:nvCxnSpPr>
          <p:cNvPr id="89" name="Straight Arrow Connector 88"/>
          <p:cNvCxnSpPr>
            <a:stCxn id="88" idx="3"/>
          </p:cNvCxnSpPr>
          <p:nvPr/>
        </p:nvCxnSpPr>
        <p:spPr>
          <a:xfrm>
            <a:off x="9243540" y="1582600"/>
            <a:ext cx="781897" cy="191510"/>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036319" y="3203905"/>
            <a:ext cx="6227992" cy="3245373"/>
            <a:chOff x="5358184" y="3572179"/>
            <a:chExt cx="4160987" cy="1909489"/>
          </a:xfrm>
        </p:grpSpPr>
        <p:sp>
          <p:nvSpPr>
            <p:cNvPr id="6" name="TextBox 5"/>
            <p:cNvSpPr txBox="1"/>
            <p:nvPr/>
          </p:nvSpPr>
          <p:spPr>
            <a:xfrm>
              <a:off x="7373149" y="4254625"/>
              <a:ext cx="259233" cy="415498"/>
            </a:xfrm>
            <a:prstGeom prst="rect">
              <a:avLst/>
            </a:prstGeom>
            <a:noFill/>
          </p:spPr>
          <p:txBody>
            <a:bodyPr wrap="square" rtlCol="0">
              <a:spAutoFit/>
            </a:bodyPr>
            <a:lstStyle/>
            <a:p>
              <a:r>
                <a:rPr lang="en-US" sz="1050">
                  <a:solidFill>
                    <a:prstClr val="black">
                      <a:lumMod val="95000"/>
                      <a:lumOff val="5000"/>
                    </a:prstClr>
                  </a:solidFill>
                  <a:cs typeface="Arial" pitchFamily="34" charset="0"/>
                </a:rPr>
                <a:t>e-</a:t>
              </a:r>
            </a:p>
          </p:txBody>
        </p:sp>
        <p:cxnSp>
          <p:nvCxnSpPr>
            <p:cNvPr id="15" name="Straight Arrow Connector 14"/>
            <p:cNvCxnSpPr/>
            <p:nvPr/>
          </p:nvCxnSpPr>
          <p:spPr>
            <a:xfrm>
              <a:off x="5996973" y="4283832"/>
              <a:ext cx="742950" cy="1191"/>
            </a:xfrm>
            <a:prstGeom prst="straightConnector1">
              <a:avLst/>
            </a:prstGeom>
            <a:ln w="1587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768271" y="4255027"/>
              <a:ext cx="835309" cy="27048"/>
            </a:xfrm>
            <a:prstGeom prst="straightConnector1">
              <a:avLst/>
            </a:prstGeom>
            <a:ln w="15875">
              <a:solidFill>
                <a:schemeClr val="accent4"/>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62780" y="4283833"/>
              <a:ext cx="811995" cy="374449"/>
            </a:xfrm>
            <a:prstGeom prst="straightConnector1">
              <a:avLst/>
            </a:prstGeom>
            <a:ln w="15875">
              <a:solidFill>
                <a:srgbClr val="EF844F"/>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69290" y="4571466"/>
              <a:ext cx="259233" cy="415498"/>
            </a:xfrm>
            <a:prstGeom prst="rect">
              <a:avLst/>
            </a:prstGeom>
            <a:noFill/>
          </p:spPr>
          <p:txBody>
            <a:bodyPr wrap="square" rtlCol="0">
              <a:spAutoFit/>
            </a:bodyPr>
            <a:lstStyle/>
            <a:p>
              <a:r>
                <a:rPr lang="en-US" sz="1050">
                  <a:solidFill>
                    <a:prstClr val="black">
                      <a:lumMod val="95000"/>
                      <a:lumOff val="5000"/>
                    </a:prstClr>
                  </a:solidFill>
                  <a:cs typeface="Arial" pitchFamily="34" charset="0"/>
                </a:rPr>
                <a:t>e-</a:t>
              </a:r>
            </a:p>
          </p:txBody>
        </p:sp>
        <p:sp>
          <p:nvSpPr>
            <p:cNvPr id="19" name="TextBox 18"/>
            <p:cNvSpPr txBox="1"/>
            <p:nvPr/>
          </p:nvSpPr>
          <p:spPr>
            <a:xfrm>
              <a:off x="7401954" y="4053401"/>
              <a:ext cx="259233" cy="415498"/>
            </a:xfrm>
            <a:prstGeom prst="rect">
              <a:avLst/>
            </a:prstGeom>
            <a:noFill/>
          </p:spPr>
          <p:txBody>
            <a:bodyPr wrap="square" rtlCol="0">
              <a:spAutoFit/>
            </a:bodyPr>
            <a:lstStyle/>
            <a:p>
              <a:r>
                <a:rPr lang="en-US" sz="1050">
                  <a:solidFill>
                    <a:prstClr val="black">
                      <a:lumMod val="95000"/>
                      <a:lumOff val="5000"/>
                    </a:prstClr>
                  </a:solidFill>
                  <a:cs typeface="Arial" pitchFamily="34" charset="0"/>
                </a:rPr>
                <a:t>e-</a:t>
              </a:r>
            </a:p>
          </p:txBody>
        </p:sp>
        <p:sp>
          <p:nvSpPr>
            <p:cNvPr id="20" name="Oval 19"/>
            <p:cNvSpPr/>
            <p:nvPr/>
          </p:nvSpPr>
          <p:spPr>
            <a:xfrm>
              <a:off x="6710664" y="4255029"/>
              <a:ext cx="34289" cy="342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cxnSp>
          <p:nvCxnSpPr>
            <p:cNvPr id="24" name="Straight Arrow Connector 23"/>
            <p:cNvCxnSpPr/>
            <p:nvPr/>
          </p:nvCxnSpPr>
          <p:spPr>
            <a:xfrm>
              <a:off x="6768271" y="4283831"/>
              <a:ext cx="835309" cy="27048"/>
            </a:xfrm>
            <a:prstGeom prst="straightConnector1">
              <a:avLst/>
            </a:prstGeom>
            <a:ln w="15875">
              <a:solidFill>
                <a:schemeClr val="accent4"/>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V="1">
              <a:off x="6762780" y="3909384"/>
              <a:ext cx="811995" cy="374449"/>
            </a:xfrm>
            <a:prstGeom prst="straightConnector1">
              <a:avLst/>
            </a:prstGeom>
            <a:ln w="15875">
              <a:solidFill>
                <a:srgbClr val="EF844F"/>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rot="21000000">
              <a:off x="8448470" y="3659472"/>
              <a:ext cx="71228" cy="46086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27" name="Rounded Rectangle 26"/>
            <p:cNvSpPr/>
            <p:nvPr/>
          </p:nvSpPr>
          <p:spPr>
            <a:xfrm rot="600000" flipH="1">
              <a:off x="7613106" y="4299560"/>
              <a:ext cx="221499" cy="4608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28" name="Rounded Rectangle 27"/>
            <p:cNvSpPr/>
            <p:nvPr/>
          </p:nvSpPr>
          <p:spPr>
            <a:xfrm flipH="1">
              <a:off x="7901143" y="4399047"/>
              <a:ext cx="393725" cy="34564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30" name="TextBox 29"/>
            <p:cNvSpPr txBox="1"/>
            <p:nvPr/>
          </p:nvSpPr>
          <p:spPr>
            <a:xfrm>
              <a:off x="7405813" y="3736560"/>
              <a:ext cx="259233" cy="415498"/>
            </a:xfrm>
            <a:prstGeom prst="rect">
              <a:avLst/>
            </a:prstGeom>
            <a:noFill/>
          </p:spPr>
          <p:txBody>
            <a:bodyPr wrap="square" rtlCol="0">
              <a:spAutoFit/>
            </a:bodyPr>
            <a:lstStyle/>
            <a:p>
              <a:r>
                <a:rPr lang="en-US" sz="1050">
                  <a:solidFill>
                    <a:prstClr val="black">
                      <a:lumMod val="95000"/>
                      <a:lumOff val="5000"/>
                    </a:prstClr>
                  </a:solidFill>
                  <a:cs typeface="Arial" pitchFamily="34" charset="0"/>
                </a:rPr>
                <a:t>e-</a:t>
              </a:r>
            </a:p>
          </p:txBody>
        </p:sp>
        <mc:AlternateContent xmlns:mc="http://schemas.openxmlformats.org/markup-compatibility/2006" xmlns:a14="http://schemas.microsoft.com/office/drawing/2010/main">
          <mc:Choice Requires="a14">
            <p:sp>
              <p:nvSpPr>
                <p:cNvPr id="33" name="TextBox 32"/>
                <p:cNvSpPr txBox="1"/>
                <p:nvPr/>
              </p:nvSpPr>
              <p:spPr>
                <a:xfrm>
                  <a:off x="5358184" y="5180021"/>
                  <a:ext cx="4086495" cy="25692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a:solidFill>
                        <a:prstClr val="black">
                          <a:lumMod val="50000"/>
                          <a:lumOff val="50000"/>
                        </a:prstClr>
                      </a:solidFill>
                    </a:rPr>
                    <a:t>Any odd number of coils will allow for 100% </a:t>
                  </a:r>
                  <a14:m>
                    <m:oMath xmlns:m="http://schemas.openxmlformats.org/officeDocument/2006/math">
                      <m:r>
                        <a:rPr lang="en-US" sz="1600" i="1">
                          <a:solidFill>
                            <a:prstClr val="black">
                              <a:lumMod val="50000"/>
                              <a:lumOff val="50000"/>
                            </a:prstClr>
                          </a:solidFill>
                          <a:latin typeface="Cambria Math" panose="02040503050406030204" pitchFamily="18" charset="0"/>
                          <a:ea typeface="Cambria Math" panose="02040503050406030204" pitchFamily="18" charset="0"/>
                        </a:rPr>
                        <m:t>𝜑</m:t>
                      </m:r>
                      <m:r>
                        <a:rPr lang="en-CA" sz="1600" i="1">
                          <a:solidFill>
                            <a:prstClr val="black">
                              <a:lumMod val="50000"/>
                              <a:lumOff val="50000"/>
                            </a:prstClr>
                          </a:solidFill>
                          <a:latin typeface="Cambria Math" panose="02040503050406030204" pitchFamily="18" charset="0"/>
                          <a:ea typeface="Cambria Math" panose="02040503050406030204" pitchFamily="18" charset="0"/>
                        </a:rPr>
                        <m:t> </m:t>
                      </m:r>
                    </m:oMath>
                  </a14:m>
                  <a:r>
                    <a:rPr lang="en-US" sz="1600">
                      <a:solidFill>
                        <a:prstClr val="black">
                          <a:lumMod val="50000"/>
                          <a:lumOff val="50000"/>
                        </a:prstClr>
                      </a:solidFill>
                    </a:rPr>
                    <a:t>acceptance</a:t>
                  </a:r>
                </a:p>
              </p:txBody>
            </p:sp>
          </mc:Choice>
          <mc:Fallback xmlns="">
            <p:sp>
              <p:nvSpPr>
                <p:cNvPr id="33" name="TextBox 32"/>
                <p:cNvSpPr txBox="1">
                  <a:spLocks noRot="1" noChangeAspect="1" noMove="1" noResize="1" noEditPoints="1" noAdjustHandles="1" noChangeArrowheads="1" noChangeShapeType="1" noTextEdit="1"/>
                </p:cNvSpPr>
                <p:nvPr/>
              </p:nvSpPr>
              <p:spPr>
                <a:xfrm>
                  <a:off x="5358184" y="5180021"/>
                  <a:ext cx="4086495" cy="256922"/>
                </a:xfrm>
                <a:prstGeom prst="rect">
                  <a:avLst/>
                </a:prstGeom>
                <a:blipFill>
                  <a:blip r:embed="rId5"/>
                  <a:stretch>
                    <a:fillRect t="-4225"/>
                  </a:stretch>
                </a:blipFill>
                <a:ln>
                  <a:noFill/>
                </a:ln>
              </p:spPr>
              <p:txBody>
                <a:bodyPr/>
                <a:lstStyle/>
                <a:p>
                  <a:r>
                    <a:rPr lang="en-US">
                      <a:noFill/>
                    </a:rPr>
                    <a:t> </a:t>
                  </a:r>
                </a:p>
              </p:txBody>
            </p:sp>
          </mc:Fallback>
        </mc:AlternateContent>
        <p:sp>
          <p:nvSpPr>
            <p:cNvPr id="36" name="TextBox 35">
              <a:extLst>
                <a:ext uri="{FF2B5EF4-FFF2-40B4-BE49-F238E27FC236}">
                  <a16:creationId xmlns:a16="http://schemas.microsoft.com/office/drawing/2014/main" id="{5E22DCD2-F3B8-4293-BEB6-B2838F6A65A8}"/>
                </a:ext>
              </a:extLst>
            </p:cNvPr>
            <p:cNvSpPr txBox="1"/>
            <p:nvPr/>
          </p:nvSpPr>
          <p:spPr>
            <a:xfrm>
              <a:off x="6612822" y="4254624"/>
              <a:ext cx="259233" cy="415498"/>
            </a:xfrm>
            <a:prstGeom prst="rect">
              <a:avLst/>
            </a:prstGeom>
            <a:noFill/>
          </p:spPr>
          <p:txBody>
            <a:bodyPr wrap="square" rtlCol="0">
              <a:spAutoFit/>
            </a:bodyPr>
            <a:lstStyle/>
            <a:p>
              <a:r>
                <a:rPr lang="en-US" sz="1050">
                  <a:solidFill>
                    <a:prstClr val="black">
                      <a:lumMod val="95000"/>
                      <a:lumOff val="5000"/>
                    </a:prstClr>
                  </a:solidFill>
                  <a:cs typeface="Arial" pitchFamily="34" charset="0"/>
                </a:rPr>
                <a:t>e-</a:t>
              </a:r>
            </a:p>
          </p:txBody>
        </p:sp>
        <p:sp>
          <p:nvSpPr>
            <p:cNvPr id="37" name="TextBox 36">
              <a:extLst>
                <a:ext uri="{FF2B5EF4-FFF2-40B4-BE49-F238E27FC236}">
                  <a16:creationId xmlns:a16="http://schemas.microsoft.com/office/drawing/2014/main" id="{D50BC75B-CDD4-4DED-B0D7-5FEC09C3D44C}"/>
                </a:ext>
              </a:extLst>
            </p:cNvPr>
            <p:cNvSpPr txBox="1"/>
            <p:nvPr/>
          </p:nvSpPr>
          <p:spPr>
            <a:xfrm>
              <a:off x="5867102" y="4256249"/>
              <a:ext cx="259233" cy="415498"/>
            </a:xfrm>
            <a:prstGeom prst="rect">
              <a:avLst/>
            </a:prstGeom>
            <a:noFill/>
          </p:spPr>
          <p:txBody>
            <a:bodyPr wrap="square" rtlCol="0">
              <a:spAutoFit/>
            </a:bodyPr>
            <a:lstStyle/>
            <a:p>
              <a:r>
                <a:rPr lang="en-US" sz="1050">
                  <a:solidFill>
                    <a:prstClr val="black">
                      <a:lumMod val="95000"/>
                      <a:lumOff val="5000"/>
                    </a:prstClr>
                  </a:solidFill>
                  <a:cs typeface="Arial" pitchFamily="34" charset="0"/>
                </a:rPr>
                <a:t>e-</a:t>
              </a:r>
            </a:p>
          </p:txBody>
        </p:sp>
        <p:sp>
          <p:nvSpPr>
            <p:cNvPr id="70" name="TextBox 69"/>
            <p:cNvSpPr txBox="1"/>
            <p:nvPr/>
          </p:nvSpPr>
          <p:spPr>
            <a:xfrm>
              <a:off x="5456066" y="3606200"/>
              <a:ext cx="845303" cy="256922"/>
            </a:xfrm>
            <a:prstGeom prst="rect">
              <a:avLst/>
            </a:prstGeom>
            <a:noFill/>
          </p:spPr>
          <p:txBody>
            <a:bodyPr wrap="none" rtlCol="0">
              <a:spAutoFit/>
            </a:bodyPr>
            <a:lstStyle/>
            <a:p>
              <a:r>
                <a:rPr lang="en-US" sz="1600">
                  <a:solidFill>
                    <a:prstClr val="black">
                      <a:lumMod val="95000"/>
                      <a:lumOff val="5000"/>
                    </a:prstClr>
                  </a:solidFill>
                </a:rPr>
                <a:t>Lab Frame</a:t>
              </a:r>
            </a:p>
          </p:txBody>
        </p:sp>
        <p:sp>
          <p:nvSpPr>
            <p:cNvPr id="71" name="TextBox 70"/>
            <p:cNvSpPr txBox="1"/>
            <p:nvPr/>
          </p:nvSpPr>
          <p:spPr>
            <a:xfrm>
              <a:off x="7864044" y="4744691"/>
              <a:ext cx="1529036" cy="233566"/>
            </a:xfrm>
            <a:prstGeom prst="rect">
              <a:avLst/>
            </a:prstGeom>
            <a:noFill/>
          </p:spPr>
          <p:txBody>
            <a:bodyPr wrap="square" rtlCol="0">
              <a:spAutoFit/>
            </a:bodyPr>
            <a:lstStyle/>
            <a:p>
              <a:r>
                <a:rPr lang="en-US" sz="1400">
                  <a:solidFill>
                    <a:prstClr val="black">
                      <a:lumMod val="95000"/>
                      <a:lumOff val="5000"/>
                    </a:prstClr>
                  </a:solidFill>
                </a:rPr>
                <a:t>Coils in closed sectors</a:t>
              </a:r>
            </a:p>
          </p:txBody>
        </p:sp>
        <p:sp>
          <p:nvSpPr>
            <p:cNvPr id="72" name="TextBox 71"/>
            <p:cNvSpPr txBox="1"/>
            <p:nvPr/>
          </p:nvSpPr>
          <p:spPr>
            <a:xfrm>
              <a:off x="8591405" y="3670150"/>
              <a:ext cx="927766" cy="397061"/>
            </a:xfrm>
            <a:prstGeom prst="rect">
              <a:avLst/>
            </a:prstGeom>
            <a:noFill/>
          </p:spPr>
          <p:txBody>
            <a:bodyPr wrap="square" rtlCol="0">
              <a:spAutoFit/>
            </a:bodyPr>
            <a:lstStyle/>
            <a:p>
              <a:r>
                <a:rPr lang="en-US" sz="1400">
                  <a:solidFill>
                    <a:prstClr val="black">
                      <a:lumMod val="95000"/>
                      <a:lumOff val="5000"/>
                    </a:prstClr>
                  </a:solidFill>
                </a:rPr>
                <a:t>Detectors in open sectors</a:t>
              </a:r>
            </a:p>
          </p:txBody>
        </p:sp>
        <p:sp>
          <p:nvSpPr>
            <p:cNvPr id="73" name="Rounded Rectangle 72"/>
            <p:cNvSpPr/>
            <p:nvPr/>
          </p:nvSpPr>
          <p:spPr>
            <a:xfrm>
              <a:off x="5358184" y="3572179"/>
              <a:ext cx="4143161" cy="1909489"/>
            </a:xfrm>
            <a:prstGeom prst="roundRect">
              <a:avLst>
                <a:gd name="adj" fmla="val 1019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8" name="TextBox 7"/>
            <p:cNvSpPr txBox="1"/>
            <p:nvPr/>
          </p:nvSpPr>
          <p:spPr>
            <a:xfrm>
              <a:off x="5390505" y="4472210"/>
              <a:ext cx="2023790" cy="416501"/>
            </a:xfrm>
            <a:prstGeom prst="rect">
              <a:avLst/>
            </a:prstGeom>
            <a:noFill/>
          </p:spPr>
          <p:txBody>
            <a:bodyPr wrap="square" rtlCol="0">
              <a:spAutoFit/>
            </a:bodyPr>
            <a:lstStyle/>
            <a:p>
              <a:r>
                <a:rPr lang="en-CA" sz="1400" dirty="0">
                  <a:solidFill>
                    <a:schemeClr val="accent6">
                      <a:lumMod val="75000"/>
                    </a:schemeClr>
                  </a:solidFill>
                </a:rPr>
                <a:t>Forward</a:t>
              </a:r>
              <a:r>
                <a:rPr lang="en-CA" sz="1400" dirty="0">
                  <a:solidFill>
                    <a:srgbClr val="EF844F"/>
                  </a:solidFill>
                </a:rPr>
                <a:t> </a:t>
              </a:r>
              <a:r>
                <a:rPr lang="en-CA" sz="1400" dirty="0"/>
                <a:t>and</a:t>
              </a:r>
              <a:r>
                <a:rPr lang="en-CA" sz="1400" dirty="0">
                  <a:solidFill>
                    <a:srgbClr val="EF844F"/>
                  </a:solidFill>
                </a:rPr>
                <a:t> backward </a:t>
              </a:r>
              <a:r>
                <a:rPr lang="en-CA" sz="1400" dirty="0"/>
                <a:t>(in COM) scattered electrons from two events </a:t>
              </a:r>
              <a:r>
                <a:rPr lang="en-CA" sz="1200" dirty="0"/>
                <a:t>(line type links electrons from same event)</a:t>
              </a:r>
            </a:p>
          </p:txBody>
        </p:sp>
      </p:grpSp>
      <p:pic>
        <p:nvPicPr>
          <p:cNvPr id="11" name="Picture 10">
            <a:extLst>
              <a:ext uri="{FF2B5EF4-FFF2-40B4-BE49-F238E27FC236}">
                <a16:creationId xmlns:a16="http://schemas.microsoft.com/office/drawing/2014/main" id="{0C0DFCA6-5EB5-4ECD-B24B-29E3124E812D}"/>
              </a:ext>
            </a:extLst>
          </p:cNvPr>
          <p:cNvPicPr>
            <a:picLocks noChangeAspect="1"/>
          </p:cNvPicPr>
          <p:nvPr/>
        </p:nvPicPr>
        <p:blipFill>
          <a:blip r:embed="rId6"/>
          <a:stretch>
            <a:fillRect/>
          </a:stretch>
        </p:blipFill>
        <p:spPr>
          <a:xfrm>
            <a:off x="175431" y="812539"/>
            <a:ext cx="2496355" cy="2049247"/>
          </a:xfrm>
          <a:prstGeom prst="rect">
            <a:avLst/>
          </a:prstGeom>
        </p:spPr>
      </p:pic>
      <p:sp>
        <p:nvSpPr>
          <p:cNvPr id="10" name="TextBox 9">
            <a:extLst>
              <a:ext uri="{FF2B5EF4-FFF2-40B4-BE49-F238E27FC236}">
                <a16:creationId xmlns:a16="http://schemas.microsoft.com/office/drawing/2014/main" id="{5C3B4A87-F883-45BB-B8FE-99A2C3A26A43}"/>
              </a:ext>
            </a:extLst>
          </p:cNvPr>
          <p:cNvSpPr txBox="1"/>
          <p:nvPr/>
        </p:nvSpPr>
        <p:spPr>
          <a:xfrm>
            <a:off x="2892600" y="989797"/>
            <a:ext cx="4814310" cy="1754326"/>
          </a:xfrm>
          <a:prstGeom prst="rect">
            <a:avLst/>
          </a:prstGeom>
          <a:noFill/>
        </p:spPr>
        <p:txBody>
          <a:bodyPr wrap="square" rtlCol="0">
            <a:spAutoFit/>
          </a:bodyPr>
          <a:lstStyle/>
          <a:p>
            <a:pPr marL="285750" indent="-285750">
              <a:buFont typeface="Arial" panose="020B0604020202020204" pitchFamily="34" charset="0"/>
              <a:buChar char="•"/>
            </a:pPr>
            <a:r>
              <a:rPr lang="en-CA" dirty="0"/>
              <a:t>Energy and scattering angle strongly correlated for </a:t>
            </a:r>
            <a:r>
              <a:rPr lang="en-CA" dirty="0" err="1"/>
              <a:t>mollers</a:t>
            </a:r>
            <a:r>
              <a:rPr lang="en-CA" dirty="0"/>
              <a:t> (eps are all ~11 GeV)</a:t>
            </a:r>
          </a:p>
          <a:p>
            <a:pPr marL="285750" indent="-285750">
              <a:buFont typeface="Arial" panose="020B0604020202020204" pitchFamily="34" charset="0"/>
              <a:buChar char="•"/>
            </a:pPr>
            <a:r>
              <a:rPr lang="en-CA" dirty="0"/>
              <a:t>Maximize azimuthal acceptance</a:t>
            </a:r>
          </a:p>
          <a:p>
            <a:pPr marL="742950" lvl="1" indent="-285750">
              <a:buFont typeface="Courier New" panose="02070309020205020404" pitchFamily="49" charset="0"/>
              <a:buChar char="o"/>
            </a:pPr>
            <a:r>
              <a:rPr lang="en-CA" dirty="0"/>
              <a:t>identical particle scattering</a:t>
            </a:r>
          </a:p>
          <a:p>
            <a:pPr marL="742950" lvl="1" indent="-285750">
              <a:buFont typeface="Courier New" panose="02070309020205020404" pitchFamily="49" charset="0"/>
              <a:buChar char="o"/>
            </a:pPr>
            <a:r>
              <a:rPr lang="en-CA" dirty="0"/>
              <a:t>accept COM angles around 90◦</a:t>
            </a:r>
          </a:p>
          <a:p>
            <a:pPr marL="285750" indent="-285750">
              <a:buFont typeface="Arial" panose="020B0604020202020204" pitchFamily="34" charset="0"/>
              <a:buChar char="•"/>
            </a:pPr>
            <a:r>
              <a:rPr lang="en-CA" dirty="0"/>
              <a:t>Large energy and angle range to focus</a:t>
            </a:r>
          </a:p>
        </p:txBody>
      </p:sp>
      <p:sp>
        <p:nvSpPr>
          <p:cNvPr id="21" name="TextBox 20"/>
          <p:cNvSpPr txBox="1"/>
          <p:nvPr/>
        </p:nvSpPr>
        <p:spPr>
          <a:xfrm>
            <a:off x="390335" y="2854781"/>
            <a:ext cx="2011711" cy="584775"/>
          </a:xfrm>
          <a:prstGeom prst="rect">
            <a:avLst/>
          </a:prstGeom>
          <a:noFill/>
        </p:spPr>
        <p:txBody>
          <a:bodyPr wrap="square" rtlCol="0">
            <a:spAutoFit/>
          </a:bodyPr>
          <a:lstStyle/>
          <a:p>
            <a:pPr algn="ctr"/>
            <a:r>
              <a:rPr lang="en-US" sz="1600">
                <a:solidFill>
                  <a:prstClr val="black">
                    <a:lumMod val="95000"/>
                    <a:lumOff val="5000"/>
                  </a:prstClr>
                </a:solidFill>
              </a:rPr>
              <a:t>Acceptance defining collimator</a:t>
            </a:r>
          </a:p>
        </p:txBody>
      </p:sp>
      <p:sp>
        <p:nvSpPr>
          <p:cNvPr id="40" name="Title 1">
            <a:extLst>
              <a:ext uri="{FF2B5EF4-FFF2-40B4-BE49-F238E27FC236}">
                <a16:creationId xmlns:a16="http://schemas.microsoft.com/office/drawing/2014/main" id="{954C1C0C-27F6-03F3-3A22-57A0766A039E}"/>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a:solidFill>
                  <a:srgbClr val="C00000"/>
                </a:solidFill>
              </a:rPr>
              <a:t>Appendix</a:t>
            </a:r>
          </a:p>
        </p:txBody>
      </p:sp>
    </p:spTree>
    <p:extLst>
      <p:ext uri="{BB962C8B-B14F-4D97-AF65-F5344CB8AC3E}">
        <p14:creationId xmlns:p14="http://schemas.microsoft.com/office/powerpoint/2010/main" val="936267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4CB82CD-F552-4730-B4C7-14DA336F8164}"/>
              </a:ext>
            </a:extLst>
          </p:cNvPr>
          <p:cNvPicPr>
            <a:picLocks noChangeAspect="1"/>
          </p:cNvPicPr>
          <p:nvPr/>
        </p:nvPicPr>
        <p:blipFill>
          <a:blip r:embed="rId3"/>
          <a:stretch>
            <a:fillRect/>
          </a:stretch>
        </p:blipFill>
        <p:spPr>
          <a:xfrm>
            <a:off x="1002475" y="1445164"/>
            <a:ext cx="4447620" cy="4639842"/>
          </a:xfrm>
          <a:prstGeom prst="rect">
            <a:avLst/>
          </a:prstGeom>
        </p:spPr>
      </p:pic>
      <p:pic>
        <p:nvPicPr>
          <p:cNvPr id="21" name="Picture 20" descr="Chart, line chart&#10;&#10;Description automatically generated">
            <a:extLst>
              <a:ext uri="{FF2B5EF4-FFF2-40B4-BE49-F238E27FC236}">
                <a16:creationId xmlns:a16="http://schemas.microsoft.com/office/drawing/2014/main" id="{63D4893C-0656-4FA5-892C-7BF4E60732B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51078" y="2978804"/>
            <a:ext cx="6150616" cy="345011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CA"/>
                  <a:t>Shape of Field in a </a:t>
                </a:r>
                <a:r>
                  <a:rPr lang="en-CA" err="1"/>
                  <a:t>Septant</a:t>
                </a:r>
                <a:r>
                  <a:rPr lang="en-CA"/>
                  <a:t> – varies along z, and also along r and </a:t>
                </a:r>
                <a14:m>
                  <m:oMath xmlns:m="http://schemas.openxmlformats.org/officeDocument/2006/math">
                    <m:r>
                      <a:rPr lang="en-CA" i="1" smtClean="0">
                        <a:latin typeface="Cambria Math" panose="02040503050406030204" pitchFamily="18" charset="0"/>
                        <a:ea typeface="Cambria Math" panose="02040503050406030204" pitchFamily="18" charset="0"/>
                      </a:rPr>
                      <m:t>𝜑</m:t>
                    </m:r>
                  </m:oMath>
                </a14:m>
                <a:endParaRPr lang="en-CA"/>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l="-864" t="-8750" b="-2375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Spectrometer Physics Design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1833242" y="6085220"/>
                <a:ext cx="3889712" cy="801501"/>
              </a:xfrm>
              <a:prstGeom prst="rect">
                <a:avLst/>
              </a:prstGeom>
              <a:noFill/>
            </p:spPr>
            <p:txBody>
              <a:bodyPr wrap="square" lIns="0" tIns="0" rIns="0" bIns="0" rtlCol="0">
                <a:spAutoFit/>
              </a:bodyPr>
              <a:lstStyle/>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𝐵</m:t>
                        </m:r>
                      </m:e>
                      <m:sub>
                        <m:r>
                          <a:rPr lang="en-CA" sz="2400" i="1">
                            <a:latin typeface="Cambria Math" panose="02040503050406030204" pitchFamily="18" charset="0"/>
                          </a:rPr>
                          <m:t>𝑖𝑑𝑒𝑎𝑙</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𝜇</m:t>
                        </m:r>
                        <m:r>
                          <a:rPr lang="en-CA" sz="2400" i="1">
                            <a:latin typeface="Cambria Math" panose="02040503050406030204" pitchFamily="18" charset="0"/>
                            <a:ea typeface="Cambria Math" panose="02040503050406030204" pitchFamily="18" charset="0"/>
                          </a:rPr>
                          <m:t>𝑁𝐼</m:t>
                        </m:r>
                      </m:num>
                      <m:den>
                        <m:r>
                          <a:rPr lang="en-CA" sz="2400" i="1">
                            <a:latin typeface="Cambria Math" panose="02040503050406030204" pitchFamily="18" charset="0"/>
                          </a:rPr>
                          <m:t>2</m:t>
                        </m:r>
                        <m:r>
                          <a:rPr lang="en-CA" sz="2400" i="1">
                            <a:latin typeface="Cambria Math" panose="02040503050406030204" pitchFamily="18" charset="0"/>
                            <a:ea typeface="Cambria Math" panose="02040503050406030204" pitchFamily="18" charset="0"/>
                          </a:rPr>
                          <m:t>𝜋</m:t>
                        </m:r>
                        <m:r>
                          <a:rPr lang="en-CA" sz="2400" i="1">
                            <a:latin typeface="Cambria Math" panose="02040503050406030204" pitchFamily="18" charset="0"/>
                            <a:ea typeface="Cambria Math" panose="02040503050406030204" pitchFamily="18" charset="0"/>
                          </a:rPr>
                          <m:t>𝑟</m:t>
                        </m:r>
                      </m:den>
                    </m:f>
                  </m:oMath>
                </a14:m>
                <a:r>
                  <a:rPr lang="en-CA" sz="2400"/>
                  <a:t> </a:t>
                </a:r>
                <a:r>
                  <a:rPr lang="en-CA"/>
                  <a:t>in the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a:t> direction</a:t>
                </a:r>
              </a:p>
              <a:p>
                <a:endParaRPr lang="en-CA"/>
              </a:p>
            </p:txBody>
          </p:sp>
        </mc:Choice>
        <mc:Fallback xmlns="">
          <p:sp>
            <p:nvSpPr>
              <p:cNvPr id="3" name="TextBox 2"/>
              <p:cNvSpPr txBox="1">
                <a:spLocks noRot="1" noChangeAspect="1" noMove="1" noResize="1" noEditPoints="1" noAdjustHandles="1" noChangeArrowheads="1" noChangeShapeType="1" noTextEdit="1"/>
              </p:cNvSpPr>
              <p:nvPr/>
            </p:nvSpPr>
            <p:spPr>
              <a:xfrm>
                <a:off x="1833242" y="6085220"/>
                <a:ext cx="3889712" cy="801501"/>
              </a:xfrm>
              <a:prstGeom prst="rect">
                <a:avLst/>
              </a:prstGeom>
              <a:blipFill>
                <a:blip r:embed="rId6"/>
                <a:stretch>
                  <a:fillRect/>
                </a:stretch>
              </a:blipFill>
            </p:spPr>
            <p:txBody>
              <a:bodyPr/>
              <a:lstStyle/>
              <a:p>
                <a:r>
                  <a:rPr lang="en-US">
                    <a:noFill/>
                  </a:rPr>
                  <a:t> </a:t>
                </a:r>
              </a:p>
            </p:txBody>
          </p:sp>
        </mc:Fallback>
      </mc:AlternateContent>
      <p:sp>
        <p:nvSpPr>
          <p:cNvPr id="22" name="TextBox 21"/>
          <p:cNvSpPr txBox="1"/>
          <p:nvPr/>
        </p:nvSpPr>
        <p:spPr>
          <a:xfrm>
            <a:off x="2588785" y="916657"/>
            <a:ext cx="1399913" cy="584775"/>
          </a:xfrm>
          <a:prstGeom prst="rect">
            <a:avLst/>
          </a:prstGeom>
          <a:noFill/>
        </p:spPr>
        <p:txBody>
          <a:bodyPr wrap="square" rtlCol="0">
            <a:spAutoFit/>
          </a:bodyPr>
          <a:lstStyle/>
          <a:p>
            <a:pPr algn="ctr"/>
            <a:r>
              <a:rPr lang="en-CA" sz="1600"/>
              <a:t>azimuthal de-focusing</a:t>
            </a:r>
          </a:p>
        </p:txBody>
      </p:sp>
      <p:sp>
        <p:nvSpPr>
          <p:cNvPr id="23" name="TextBox 22"/>
          <p:cNvSpPr txBox="1"/>
          <p:nvPr/>
        </p:nvSpPr>
        <p:spPr>
          <a:xfrm>
            <a:off x="5523702" y="880189"/>
            <a:ext cx="6259667" cy="2323713"/>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CA" dirty="0"/>
              <a:t>Vector map colors show relative total field strength in a </a:t>
            </a:r>
            <a:r>
              <a:rPr lang="en-CA" dirty="0" err="1"/>
              <a:t>septant</a:t>
            </a:r>
            <a:endParaRPr lang="en-CA" dirty="0"/>
          </a:p>
          <a:p>
            <a:pPr marL="285750" indent="-285750">
              <a:spcAft>
                <a:spcPts val="600"/>
              </a:spcAft>
              <a:buFont typeface="Arial" panose="020B0604020202020204" pitchFamily="34" charset="0"/>
              <a:buChar char="•"/>
            </a:pPr>
            <a:r>
              <a:rPr lang="en-CA" dirty="0"/>
              <a:t>Radial components of field cause azimuthal (de-)focussing near the conductor at the (outer) inner radius of the conductor </a:t>
            </a:r>
          </a:p>
          <a:p>
            <a:pPr marL="742950" lvl="1" indent="-285750">
              <a:spcAft>
                <a:spcPts val="600"/>
              </a:spcAft>
              <a:buFont typeface="Courier New" panose="02070309020205020404" pitchFamily="49" charset="0"/>
              <a:buChar char="o"/>
            </a:pPr>
            <a:r>
              <a:rPr lang="en-CA" dirty="0"/>
              <a:t>Provides required inelastic electron separation</a:t>
            </a:r>
          </a:p>
          <a:p>
            <a:pPr marL="742950" lvl="1" indent="-285750">
              <a:spcAft>
                <a:spcPts val="600"/>
              </a:spcAft>
              <a:buFont typeface="Courier New" panose="02070309020205020404" pitchFamily="49" charset="0"/>
              <a:buChar char="o"/>
            </a:pPr>
            <a:r>
              <a:rPr lang="en-CA" dirty="0"/>
              <a:t>Causes mid-angle </a:t>
            </a:r>
            <a:r>
              <a:rPr lang="en-CA" dirty="0" err="1"/>
              <a:t>mollers</a:t>
            </a:r>
            <a:r>
              <a:rPr lang="en-CA" dirty="0"/>
              <a:t> to fill full azimuth at detector </a:t>
            </a:r>
          </a:p>
          <a:p>
            <a:pPr marL="285750" indent="-285750">
              <a:spcAft>
                <a:spcPts val="600"/>
              </a:spcAft>
              <a:buFont typeface="Arial" panose="020B0604020202020204" pitchFamily="34" charset="0"/>
              <a:buChar char="•"/>
            </a:pPr>
            <a:r>
              <a:rPr lang="en-CA" dirty="0"/>
              <a:t>Field varies along z to separate the low E </a:t>
            </a:r>
            <a:r>
              <a:rPr lang="en-CA" dirty="0" err="1"/>
              <a:t>moller</a:t>
            </a:r>
            <a:r>
              <a:rPr lang="en-CA" dirty="0"/>
              <a:t> and high E eps</a:t>
            </a:r>
          </a:p>
          <a:p>
            <a:pPr marL="285750" indent="-285750">
              <a:spcAft>
                <a:spcPts val="600"/>
              </a:spcAft>
              <a:buFont typeface="Arial" panose="020B0604020202020204" pitchFamily="34" charset="0"/>
              <a:buChar char="•"/>
            </a:pPr>
            <a:endParaRPr lang="en-CA" dirty="0"/>
          </a:p>
        </p:txBody>
      </p:sp>
      <p:cxnSp>
        <p:nvCxnSpPr>
          <p:cNvPr id="19" name="Straight Arrow Connector 18"/>
          <p:cNvCxnSpPr>
            <a:cxnSpLocks/>
          </p:cNvCxnSpPr>
          <p:nvPr/>
        </p:nvCxnSpPr>
        <p:spPr>
          <a:xfrm flipH="1">
            <a:off x="2120099" y="1501432"/>
            <a:ext cx="636797" cy="553657"/>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cxnSpLocks/>
          </p:cNvCxnSpPr>
          <p:nvPr/>
        </p:nvCxnSpPr>
        <p:spPr>
          <a:xfrm>
            <a:off x="3865989" y="1476842"/>
            <a:ext cx="662279" cy="657331"/>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68C55C73-548D-43E4-B06C-EE53BCE00739}"/>
              </a:ext>
            </a:extLst>
          </p:cNvPr>
          <p:cNvSpPr txBox="1"/>
          <p:nvPr/>
        </p:nvSpPr>
        <p:spPr>
          <a:xfrm>
            <a:off x="9933849" y="3454127"/>
            <a:ext cx="2143620" cy="1015663"/>
          </a:xfrm>
          <a:prstGeom prst="rect">
            <a:avLst/>
          </a:prstGeom>
          <a:solidFill>
            <a:schemeClr val="bg1"/>
          </a:solidFill>
        </p:spPr>
        <p:txBody>
          <a:bodyPr wrap="square" rtlCol="0">
            <a:spAutoFit/>
          </a:bodyPr>
          <a:lstStyle/>
          <a:p>
            <a:r>
              <a:rPr lang="en-US" sz="2000"/>
              <a:t>BMOD</a:t>
            </a:r>
          </a:p>
          <a:p>
            <a:r>
              <a:rPr lang="en-US" sz="2000" err="1">
                <a:solidFill>
                  <a:srgbClr val="6565FF"/>
                </a:solidFill>
              </a:rPr>
              <a:t>B</a:t>
            </a:r>
            <a:r>
              <a:rPr lang="en-US" sz="2000" baseline="-25000" err="1">
                <a:solidFill>
                  <a:srgbClr val="6565FF"/>
                </a:solidFill>
                <a:cs typeface="Times New Roman" panose="02020603050405020304" pitchFamily="18" charset="0"/>
              </a:rPr>
              <a:t>φ</a:t>
            </a:r>
            <a:endParaRPr lang="en-US" sz="2000"/>
          </a:p>
          <a:p>
            <a:r>
              <a:rPr lang="en-US" sz="2000" err="1">
                <a:solidFill>
                  <a:srgbClr val="C00000"/>
                </a:solidFill>
              </a:rPr>
              <a:t>B</a:t>
            </a:r>
            <a:r>
              <a:rPr lang="en-US" sz="2000" baseline="-25000" err="1">
                <a:solidFill>
                  <a:srgbClr val="C00000"/>
                </a:solidFill>
              </a:rPr>
              <a:t>z</a:t>
            </a:r>
            <a:r>
              <a:rPr lang="en-US" sz="2000" baseline="-25000">
                <a:solidFill>
                  <a:srgbClr val="C00000"/>
                </a:solidFill>
              </a:rPr>
              <a:t> </a:t>
            </a:r>
          </a:p>
        </p:txBody>
      </p:sp>
      <p:sp>
        <p:nvSpPr>
          <p:cNvPr id="18" name="Rectangle 17">
            <a:extLst>
              <a:ext uri="{FF2B5EF4-FFF2-40B4-BE49-F238E27FC236}">
                <a16:creationId xmlns:a16="http://schemas.microsoft.com/office/drawing/2014/main" id="{B207A19C-4819-4ACC-8D75-138A2312E9E3}"/>
              </a:ext>
            </a:extLst>
          </p:cNvPr>
          <p:cNvSpPr/>
          <p:nvPr/>
        </p:nvSpPr>
        <p:spPr>
          <a:xfrm rot="16200000">
            <a:off x="4920324" y="4629919"/>
            <a:ext cx="1061509" cy="369332"/>
          </a:xfrm>
          <a:prstGeom prst="rect">
            <a:avLst/>
          </a:prstGeom>
          <a:solidFill>
            <a:schemeClr val="bg1"/>
          </a:solidFill>
        </p:spPr>
        <p:txBody>
          <a:bodyPr wrap="none">
            <a:spAutoFit/>
          </a:bodyPr>
          <a:lstStyle/>
          <a:p>
            <a:r>
              <a:rPr lang="en-US"/>
              <a:t>B (Gauss)</a:t>
            </a:r>
          </a:p>
        </p:txBody>
      </p:sp>
      <p:cxnSp>
        <p:nvCxnSpPr>
          <p:cNvPr id="32" name="Straight Arrow Connector 31">
            <a:extLst>
              <a:ext uri="{FF2B5EF4-FFF2-40B4-BE49-F238E27FC236}">
                <a16:creationId xmlns:a16="http://schemas.microsoft.com/office/drawing/2014/main" id="{8D1AE155-50B0-49EC-8532-732D62519C77}"/>
              </a:ext>
            </a:extLst>
          </p:cNvPr>
          <p:cNvCxnSpPr>
            <a:cxnSpLocks/>
          </p:cNvCxnSpPr>
          <p:nvPr/>
        </p:nvCxnSpPr>
        <p:spPr>
          <a:xfrm>
            <a:off x="2375771" y="4412123"/>
            <a:ext cx="853056" cy="487136"/>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43" name="TextBox 42">
            <a:extLst>
              <a:ext uri="{FF2B5EF4-FFF2-40B4-BE49-F238E27FC236}">
                <a16:creationId xmlns:a16="http://schemas.microsoft.com/office/drawing/2014/main" id="{38279D8C-3642-4D4C-8FD7-FD5D13098355}"/>
              </a:ext>
            </a:extLst>
          </p:cNvPr>
          <p:cNvSpPr txBox="1"/>
          <p:nvPr/>
        </p:nvSpPr>
        <p:spPr>
          <a:xfrm>
            <a:off x="289951" y="766444"/>
            <a:ext cx="1399913" cy="369332"/>
          </a:xfrm>
          <a:prstGeom prst="rect">
            <a:avLst/>
          </a:prstGeom>
          <a:noFill/>
        </p:spPr>
        <p:txBody>
          <a:bodyPr wrap="square" rtlCol="0">
            <a:spAutoFit/>
          </a:bodyPr>
          <a:lstStyle/>
          <a:p>
            <a:pPr algn="ctr"/>
            <a:r>
              <a:rPr lang="en-CA"/>
              <a:t>z=9500mm</a:t>
            </a:r>
          </a:p>
        </p:txBody>
      </p:sp>
      <p:cxnSp>
        <p:nvCxnSpPr>
          <p:cNvPr id="45" name="Straight Connector 44">
            <a:extLst>
              <a:ext uri="{FF2B5EF4-FFF2-40B4-BE49-F238E27FC236}">
                <a16:creationId xmlns:a16="http://schemas.microsoft.com/office/drawing/2014/main" id="{9812895F-3571-458A-9193-4B666B76F82E}"/>
              </a:ext>
            </a:extLst>
          </p:cNvPr>
          <p:cNvCxnSpPr>
            <a:cxnSpLocks/>
          </p:cNvCxnSpPr>
          <p:nvPr/>
        </p:nvCxnSpPr>
        <p:spPr>
          <a:xfrm flipV="1">
            <a:off x="8526386" y="3429001"/>
            <a:ext cx="0" cy="2656219"/>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685C384E-4F18-4484-832E-EA98DA38DBC0}"/>
              </a:ext>
            </a:extLst>
          </p:cNvPr>
          <p:cNvSpPr/>
          <p:nvPr/>
        </p:nvSpPr>
        <p:spPr>
          <a:xfrm>
            <a:off x="2254825" y="4474683"/>
            <a:ext cx="1970619" cy="1078434"/>
          </a:xfrm>
          <a:prstGeom prst="arc">
            <a:avLst>
              <a:gd name="adj1" fmla="val 12483429"/>
              <a:gd name="adj2" fmla="val 19685170"/>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49" name="TextBox 48">
            <a:extLst>
              <a:ext uri="{FF2B5EF4-FFF2-40B4-BE49-F238E27FC236}">
                <a16:creationId xmlns:a16="http://schemas.microsoft.com/office/drawing/2014/main" id="{F32FA697-1E23-4F83-B0AF-3B9FA11B36B3}"/>
              </a:ext>
            </a:extLst>
          </p:cNvPr>
          <p:cNvSpPr txBox="1"/>
          <p:nvPr/>
        </p:nvSpPr>
        <p:spPr>
          <a:xfrm>
            <a:off x="3882028" y="4445253"/>
            <a:ext cx="1144865" cy="369332"/>
          </a:xfrm>
          <a:prstGeom prst="rect">
            <a:avLst/>
          </a:prstGeom>
          <a:noFill/>
        </p:spPr>
        <p:txBody>
          <a:bodyPr wrap="none" rtlCol="0">
            <a:spAutoFit/>
          </a:bodyPr>
          <a:lstStyle/>
          <a:p>
            <a:r>
              <a:rPr lang="en-CA"/>
              <a:t>R=135mm</a:t>
            </a:r>
          </a:p>
        </p:txBody>
      </p:sp>
      <p:sp>
        <p:nvSpPr>
          <p:cNvPr id="50" name="TextBox 49">
            <a:extLst>
              <a:ext uri="{FF2B5EF4-FFF2-40B4-BE49-F238E27FC236}">
                <a16:creationId xmlns:a16="http://schemas.microsoft.com/office/drawing/2014/main" id="{1FABCAA9-7773-430A-8815-3517928FB5AF}"/>
              </a:ext>
            </a:extLst>
          </p:cNvPr>
          <p:cNvSpPr txBox="1"/>
          <p:nvPr/>
        </p:nvSpPr>
        <p:spPr>
          <a:xfrm>
            <a:off x="8498785" y="5550430"/>
            <a:ext cx="1399913" cy="369332"/>
          </a:xfrm>
          <a:prstGeom prst="rect">
            <a:avLst/>
          </a:prstGeom>
          <a:noFill/>
        </p:spPr>
        <p:txBody>
          <a:bodyPr wrap="square" rtlCol="0">
            <a:spAutoFit/>
          </a:bodyPr>
          <a:lstStyle/>
          <a:p>
            <a:pPr algn="ctr"/>
            <a:r>
              <a:rPr lang="en-CA"/>
              <a:t>z=9500mm</a:t>
            </a:r>
          </a:p>
        </p:txBody>
      </p:sp>
      <p:pic>
        <p:nvPicPr>
          <p:cNvPr id="9" name="Picture 8">
            <a:extLst>
              <a:ext uri="{FF2B5EF4-FFF2-40B4-BE49-F238E27FC236}">
                <a16:creationId xmlns:a16="http://schemas.microsoft.com/office/drawing/2014/main" id="{97D9F1B5-DAA8-4A6D-BF82-D368635D72F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1499" y="1065229"/>
            <a:ext cx="932218" cy="5118755"/>
          </a:xfrm>
          <a:prstGeom prst="rect">
            <a:avLst/>
          </a:prstGeom>
        </p:spPr>
      </p:pic>
      <p:sp>
        <p:nvSpPr>
          <p:cNvPr id="6" name="Oval 5">
            <a:extLst>
              <a:ext uri="{FF2B5EF4-FFF2-40B4-BE49-F238E27FC236}">
                <a16:creationId xmlns:a16="http://schemas.microsoft.com/office/drawing/2014/main" id="{9508935E-59A3-42F2-9DD6-77F25A68191C}"/>
              </a:ext>
            </a:extLst>
          </p:cNvPr>
          <p:cNvSpPr/>
          <p:nvPr/>
        </p:nvSpPr>
        <p:spPr>
          <a:xfrm>
            <a:off x="3173188" y="4435825"/>
            <a:ext cx="108000" cy="108000"/>
          </a:xfrm>
          <a:prstGeom prst="ellipse">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7" name="TextBox 16"/>
          <p:cNvSpPr txBox="1"/>
          <p:nvPr/>
        </p:nvSpPr>
        <p:spPr>
          <a:xfrm>
            <a:off x="303121" y="4166106"/>
            <a:ext cx="2516956" cy="338554"/>
          </a:xfrm>
          <a:prstGeom prst="rect">
            <a:avLst/>
          </a:prstGeom>
          <a:noFill/>
        </p:spPr>
        <p:txBody>
          <a:bodyPr wrap="square" rtlCol="0">
            <a:spAutoFit/>
          </a:bodyPr>
          <a:lstStyle/>
          <a:p>
            <a:pPr algn="ctr"/>
            <a:r>
              <a:rPr lang="en-CA" sz="1600"/>
              <a:t>azimuthal focusing</a:t>
            </a:r>
          </a:p>
        </p:txBody>
      </p:sp>
      <p:sp>
        <p:nvSpPr>
          <p:cNvPr id="25" name="Title 1">
            <a:extLst>
              <a:ext uri="{FF2B5EF4-FFF2-40B4-BE49-F238E27FC236}">
                <a16:creationId xmlns:a16="http://schemas.microsoft.com/office/drawing/2014/main" id="{F1DCAA70-C6EF-DDC0-903C-831BE0945F3D}"/>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a:solidFill>
                  <a:srgbClr val="C00000"/>
                </a:solidFill>
              </a:rPr>
              <a:t>Appendix</a:t>
            </a:r>
          </a:p>
        </p:txBody>
      </p:sp>
    </p:spTree>
    <p:extLst>
      <p:ext uri="{BB962C8B-B14F-4D97-AF65-F5344CB8AC3E}">
        <p14:creationId xmlns:p14="http://schemas.microsoft.com/office/powerpoint/2010/main" val="1602156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284C6C-4310-4367-BF8A-C282E5F44DB3}"/>
              </a:ext>
            </a:extLst>
          </p:cNvPr>
          <p:cNvPicPr>
            <a:picLocks noChangeAspect="1"/>
          </p:cNvPicPr>
          <p:nvPr/>
        </p:nvPicPr>
        <p:blipFill>
          <a:blip r:embed="rId3"/>
          <a:stretch>
            <a:fillRect/>
          </a:stretch>
        </p:blipFill>
        <p:spPr>
          <a:xfrm>
            <a:off x="227395" y="798849"/>
            <a:ext cx="6995526" cy="3398614"/>
          </a:xfrm>
          <a:prstGeom prst="rect">
            <a:avLst/>
          </a:prstGeom>
        </p:spPr>
      </p:pic>
      <p:sp>
        <p:nvSpPr>
          <p:cNvPr id="7" name="Rectangle 6">
            <a:extLst>
              <a:ext uri="{FF2B5EF4-FFF2-40B4-BE49-F238E27FC236}">
                <a16:creationId xmlns:a16="http://schemas.microsoft.com/office/drawing/2014/main" id="{51C9DF11-DFE0-473A-B323-FC382BB7C8A5}"/>
              </a:ext>
            </a:extLst>
          </p:cNvPr>
          <p:cNvSpPr/>
          <p:nvPr/>
        </p:nvSpPr>
        <p:spPr>
          <a:xfrm>
            <a:off x="1075038" y="3532786"/>
            <a:ext cx="3785265" cy="293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71619" y="3435628"/>
            <a:ext cx="4297719" cy="3091342"/>
          </a:xfrm>
          <a:prstGeom prst="rect">
            <a:avLst/>
          </a:prstGeom>
        </p:spPr>
      </p:pic>
      <p:sp>
        <p:nvSpPr>
          <p:cNvPr id="2" name="Title 1">
            <a:extLst>
              <a:ext uri="{FF2B5EF4-FFF2-40B4-BE49-F238E27FC236}">
                <a16:creationId xmlns:a16="http://schemas.microsoft.com/office/drawing/2014/main" id="{2D35A811-EBCC-45DF-929D-A5B5DAE944CE}"/>
              </a:ext>
            </a:extLst>
          </p:cNvPr>
          <p:cNvSpPr>
            <a:spLocks noGrp="1"/>
          </p:cNvSpPr>
          <p:nvPr>
            <p:ph type="title"/>
          </p:nvPr>
        </p:nvSpPr>
        <p:spPr>
          <a:xfrm>
            <a:off x="411892" y="143709"/>
            <a:ext cx="11285837" cy="487490"/>
          </a:xfrm>
        </p:spPr>
        <p:txBody>
          <a:bodyPr/>
          <a:lstStyle/>
          <a:p>
            <a:r>
              <a:rPr lang="en-CA" dirty="0"/>
              <a:t>Fields produce desired particle tracks </a:t>
            </a:r>
          </a:p>
        </p:txBody>
      </p:sp>
      <p:sp>
        <p:nvSpPr>
          <p:cNvPr id="4" name="Footer Placeholder 3">
            <a:extLst>
              <a:ext uri="{FF2B5EF4-FFF2-40B4-BE49-F238E27FC236}">
                <a16:creationId xmlns:a16="http://schemas.microsoft.com/office/drawing/2014/main" id="{D7725888-726E-4851-83BB-3829E0203835}"/>
              </a:ext>
            </a:extLst>
          </p:cNvPr>
          <p:cNvSpPr>
            <a:spLocks noGrp="1"/>
          </p:cNvSpPr>
          <p:nvPr>
            <p:ph type="ftr" sz="quarter" idx="11"/>
          </p:nvPr>
        </p:nvSpPr>
        <p:spPr/>
        <p:txBody>
          <a:bodyPr/>
          <a:lstStyle/>
          <a:p>
            <a:r>
              <a:rPr lang="en-US"/>
              <a:t>Spectrometer Physics Design</a:t>
            </a:r>
          </a:p>
        </p:txBody>
      </p:sp>
      <p:sp>
        <p:nvSpPr>
          <p:cNvPr id="5" name="Slide Number Placeholder 4">
            <a:extLst>
              <a:ext uri="{FF2B5EF4-FFF2-40B4-BE49-F238E27FC236}">
                <a16:creationId xmlns:a16="http://schemas.microsoft.com/office/drawing/2014/main" id="{3A5F83C7-2701-4C46-94C4-2B4B2342B24A}"/>
              </a:ext>
            </a:extLst>
          </p:cNvPr>
          <p:cNvSpPr>
            <a:spLocks noGrp="1"/>
          </p:cNvSpPr>
          <p:nvPr>
            <p:ph type="sldNum" sz="quarter" idx="12"/>
          </p:nvPr>
        </p:nvSpPr>
        <p:spPr/>
        <p:txBody>
          <a:bodyPr/>
          <a:lstStyle/>
          <a:p>
            <a:fld id="{07E1C93C-5050-FC42-8F10-D22D4F119D13}" type="slidenum">
              <a:rPr lang="en-US" smtClean="0"/>
              <a:pPr/>
              <a:t>5</a:t>
            </a:fld>
            <a:endParaRPr lang="en-US"/>
          </a:p>
        </p:txBody>
      </p:sp>
      <p:sp>
        <p:nvSpPr>
          <p:cNvPr id="9" name="Rectangle 8">
            <a:extLst>
              <a:ext uri="{FF2B5EF4-FFF2-40B4-BE49-F238E27FC236}">
                <a16:creationId xmlns:a16="http://schemas.microsoft.com/office/drawing/2014/main" id="{0CD6FF1C-C59C-453D-AEB0-A35B12FEADCA}"/>
              </a:ext>
            </a:extLst>
          </p:cNvPr>
          <p:cNvSpPr/>
          <p:nvPr/>
        </p:nvSpPr>
        <p:spPr>
          <a:xfrm>
            <a:off x="7750981" y="849020"/>
            <a:ext cx="4077377" cy="584775"/>
          </a:xfrm>
          <a:prstGeom prst="rect">
            <a:avLst/>
          </a:prstGeom>
        </p:spPr>
        <p:txBody>
          <a:bodyPr wrap="square">
            <a:spAutoFit/>
          </a:bodyPr>
          <a:lstStyle/>
          <a:p>
            <a:r>
              <a:rPr lang="en-CA" sz="1600">
                <a:cs typeface="Arial" panose="020B0604020202020204" pitchFamily="34" charset="0"/>
              </a:rPr>
              <a:t>Tracks are 6 and 21 </a:t>
            </a:r>
            <a:r>
              <a:rPr lang="en-CA" sz="1600" err="1">
                <a:cs typeface="Arial" panose="020B0604020202020204" pitchFamily="34" charset="0"/>
              </a:rPr>
              <a:t>mrads</a:t>
            </a:r>
            <a:r>
              <a:rPr lang="en-CA" sz="1600">
                <a:cs typeface="Arial" panose="020B0604020202020204" pitchFamily="34" charset="0"/>
              </a:rPr>
              <a:t> for both ep and </a:t>
            </a:r>
            <a:r>
              <a:rPr lang="en-CA" sz="1600" err="1">
                <a:cs typeface="Arial" panose="020B0604020202020204" pitchFamily="34" charset="0"/>
              </a:rPr>
              <a:t>mollers</a:t>
            </a:r>
            <a:r>
              <a:rPr lang="en-CA" sz="1600">
                <a:cs typeface="Arial" panose="020B0604020202020204" pitchFamily="34" charset="0"/>
              </a:rPr>
              <a:t>, from 3 different parts of the target</a:t>
            </a:r>
          </a:p>
        </p:txBody>
      </p:sp>
      <p:sp>
        <p:nvSpPr>
          <p:cNvPr id="10" name="TextBox 9">
            <a:extLst>
              <a:ext uri="{FF2B5EF4-FFF2-40B4-BE49-F238E27FC236}">
                <a16:creationId xmlns:a16="http://schemas.microsoft.com/office/drawing/2014/main" id="{23716EDB-FC2E-4BD3-8FFD-FAEEABB79FD8}"/>
              </a:ext>
            </a:extLst>
          </p:cNvPr>
          <p:cNvSpPr txBox="1"/>
          <p:nvPr/>
        </p:nvSpPr>
        <p:spPr>
          <a:xfrm>
            <a:off x="8614407" y="3873885"/>
            <a:ext cx="830034" cy="646331"/>
          </a:xfrm>
          <a:prstGeom prst="rect">
            <a:avLst/>
          </a:prstGeom>
          <a:noFill/>
        </p:spPr>
        <p:txBody>
          <a:bodyPr wrap="square" rtlCol="0">
            <a:spAutoFit/>
          </a:bodyPr>
          <a:lstStyle/>
          <a:p>
            <a:r>
              <a:rPr lang="en-CA"/>
              <a:t>ep</a:t>
            </a:r>
          </a:p>
          <a:p>
            <a:r>
              <a:rPr lang="en-CA" err="1"/>
              <a:t>moller</a:t>
            </a:r>
            <a:endParaRPr lang="en-CA"/>
          </a:p>
        </p:txBody>
      </p:sp>
      <mc:AlternateContent xmlns:mc="http://schemas.openxmlformats.org/markup-compatibility/2006" xmlns:a14="http://schemas.microsoft.com/office/drawing/2010/main">
        <mc:Choice Requires="a14">
          <p:sp>
            <p:nvSpPr>
              <p:cNvPr id="11" name="Rectangle 10"/>
              <p:cNvSpPr/>
              <p:nvPr/>
            </p:nvSpPr>
            <p:spPr>
              <a:xfrm>
                <a:off x="919642" y="868671"/>
                <a:ext cx="337005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CA">
                    <a:ea typeface="Cambria Math" panose="02040503050406030204" pitchFamily="18" charset="0"/>
                  </a:rPr>
                  <a:t>Side view of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a:t>=0 field and tracks (center of open </a:t>
                </a:r>
                <a:r>
                  <a:rPr lang="en-CA" err="1"/>
                  <a:t>septant</a:t>
                </a:r>
                <a:r>
                  <a:rPr lang="en-CA"/>
                  <a:t>) </a:t>
                </a:r>
              </a:p>
            </p:txBody>
          </p:sp>
        </mc:Choice>
        <mc:Fallback xmlns="">
          <p:sp>
            <p:nvSpPr>
              <p:cNvPr id="11" name="Rectangle 10"/>
              <p:cNvSpPr>
                <a:spLocks noRot="1" noChangeAspect="1" noMove="1" noResize="1" noEditPoints="1" noAdjustHandles="1" noChangeArrowheads="1" noChangeShapeType="1" noTextEdit="1"/>
              </p:cNvSpPr>
              <p:nvPr/>
            </p:nvSpPr>
            <p:spPr>
              <a:xfrm>
                <a:off x="919642" y="868671"/>
                <a:ext cx="3370057" cy="646331"/>
              </a:xfrm>
              <a:prstGeom prst="rect">
                <a:avLst/>
              </a:prstGeom>
              <a:blipFill>
                <a:blip r:embed="rId5"/>
                <a:stretch>
                  <a:fillRect t="-3670" r="-180" b="-11927"/>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0CD6FF1C-C59C-453D-AEB0-A35B12FEADCA}"/>
              </a:ext>
            </a:extLst>
          </p:cNvPr>
          <p:cNvSpPr/>
          <p:nvPr/>
        </p:nvSpPr>
        <p:spPr>
          <a:xfrm>
            <a:off x="7750982" y="1748547"/>
            <a:ext cx="4077378" cy="584775"/>
          </a:xfrm>
          <a:prstGeom prst="rect">
            <a:avLst/>
          </a:prstGeom>
        </p:spPr>
        <p:txBody>
          <a:bodyPr wrap="square">
            <a:spAutoFit/>
          </a:bodyPr>
          <a:lstStyle/>
          <a:p>
            <a:r>
              <a:rPr lang="en-CA" sz="1600">
                <a:cs typeface="Arial" panose="020B0604020202020204" pitchFamily="34" charset="0"/>
              </a:rPr>
              <a:t>Tracks have energy/angle correlation, but not the radiative effects in the target</a:t>
            </a:r>
          </a:p>
        </p:txBody>
      </p:sp>
      <p:sp>
        <p:nvSpPr>
          <p:cNvPr id="13" name="Rectangle 12"/>
          <p:cNvSpPr/>
          <p:nvPr/>
        </p:nvSpPr>
        <p:spPr>
          <a:xfrm>
            <a:off x="6311480" y="881260"/>
            <a:ext cx="45719" cy="10484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3716EDB-FC2E-4BD3-8FFD-FAEEABB79FD8}"/>
              </a:ext>
            </a:extLst>
          </p:cNvPr>
          <p:cNvSpPr txBox="1"/>
          <p:nvPr/>
        </p:nvSpPr>
        <p:spPr>
          <a:xfrm>
            <a:off x="6660367" y="2379122"/>
            <a:ext cx="1632923" cy="584775"/>
          </a:xfrm>
          <a:prstGeom prst="rect">
            <a:avLst/>
          </a:prstGeom>
          <a:noFill/>
        </p:spPr>
        <p:txBody>
          <a:bodyPr wrap="square" rtlCol="0">
            <a:spAutoFit/>
          </a:bodyPr>
          <a:lstStyle/>
          <a:p>
            <a:pPr algn="ctr"/>
            <a:r>
              <a:rPr lang="en-CA" sz="1600">
                <a:latin typeface="Arial" panose="020B0604020202020204" pitchFamily="34" charset="0"/>
                <a:cs typeface="Arial" panose="020B0604020202020204" pitchFamily="34" charset="0"/>
              </a:rPr>
              <a:t>detector plane  z=2650cm</a:t>
            </a:r>
          </a:p>
        </p:txBody>
      </p:sp>
      <p:cxnSp>
        <p:nvCxnSpPr>
          <p:cNvPr id="16" name="Straight Arrow Connector 15"/>
          <p:cNvCxnSpPr>
            <a:cxnSpLocks/>
          </p:cNvCxnSpPr>
          <p:nvPr/>
        </p:nvCxnSpPr>
        <p:spPr>
          <a:xfrm>
            <a:off x="7612442" y="2963897"/>
            <a:ext cx="834735" cy="1573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4353622-E398-4E89-AC8A-D92777404392}"/>
              </a:ext>
            </a:extLst>
          </p:cNvPr>
          <p:cNvPicPr>
            <a:picLocks noChangeAspect="1"/>
          </p:cNvPicPr>
          <p:nvPr/>
        </p:nvPicPr>
        <p:blipFill>
          <a:blip r:embed="rId6"/>
          <a:stretch>
            <a:fillRect/>
          </a:stretch>
        </p:blipFill>
        <p:spPr>
          <a:xfrm>
            <a:off x="919642" y="3199665"/>
            <a:ext cx="3404808" cy="3322929"/>
          </a:xfrm>
          <a:prstGeom prst="rect">
            <a:avLst/>
          </a:prstGeom>
        </p:spPr>
      </p:pic>
      <p:sp>
        <p:nvSpPr>
          <p:cNvPr id="19" name="Rectangle 18">
            <a:extLst>
              <a:ext uri="{FF2B5EF4-FFF2-40B4-BE49-F238E27FC236}">
                <a16:creationId xmlns:a16="http://schemas.microsoft.com/office/drawing/2014/main" id="{E9F08814-0212-429A-AAA9-EB9E8C357219}"/>
              </a:ext>
            </a:extLst>
          </p:cNvPr>
          <p:cNvSpPr/>
          <p:nvPr/>
        </p:nvSpPr>
        <p:spPr>
          <a:xfrm>
            <a:off x="156326" y="5603090"/>
            <a:ext cx="1999522" cy="738664"/>
          </a:xfrm>
          <a:prstGeom prst="rect">
            <a:avLst/>
          </a:prstGeom>
          <a:solidFill>
            <a:schemeClr val="bg1"/>
          </a:solidFill>
        </p:spPr>
        <p:txBody>
          <a:bodyPr wrap="none">
            <a:spAutoFit/>
          </a:bodyPr>
          <a:lstStyle/>
          <a:p>
            <a:r>
              <a:rPr lang="en-CA" sz="1400"/>
              <a:t>Red – “open” sector</a:t>
            </a:r>
          </a:p>
          <a:p>
            <a:r>
              <a:rPr lang="en-CA" sz="1400"/>
              <a:t>Blue – closed sector</a:t>
            </a:r>
          </a:p>
          <a:p>
            <a:r>
              <a:rPr lang="en-CA" sz="1400"/>
              <a:t>Green – transition sector</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B44DFE9-AD7B-4744-9591-ABC2111282C9}"/>
                  </a:ext>
                </a:extLst>
              </p:cNvPr>
              <p:cNvSpPr/>
              <p:nvPr/>
            </p:nvSpPr>
            <p:spPr>
              <a:xfrm>
                <a:off x="10084861" y="3750872"/>
                <a:ext cx="1979882" cy="584775"/>
              </a:xfrm>
              <a:prstGeom prst="rect">
                <a:avLst/>
              </a:prstGeom>
              <a:solidFill>
                <a:schemeClr val="bg1"/>
              </a:solidFill>
              <a:ln>
                <a:solidFill>
                  <a:schemeClr val="tx1"/>
                </a:solidFill>
              </a:ln>
            </p:spPr>
            <p:txBody>
              <a:bodyPr wrap="square">
                <a:spAutoFit/>
              </a:bodyPr>
              <a:lstStyle/>
              <a:p>
                <a:pPr algn="ctr"/>
                <a:r>
                  <a:rPr lang="en-CA" sz="1600">
                    <a:latin typeface="Arial" panose="020B0604020202020204" pitchFamily="34" charset="0"/>
                    <a:cs typeface="Arial" panose="020B0604020202020204" pitchFamily="34" charset="0"/>
                  </a:rPr>
                  <a:t>1D radial dist., all </a:t>
                </a:r>
                <a14:m>
                  <m:oMath xmlns:m="http://schemas.openxmlformats.org/officeDocument/2006/math">
                    <m:r>
                      <a:rPr lang="en-CA" sz="1600" i="1">
                        <a:latin typeface="Cambria Math" panose="02040503050406030204" pitchFamily="18" charset="0"/>
                        <a:ea typeface="Cambria Math" panose="02040503050406030204" pitchFamily="18" charset="0"/>
                      </a:rPr>
                      <m:t>𝜑</m:t>
                    </m:r>
                  </m:oMath>
                </a14:m>
                <a:endParaRPr lang="en-CA" sz="1600">
                  <a:latin typeface="Arial" panose="020B0604020202020204" pitchFamily="34" charset="0"/>
                  <a:ea typeface="Cambria Math" panose="02040503050406030204" pitchFamily="18" charset="0"/>
                </a:endParaRPr>
              </a:p>
              <a:p>
                <a:pPr algn="ctr"/>
                <a:r>
                  <a:rPr lang="en-CA" sz="1600">
                    <a:latin typeface="Arial" panose="020B0604020202020204" pitchFamily="34" charset="0"/>
                    <a:cs typeface="Arial" panose="020B0604020202020204" pitchFamily="34" charset="0"/>
                  </a:rPr>
                  <a:t>includes rad. eff.</a:t>
                </a:r>
              </a:p>
            </p:txBody>
          </p:sp>
        </mc:Choice>
        <mc:Fallback xmlns="">
          <p:sp>
            <p:nvSpPr>
              <p:cNvPr id="20" name="Rectangle 19">
                <a:extLst>
                  <a:ext uri="{FF2B5EF4-FFF2-40B4-BE49-F238E27FC236}">
                    <a16:creationId xmlns:a16="http://schemas.microsoft.com/office/drawing/2014/main" id="{CB44DFE9-AD7B-4744-9591-ABC2111282C9}"/>
                  </a:ext>
                </a:extLst>
              </p:cNvPr>
              <p:cNvSpPr>
                <a:spLocks noRot="1" noChangeAspect="1" noMove="1" noResize="1" noEditPoints="1" noAdjustHandles="1" noChangeArrowheads="1" noChangeShapeType="1" noTextEdit="1"/>
              </p:cNvSpPr>
              <p:nvPr/>
            </p:nvSpPr>
            <p:spPr>
              <a:xfrm>
                <a:off x="10084861" y="3750872"/>
                <a:ext cx="1979882" cy="584775"/>
              </a:xfrm>
              <a:prstGeom prst="rect">
                <a:avLst/>
              </a:prstGeom>
              <a:blipFill>
                <a:blip r:embed="rId7"/>
                <a:stretch>
                  <a:fillRect l="-306" t="-2041" b="-11224"/>
                </a:stretch>
              </a:blipFill>
              <a:ln>
                <a:solidFill>
                  <a:schemeClr val="tx1"/>
                </a:solid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AA6F832C-ABC6-444F-B81F-E383A50F40FF}"/>
              </a:ext>
            </a:extLst>
          </p:cNvPr>
          <p:cNvSpPr/>
          <p:nvPr/>
        </p:nvSpPr>
        <p:spPr>
          <a:xfrm>
            <a:off x="1255275" y="3571606"/>
            <a:ext cx="8717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CA">
                <a:ea typeface="Cambria Math" panose="02040503050406030204" pitchFamily="18" charset="0"/>
              </a:rPr>
              <a:t>2D rate</a:t>
            </a:r>
            <a:endParaRPr lang="en-CA"/>
          </a:p>
        </p:txBody>
      </p:sp>
      <p:cxnSp>
        <p:nvCxnSpPr>
          <p:cNvPr id="22" name="Straight Arrow Connector 21">
            <a:extLst>
              <a:ext uri="{FF2B5EF4-FFF2-40B4-BE49-F238E27FC236}">
                <a16:creationId xmlns:a16="http://schemas.microsoft.com/office/drawing/2014/main" id="{BED661FD-7D7E-4C92-9228-ED213BEF1877}"/>
              </a:ext>
            </a:extLst>
          </p:cNvPr>
          <p:cNvCxnSpPr>
            <a:cxnSpLocks/>
          </p:cNvCxnSpPr>
          <p:nvPr/>
        </p:nvCxnSpPr>
        <p:spPr>
          <a:xfrm flipH="1" flipV="1">
            <a:off x="6373480" y="1483821"/>
            <a:ext cx="970803" cy="835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E81D72-4261-43D5-A710-3D068AC83C92}"/>
              </a:ext>
            </a:extLst>
          </p:cNvPr>
          <p:cNvCxnSpPr/>
          <p:nvPr/>
        </p:nvCxnSpPr>
        <p:spPr>
          <a:xfrm>
            <a:off x="8404024" y="4070052"/>
            <a:ext cx="161015" cy="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177FB-600C-41CA-BF20-DDD8A6BE761D}"/>
              </a:ext>
            </a:extLst>
          </p:cNvPr>
          <p:cNvCxnSpPr/>
          <p:nvPr/>
        </p:nvCxnSpPr>
        <p:spPr>
          <a:xfrm>
            <a:off x="8417278" y="4351659"/>
            <a:ext cx="161015" cy="0"/>
          </a:xfrm>
          <a:prstGeom prst="line">
            <a:avLst/>
          </a:prstGeom>
          <a:ln w="28575">
            <a:solidFill>
              <a:srgbClr val="2727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EABE0DF-EC90-4330-86F0-9BC1A81AD64E}"/>
              </a:ext>
            </a:extLst>
          </p:cNvPr>
          <p:cNvSpPr/>
          <p:nvPr/>
        </p:nvSpPr>
        <p:spPr>
          <a:xfrm>
            <a:off x="4888225" y="3435628"/>
            <a:ext cx="2552278" cy="1153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90C740C-24D0-495A-9948-AACB034B7AE5}"/>
              </a:ext>
            </a:extLst>
          </p:cNvPr>
          <p:cNvSpPr/>
          <p:nvPr/>
        </p:nvSpPr>
        <p:spPr>
          <a:xfrm>
            <a:off x="4359684" y="3353456"/>
            <a:ext cx="3087974" cy="3293209"/>
          </a:xfrm>
          <a:prstGeom prst="rect">
            <a:avLst/>
          </a:prstGeom>
          <a:solidFill>
            <a:schemeClr val="bg1"/>
          </a:solidFill>
        </p:spPr>
        <p:txBody>
          <a:bodyPr wrap="square">
            <a:spAutoFit/>
          </a:bodyPr>
          <a:lstStyle/>
          <a:p>
            <a:pPr marL="214313" indent="-214313">
              <a:buFont typeface="Arial" panose="020B0604020202020204" pitchFamily="34" charset="0"/>
              <a:buChar char="•"/>
            </a:pPr>
            <a:r>
              <a:rPr lang="en-CA" sz="1600">
                <a:cs typeface="Arial" panose="020B0604020202020204" pitchFamily="34" charset="0"/>
              </a:rPr>
              <a:t>Dashed lines indicate the extent of a single </a:t>
            </a:r>
            <a:r>
              <a:rPr lang="en-CA" sz="1600" err="1">
                <a:cs typeface="Arial" panose="020B0604020202020204" pitchFamily="34" charset="0"/>
              </a:rPr>
              <a:t>septant</a:t>
            </a:r>
            <a:endParaRPr lang="en-CA" sz="1600">
              <a:cs typeface="Arial" panose="020B0604020202020204" pitchFamily="34" charset="0"/>
            </a:endParaRPr>
          </a:p>
          <a:p>
            <a:pPr marL="214313" indent="-214313">
              <a:buFont typeface="Arial" panose="020B0604020202020204" pitchFamily="34" charset="0"/>
              <a:buChar char="•"/>
            </a:pPr>
            <a:r>
              <a:rPr lang="en-CA" sz="1600">
                <a:cs typeface="Arial" panose="020B0604020202020204" pitchFamily="34" charset="0"/>
              </a:rPr>
              <a:t>Transport through the magnets causes the </a:t>
            </a:r>
            <a:r>
              <a:rPr lang="en-CA" sz="1600" err="1">
                <a:cs typeface="Arial" panose="020B0604020202020204" pitchFamily="34" charset="0"/>
              </a:rPr>
              <a:t>moller</a:t>
            </a:r>
            <a:r>
              <a:rPr lang="en-CA" sz="1600">
                <a:cs typeface="Arial" panose="020B0604020202020204" pitchFamily="34" charset="0"/>
              </a:rPr>
              <a:t> “envelope” to be azimuthally defocussed; allows for </a:t>
            </a:r>
          </a:p>
          <a:p>
            <a:pPr marL="742950" lvl="1" indent="-285750">
              <a:buFont typeface="Calibri" panose="020F0502020204030204" pitchFamily="34" charset="0"/>
              <a:buChar char="­"/>
            </a:pPr>
            <a:r>
              <a:rPr lang="en-CA" sz="1600">
                <a:cs typeface="Arial" panose="020B0604020202020204" pitchFamily="34" charset="0"/>
              </a:rPr>
              <a:t>monitoring of systematics</a:t>
            </a:r>
          </a:p>
          <a:p>
            <a:pPr marL="742950" lvl="1" indent="-285750">
              <a:buFont typeface="Calibri" panose="020F0502020204030204" pitchFamily="34" charset="0"/>
              <a:buChar char="­"/>
            </a:pPr>
            <a:r>
              <a:rPr lang="en-CA" sz="1600">
                <a:cs typeface="Arial" panose="020B0604020202020204" pitchFamily="34" charset="0"/>
              </a:rPr>
              <a:t>deconvolution of the asymmetries</a:t>
            </a:r>
          </a:p>
          <a:p>
            <a:pPr marL="214313" indent="-214313">
              <a:buFont typeface="Arial" panose="020B0604020202020204" pitchFamily="34" charset="0"/>
              <a:buChar char="•"/>
            </a:pPr>
            <a:endParaRPr lang="en-CA" sz="1600">
              <a:cs typeface="Arial" panose="020B0604020202020204" pitchFamily="34" charset="0"/>
            </a:endParaRPr>
          </a:p>
          <a:p>
            <a:pPr marL="214313" indent="-214313">
              <a:buFont typeface="Arial" panose="020B0604020202020204" pitchFamily="34" charset="0"/>
              <a:buChar char="•"/>
            </a:pPr>
            <a:r>
              <a:rPr lang="en-CA" sz="1600"/>
              <a:t>Require ± 10% current</a:t>
            </a:r>
            <a:r>
              <a:rPr lang="en-CA" sz="1600">
                <a:cs typeface="Arial" panose="020B0604020202020204" pitchFamily="34" charset="0"/>
              </a:rPr>
              <a:t> for background determination</a:t>
            </a:r>
          </a:p>
          <a:p>
            <a:pPr marL="214313" indent="-214313">
              <a:buFont typeface="Arial" panose="020B0604020202020204" pitchFamily="34" charset="0"/>
              <a:buChar char="•"/>
            </a:pPr>
            <a:endParaRPr lang="en-CA" sz="1600">
              <a:cs typeface="Arial" panose="020B0604020202020204" pitchFamily="34" charset="0"/>
            </a:endParaRPr>
          </a:p>
        </p:txBody>
      </p:sp>
      <p:cxnSp>
        <p:nvCxnSpPr>
          <p:cNvPr id="6" name="Straight Arrow Connector 5">
            <a:extLst>
              <a:ext uri="{FF2B5EF4-FFF2-40B4-BE49-F238E27FC236}">
                <a16:creationId xmlns:a16="http://schemas.microsoft.com/office/drawing/2014/main" id="{40021647-D58E-04DC-A917-2314DF540981}"/>
              </a:ext>
            </a:extLst>
          </p:cNvPr>
          <p:cNvCxnSpPr>
            <a:cxnSpLocks/>
          </p:cNvCxnSpPr>
          <p:nvPr/>
        </p:nvCxnSpPr>
        <p:spPr>
          <a:xfrm flipH="1">
            <a:off x="3289315" y="3674853"/>
            <a:ext cx="1230564" cy="368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3CA881-6DF5-F866-63EF-335C3DA22615}"/>
              </a:ext>
            </a:extLst>
          </p:cNvPr>
          <p:cNvCxnSpPr>
            <a:cxnSpLocks/>
          </p:cNvCxnSpPr>
          <p:nvPr/>
        </p:nvCxnSpPr>
        <p:spPr>
          <a:xfrm flipH="1">
            <a:off x="3289315" y="3672483"/>
            <a:ext cx="1209389" cy="1948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91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E23ED2D-2B2E-4825-A5F0-E904E6C8BF89}"/>
              </a:ext>
            </a:extLst>
          </p:cNvPr>
          <p:cNvPicPr>
            <a:picLocks noChangeAspect="1"/>
          </p:cNvPicPr>
          <p:nvPr/>
        </p:nvPicPr>
        <p:blipFill>
          <a:blip r:embed="rId3"/>
          <a:stretch>
            <a:fillRect/>
          </a:stretch>
        </p:blipFill>
        <p:spPr>
          <a:xfrm>
            <a:off x="0" y="736578"/>
            <a:ext cx="12012312" cy="5961400"/>
          </a:xfrm>
          <a:prstGeom prst="rect">
            <a:avLst/>
          </a:prstGeom>
        </p:spPr>
      </p:pic>
      <p:sp>
        <p:nvSpPr>
          <p:cNvPr id="2" name="Title 1"/>
          <p:cNvSpPr>
            <a:spLocks noGrp="1"/>
          </p:cNvSpPr>
          <p:nvPr>
            <p:ph type="title"/>
          </p:nvPr>
        </p:nvSpPr>
        <p:spPr>
          <a:xfrm>
            <a:off x="411892" y="160022"/>
            <a:ext cx="11285837" cy="487490"/>
          </a:xfrm>
        </p:spPr>
        <p:txBody>
          <a:bodyPr/>
          <a:lstStyle/>
          <a:p>
            <a:r>
              <a:rPr lang="en-CA"/>
              <a:t>Blocking backgrounds (and not signal!) – ray drawing</a:t>
            </a:r>
          </a:p>
        </p:txBody>
      </p:sp>
      <p:sp>
        <p:nvSpPr>
          <p:cNvPr id="4" name="Footer Placeholder 3">
            <a:extLst>
              <a:ext uri="{FF2B5EF4-FFF2-40B4-BE49-F238E27FC236}">
                <a16:creationId xmlns:a16="http://schemas.microsoft.com/office/drawing/2014/main" id="{A0D75DD7-0B76-4AAC-BB3A-4E3609C39C8E}"/>
              </a:ext>
            </a:extLst>
          </p:cNvPr>
          <p:cNvSpPr>
            <a:spLocks noGrp="1"/>
          </p:cNvSpPr>
          <p:nvPr>
            <p:ph type="ftr" sz="quarter" idx="11"/>
          </p:nvPr>
        </p:nvSpPr>
        <p:spPr/>
        <p:txBody>
          <a:bodyPr/>
          <a:lstStyle/>
          <a:p>
            <a:r>
              <a:rPr lang="en-US"/>
              <a:t>Spectrometer Physics Design</a:t>
            </a:r>
          </a:p>
        </p:txBody>
      </p:sp>
      <p:sp>
        <p:nvSpPr>
          <p:cNvPr id="5" name="Slide Number Placeholder 4">
            <a:extLst>
              <a:ext uri="{FF2B5EF4-FFF2-40B4-BE49-F238E27FC236}">
                <a16:creationId xmlns:a16="http://schemas.microsoft.com/office/drawing/2014/main" id="{500C4176-923D-44DE-80BE-8BEE8790A012}"/>
              </a:ext>
            </a:extLst>
          </p:cNvPr>
          <p:cNvSpPr>
            <a:spLocks noGrp="1"/>
          </p:cNvSpPr>
          <p:nvPr>
            <p:ph type="sldNum" sz="quarter" idx="12"/>
          </p:nvPr>
        </p:nvSpPr>
        <p:spPr/>
        <p:txBody>
          <a:bodyPr/>
          <a:lstStyle/>
          <a:p>
            <a:fld id="{07E1C93C-5050-FC42-8F10-D22D4F119D13}" type="slidenum">
              <a:rPr lang="en-US" smtClean="0"/>
              <a:pPr/>
              <a:t>6</a:t>
            </a:fld>
            <a:endParaRPr lang="en-US"/>
          </a:p>
        </p:txBody>
      </p:sp>
      <p:sp>
        <p:nvSpPr>
          <p:cNvPr id="3" name="TextBox 2">
            <a:extLst>
              <a:ext uri="{FF2B5EF4-FFF2-40B4-BE49-F238E27FC236}">
                <a16:creationId xmlns:a16="http://schemas.microsoft.com/office/drawing/2014/main" id="{2FFAAEDF-99F8-43EF-A6C4-FC4B4AF03F97}"/>
              </a:ext>
            </a:extLst>
          </p:cNvPr>
          <p:cNvSpPr txBox="1"/>
          <p:nvPr/>
        </p:nvSpPr>
        <p:spPr>
          <a:xfrm>
            <a:off x="2854347" y="4398330"/>
            <a:ext cx="1981810" cy="923330"/>
          </a:xfrm>
          <a:prstGeom prst="rect">
            <a:avLst/>
          </a:prstGeom>
          <a:noFill/>
        </p:spPr>
        <p:txBody>
          <a:bodyPr wrap="square" rtlCol="0">
            <a:spAutoFit/>
          </a:bodyPr>
          <a:lstStyle/>
          <a:p>
            <a:r>
              <a:rPr lang="en-CA"/>
              <a:t>Collimators </a:t>
            </a:r>
          </a:p>
          <a:p>
            <a:endParaRPr lang="en-CA"/>
          </a:p>
          <a:p>
            <a:r>
              <a:rPr lang="en-CA"/>
              <a:t>1+2           4</a:t>
            </a:r>
          </a:p>
        </p:txBody>
      </p:sp>
      <p:sp>
        <p:nvSpPr>
          <p:cNvPr id="8" name="TextBox 7">
            <a:extLst>
              <a:ext uri="{FF2B5EF4-FFF2-40B4-BE49-F238E27FC236}">
                <a16:creationId xmlns:a16="http://schemas.microsoft.com/office/drawing/2014/main" id="{5333564F-73D3-4BC1-B113-27E0CFDBEED9}"/>
              </a:ext>
            </a:extLst>
          </p:cNvPr>
          <p:cNvSpPr txBox="1"/>
          <p:nvPr/>
        </p:nvSpPr>
        <p:spPr>
          <a:xfrm>
            <a:off x="9349406" y="5784420"/>
            <a:ext cx="2418110" cy="369332"/>
          </a:xfrm>
          <a:prstGeom prst="rect">
            <a:avLst/>
          </a:prstGeom>
          <a:noFill/>
        </p:spPr>
        <p:txBody>
          <a:bodyPr wrap="square" rtlCol="0">
            <a:spAutoFit/>
          </a:bodyPr>
          <a:lstStyle/>
          <a:p>
            <a:r>
              <a:rPr lang="en-CA">
                <a:solidFill>
                  <a:srgbClr val="FF3E3E"/>
                </a:solidFill>
              </a:rPr>
              <a:t>Inner Photon Envelope</a:t>
            </a:r>
          </a:p>
        </p:txBody>
      </p:sp>
      <p:sp>
        <p:nvSpPr>
          <p:cNvPr id="9" name="TextBox 8">
            <a:extLst>
              <a:ext uri="{FF2B5EF4-FFF2-40B4-BE49-F238E27FC236}">
                <a16:creationId xmlns:a16="http://schemas.microsoft.com/office/drawing/2014/main" id="{B3930F91-A266-47F2-BCB2-A357EAA8598E}"/>
              </a:ext>
            </a:extLst>
          </p:cNvPr>
          <p:cNvSpPr txBox="1"/>
          <p:nvPr/>
        </p:nvSpPr>
        <p:spPr>
          <a:xfrm>
            <a:off x="9945421" y="3303187"/>
            <a:ext cx="873766" cy="369332"/>
          </a:xfrm>
          <a:prstGeom prst="rect">
            <a:avLst/>
          </a:prstGeom>
          <a:noFill/>
        </p:spPr>
        <p:txBody>
          <a:bodyPr wrap="square" rtlCol="0">
            <a:spAutoFit/>
          </a:bodyPr>
          <a:lstStyle/>
          <a:p>
            <a:r>
              <a:rPr lang="en-CA">
                <a:solidFill>
                  <a:srgbClr val="D26E71"/>
                </a:solidFill>
              </a:rPr>
              <a:t>ep</a:t>
            </a:r>
          </a:p>
        </p:txBody>
      </p:sp>
      <p:sp>
        <p:nvSpPr>
          <p:cNvPr id="10" name="TextBox 9">
            <a:extLst>
              <a:ext uri="{FF2B5EF4-FFF2-40B4-BE49-F238E27FC236}">
                <a16:creationId xmlns:a16="http://schemas.microsoft.com/office/drawing/2014/main" id="{140BA8D6-79F5-40E4-9B4D-A0392A8A75F3}"/>
              </a:ext>
            </a:extLst>
          </p:cNvPr>
          <p:cNvSpPr txBox="1"/>
          <p:nvPr/>
        </p:nvSpPr>
        <p:spPr>
          <a:xfrm>
            <a:off x="1218164" y="5719982"/>
            <a:ext cx="1981810" cy="369332"/>
          </a:xfrm>
          <a:prstGeom prst="rect">
            <a:avLst/>
          </a:prstGeom>
          <a:noFill/>
        </p:spPr>
        <p:txBody>
          <a:bodyPr wrap="square" rtlCol="0">
            <a:spAutoFit/>
          </a:bodyPr>
          <a:lstStyle/>
          <a:p>
            <a:r>
              <a:rPr lang="en-CA"/>
              <a:t>Target </a:t>
            </a:r>
          </a:p>
        </p:txBody>
      </p:sp>
      <p:sp>
        <p:nvSpPr>
          <p:cNvPr id="11" name="TextBox 10">
            <a:extLst>
              <a:ext uri="{FF2B5EF4-FFF2-40B4-BE49-F238E27FC236}">
                <a16:creationId xmlns:a16="http://schemas.microsoft.com/office/drawing/2014/main" id="{DD474B6E-B8AE-4535-9D23-BF677FD7884E}"/>
              </a:ext>
            </a:extLst>
          </p:cNvPr>
          <p:cNvSpPr txBox="1"/>
          <p:nvPr/>
        </p:nvSpPr>
        <p:spPr>
          <a:xfrm>
            <a:off x="5506553" y="4028998"/>
            <a:ext cx="1981810" cy="369332"/>
          </a:xfrm>
          <a:prstGeom prst="rect">
            <a:avLst/>
          </a:prstGeom>
          <a:noFill/>
        </p:spPr>
        <p:txBody>
          <a:bodyPr wrap="square" rtlCol="0">
            <a:spAutoFit/>
          </a:bodyPr>
          <a:lstStyle/>
          <a:p>
            <a:r>
              <a:rPr lang="en-CA"/>
              <a:t>Lintels</a:t>
            </a:r>
          </a:p>
        </p:txBody>
      </p:sp>
      <p:sp>
        <p:nvSpPr>
          <p:cNvPr id="12" name="TextBox 11">
            <a:extLst>
              <a:ext uri="{FF2B5EF4-FFF2-40B4-BE49-F238E27FC236}">
                <a16:creationId xmlns:a16="http://schemas.microsoft.com/office/drawing/2014/main" id="{40A9D4B9-F1BD-43E0-8539-C1DBE0E19487}"/>
              </a:ext>
            </a:extLst>
          </p:cNvPr>
          <p:cNvSpPr txBox="1"/>
          <p:nvPr/>
        </p:nvSpPr>
        <p:spPr>
          <a:xfrm>
            <a:off x="7690466" y="2903275"/>
            <a:ext cx="1981810" cy="369332"/>
          </a:xfrm>
          <a:prstGeom prst="rect">
            <a:avLst/>
          </a:prstGeom>
          <a:noFill/>
        </p:spPr>
        <p:txBody>
          <a:bodyPr wrap="square" rtlCol="0">
            <a:spAutoFit/>
          </a:bodyPr>
          <a:lstStyle/>
          <a:p>
            <a:r>
              <a:rPr lang="en-CA"/>
              <a:t>Collars</a:t>
            </a:r>
          </a:p>
        </p:txBody>
      </p:sp>
      <p:cxnSp>
        <p:nvCxnSpPr>
          <p:cNvPr id="21" name="Straight Connector 20">
            <a:extLst>
              <a:ext uri="{FF2B5EF4-FFF2-40B4-BE49-F238E27FC236}">
                <a16:creationId xmlns:a16="http://schemas.microsoft.com/office/drawing/2014/main" id="{7DF81219-A4F8-4DF5-8434-EAF1882EE8D2}"/>
              </a:ext>
            </a:extLst>
          </p:cNvPr>
          <p:cNvCxnSpPr>
            <a:cxnSpLocks/>
          </p:cNvCxnSpPr>
          <p:nvPr/>
        </p:nvCxnSpPr>
        <p:spPr>
          <a:xfrm flipV="1">
            <a:off x="9966409" y="2127917"/>
            <a:ext cx="12478" cy="1834167"/>
          </a:xfrm>
          <a:prstGeom prst="line">
            <a:avLst/>
          </a:prstGeom>
          <a:ln w="5715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20BED689-2578-49B4-963A-073B71EE281A}"/>
              </a:ext>
            </a:extLst>
          </p:cNvPr>
          <p:cNvSpPr txBox="1"/>
          <p:nvPr/>
        </p:nvSpPr>
        <p:spPr>
          <a:xfrm>
            <a:off x="9053767" y="1896018"/>
            <a:ext cx="1926611" cy="369332"/>
          </a:xfrm>
          <a:prstGeom prst="rect">
            <a:avLst/>
          </a:prstGeom>
          <a:noFill/>
        </p:spPr>
        <p:txBody>
          <a:bodyPr wrap="square" rtlCol="0">
            <a:spAutoFit/>
          </a:bodyPr>
          <a:lstStyle/>
          <a:p>
            <a:r>
              <a:rPr lang="en-CA"/>
              <a:t>Detector plane</a:t>
            </a:r>
          </a:p>
        </p:txBody>
      </p:sp>
      <p:sp>
        <p:nvSpPr>
          <p:cNvPr id="18" name="Rectangle 17">
            <a:extLst>
              <a:ext uri="{FF2B5EF4-FFF2-40B4-BE49-F238E27FC236}">
                <a16:creationId xmlns:a16="http://schemas.microsoft.com/office/drawing/2014/main" id="{36918D86-E3A8-4FA7-A52A-2A41ABB717EB}"/>
              </a:ext>
            </a:extLst>
          </p:cNvPr>
          <p:cNvSpPr/>
          <p:nvPr/>
        </p:nvSpPr>
        <p:spPr>
          <a:xfrm>
            <a:off x="9590099" y="2676171"/>
            <a:ext cx="792205" cy="369332"/>
          </a:xfrm>
          <a:prstGeom prst="rect">
            <a:avLst/>
          </a:prstGeom>
        </p:spPr>
        <p:txBody>
          <a:bodyPr wrap="none">
            <a:spAutoFit/>
          </a:bodyPr>
          <a:lstStyle/>
          <a:p>
            <a:r>
              <a:rPr lang="en-CA" err="1">
                <a:solidFill>
                  <a:srgbClr val="35D7FF"/>
                </a:solidFill>
              </a:rPr>
              <a:t>moller</a:t>
            </a:r>
            <a:endParaRPr lang="en-CA">
              <a:solidFill>
                <a:srgbClr val="35D7FF"/>
              </a:solidFill>
            </a:endParaRPr>
          </a:p>
        </p:txBody>
      </p:sp>
      <p:sp>
        <p:nvSpPr>
          <p:cNvPr id="13" name="TextBox 12">
            <a:extLst>
              <a:ext uri="{FF2B5EF4-FFF2-40B4-BE49-F238E27FC236}">
                <a16:creationId xmlns:a16="http://schemas.microsoft.com/office/drawing/2014/main" id="{9FEBB11B-CB21-4C86-A3B1-4BAC3496B297}"/>
              </a:ext>
            </a:extLst>
          </p:cNvPr>
          <p:cNvSpPr txBox="1"/>
          <p:nvPr/>
        </p:nvSpPr>
        <p:spPr>
          <a:xfrm>
            <a:off x="5725197" y="954777"/>
            <a:ext cx="3239721" cy="1077218"/>
          </a:xfrm>
          <a:prstGeom prst="rect">
            <a:avLst/>
          </a:prstGeom>
          <a:noFill/>
        </p:spPr>
        <p:txBody>
          <a:bodyPr wrap="square" rtlCol="0">
            <a:spAutoFit/>
          </a:bodyPr>
          <a:lstStyle/>
          <a:p>
            <a:pPr marL="180975" indent="-180975">
              <a:buFont typeface="Arial" panose="020B0604020202020204" pitchFamily="34" charset="0"/>
              <a:buChar char="•"/>
            </a:pPr>
            <a:r>
              <a:rPr lang="en-CA" sz="1600" dirty="0"/>
              <a:t>Ray traces with apertures</a:t>
            </a:r>
          </a:p>
          <a:p>
            <a:pPr marL="180975" indent="-180975">
              <a:buFont typeface="Arial" panose="020B0604020202020204" pitchFamily="34" charset="0"/>
              <a:buChar char="•"/>
            </a:pPr>
            <a:r>
              <a:rPr lang="en-CA" sz="1600" dirty="0"/>
              <a:t>Coils shown for position reference (actually in closed sector)</a:t>
            </a:r>
          </a:p>
          <a:p>
            <a:pPr marL="180975" indent="-180975">
              <a:buFont typeface="Arial" panose="020B0604020202020204" pitchFamily="34" charset="0"/>
              <a:buChar char="•"/>
            </a:pPr>
            <a:endParaRPr lang="en-CA" sz="1600" dirty="0"/>
          </a:p>
        </p:txBody>
      </p:sp>
      <p:cxnSp>
        <p:nvCxnSpPr>
          <p:cNvPr id="15" name="Straight Arrow Connector 14">
            <a:extLst>
              <a:ext uri="{FF2B5EF4-FFF2-40B4-BE49-F238E27FC236}">
                <a16:creationId xmlns:a16="http://schemas.microsoft.com/office/drawing/2014/main" id="{23B65AFD-3B48-4E2E-ABAA-440703774B29}"/>
              </a:ext>
            </a:extLst>
          </p:cNvPr>
          <p:cNvCxnSpPr>
            <a:cxnSpLocks/>
          </p:cNvCxnSpPr>
          <p:nvPr/>
        </p:nvCxnSpPr>
        <p:spPr>
          <a:xfrm flipV="1">
            <a:off x="11433727" y="1825188"/>
            <a:ext cx="0" cy="1529296"/>
          </a:xfrm>
          <a:prstGeom prst="straightConnector1">
            <a:avLst/>
          </a:prstGeom>
          <a:ln>
            <a:solidFill>
              <a:srgbClr val="9797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1C28DCF-5E7D-49AF-A2E9-D5CC72E1F84F}"/>
              </a:ext>
            </a:extLst>
          </p:cNvPr>
          <p:cNvSpPr/>
          <p:nvPr/>
        </p:nvSpPr>
        <p:spPr>
          <a:xfrm>
            <a:off x="10800700" y="2285026"/>
            <a:ext cx="1319079" cy="646331"/>
          </a:xfrm>
          <a:prstGeom prst="rect">
            <a:avLst/>
          </a:prstGeom>
          <a:solidFill>
            <a:schemeClr val="bg1"/>
          </a:solidFill>
        </p:spPr>
        <p:txBody>
          <a:bodyPr wrap="none">
            <a:spAutoFit/>
          </a:bodyPr>
          <a:lstStyle/>
          <a:p>
            <a:r>
              <a:rPr lang="en-CA">
                <a:solidFill>
                  <a:srgbClr val="5E5EFF"/>
                </a:solidFill>
              </a:rPr>
              <a:t>Moller/ep</a:t>
            </a:r>
          </a:p>
          <a:p>
            <a:r>
              <a:rPr lang="en-CA">
                <a:solidFill>
                  <a:srgbClr val="5E5EFF"/>
                </a:solidFill>
              </a:rPr>
              <a:t>Line of sight</a:t>
            </a:r>
          </a:p>
        </p:txBody>
      </p:sp>
      <p:sp>
        <p:nvSpPr>
          <p:cNvPr id="27" name="TextBox 26">
            <a:extLst>
              <a:ext uri="{FF2B5EF4-FFF2-40B4-BE49-F238E27FC236}">
                <a16:creationId xmlns:a16="http://schemas.microsoft.com/office/drawing/2014/main" id="{49B504A4-4A99-462D-ABBB-F837C0B5A0D0}"/>
              </a:ext>
            </a:extLst>
          </p:cNvPr>
          <p:cNvSpPr txBox="1"/>
          <p:nvPr/>
        </p:nvSpPr>
        <p:spPr>
          <a:xfrm>
            <a:off x="9590099" y="4119928"/>
            <a:ext cx="2480702" cy="646331"/>
          </a:xfrm>
          <a:prstGeom prst="rect">
            <a:avLst/>
          </a:prstGeom>
          <a:noFill/>
        </p:spPr>
        <p:txBody>
          <a:bodyPr wrap="square">
            <a:spAutoFit/>
          </a:bodyPr>
          <a:lstStyle/>
          <a:p>
            <a:r>
              <a:rPr lang="en-CA"/>
              <a:t>DS beampipe between OPE and ep envelopes</a:t>
            </a:r>
          </a:p>
        </p:txBody>
      </p:sp>
      <p:cxnSp>
        <p:nvCxnSpPr>
          <p:cNvPr id="29" name="Straight Arrow Connector 28">
            <a:extLst>
              <a:ext uri="{FF2B5EF4-FFF2-40B4-BE49-F238E27FC236}">
                <a16:creationId xmlns:a16="http://schemas.microsoft.com/office/drawing/2014/main" id="{B9E441B6-57B6-4577-A421-6CB75A1781B3}"/>
              </a:ext>
            </a:extLst>
          </p:cNvPr>
          <p:cNvCxnSpPr/>
          <p:nvPr/>
        </p:nvCxnSpPr>
        <p:spPr>
          <a:xfrm flipV="1">
            <a:off x="10193821" y="3961664"/>
            <a:ext cx="0" cy="25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B92DD8D-6E78-4E89-B972-A6615988FB76}"/>
              </a:ext>
            </a:extLst>
          </p:cNvPr>
          <p:cNvCxnSpPr>
            <a:cxnSpLocks/>
          </p:cNvCxnSpPr>
          <p:nvPr/>
        </p:nvCxnSpPr>
        <p:spPr>
          <a:xfrm flipV="1">
            <a:off x="9449214" y="4375352"/>
            <a:ext cx="0" cy="1171626"/>
          </a:xfrm>
          <a:prstGeom prst="straightConnector1">
            <a:avLst/>
          </a:prstGeom>
          <a:ln>
            <a:solidFill>
              <a:srgbClr val="C0FF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EE16F4-3A1B-4BC8-8C4F-5CE09EB5FE35}"/>
              </a:ext>
            </a:extLst>
          </p:cNvPr>
          <p:cNvSpPr txBox="1"/>
          <p:nvPr/>
        </p:nvSpPr>
        <p:spPr>
          <a:xfrm>
            <a:off x="8287267" y="4814166"/>
            <a:ext cx="2480702" cy="369332"/>
          </a:xfrm>
          <a:prstGeom prst="rect">
            <a:avLst/>
          </a:prstGeom>
          <a:solidFill>
            <a:schemeClr val="bg1"/>
          </a:solidFill>
        </p:spPr>
        <p:txBody>
          <a:bodyPr wrap="square" rtlCol="0">
            <a:spAutoFit/>
          </a:bodyPr>
          <a:lstStyle/>
          <a:p>
            <a:r>
              <a:rPr lang="en-CA">
                <a:solidFill>
                  <a:srgbClr val="2BFF2B"/>
                </a:solidFill>
              </a:rPr>
              <a:t>Outer Photon Envelope</a:t>
            </a:r>
          </a:p>
        </p:txBody>
      </p:sp>
    </p:spTree>
    <p:extLst>
      <p:ext uri="{BB962C8B-B14F-4D97-AF65-F5344CB8AC3E}">
        <p14:creationId xmlns:p14="http://schemas.microsoft.com/office/powerpoint/2010/main" val="210746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E23ED2D-2B2E-4825-A5F0-E904E6C8BF89}"/>
              </a:ext>
            </a:extLst>
          </p:cNvPr>
          <p:cNvPicPr>
            <a:picLocks noChangeAspect="1"/>
          </p:cNvPicPr>
          <p:nvPr/>
        </p:nvPicPr>
        <p:blipFill>
          <a:blip r:embed="rId3"/>
          <a:stretch>
            <a:fillRect/>
          </a:stretch>
        </p:blipFill>
        <p:spPr>
          <a:xfrm>
            <a:off x="0" y="736578"/>
            <a:ext cx="12012312" cy="5961400"/>
          </a:xfrm>
          <a:prstGeom prst="rect">
            <a:avLst/>
          </a:prstGeom>
        </p:spPr>
      </p:pic>
      <p:sp>
        <p:nvSpPr>
          <p:cNvPr id="2" name="Title 1"/>
          <p:cNvSpPr>
            <a:spLocks noGrp="1"/>
          </p:cNvSpPr>
          <p:nvPr>
            <p:ph type="title"/>
          </p:nvPr>
        </p:nvSpPr>
        <p:spPr>
          <a:xfrm>
            <a:off x="411892" y="160022"/>
            <a:ext cx="11285837" cy="487490"/>
          </a:xfrm>
        </p:spPr>
        <p:txBody>
          <a:bodyPr/>
          <a:lstStyle/>
          <a:p>
            <a:r>
              <a:rPr lang="en-CA" dirty="0"/>
              <a:t>Beam particles with various energies and scattering angle of 2.4 </a:t>
            </a:r>
            <a:r>
              <a:rPr lang="en-CA" dirty="0" err="1"/>
              <a:t>mrad</a:t>
            </a:r>
            <a:endParaRPr lang="en-CA" dirty="0"/>
          </a:p>
        </p:txBody>
      </p:sp>
      <p:sp>
        <p:nvSpPr>
          <p:cNvPr id="4" name="Footer Placeholder 3">
            <a:extLst>
              <a:ext uri="{FF2B5EF4-FFF2-40B4-BE49-F238E27FC236}">
                <a16:creationId xmlns:a16="http://schemas.microsoft.com/office/drawing/2014/main" id="{A0D75DD7-0B76-4AAC-BB3A-4E3609C39C8E}"/>
              </a:ext>
            </a:extLst>
          </p:cNvPr>
          <p:cNvSpPr>
            <a:spLocks noGrp="1"/>
          </p:cNvSpPr>
          <p:nvPr>
            <p:ph type="ftr" sz="quarter" idx="11"/>
          </p:nvPr>
        </p:nvSpPr>
        <p:spPr/>
        <p:txBody>
          <a:bodyPr/>
          <a:lstStyle/>
          <a:p>
            <a:r>
              <a:rPr lang="en-US"/>
              <a:t>Spectrometer Physics Design</a:t>
            </a:r>
          </a:p>
        </p:txBody>
      </p:sp>
      <p:sp>
        <p:nvSpPr>
          <p:cNvPr id="5" name="Slide Number Placeholder 4">
            <a:extLst>
              <a:ext uri="{FF2B5EF4-FFF2-40B4-BE49-F238E27FC236}">
                <a16:creationId xmlns:a16="http://schemas.microsoft.com/office/drawing/2014/main" id="{500C4176-923D-44DE-80BE-8BEE8790A012}"/>
              </a:ext>
            </a:extLst>
          </p:cNvPr>
          <p:cNvSpPr>
            <a:spLocks noGrp="1"/>
          </p:cNvSpPr>
          <p:nvPr>
            <p:ph type="sldNum" sz="quarter" idx="12"/>
          </p:nvPr>
        </p:nvSpPr>
        <p:spPr/>
        <p:txBody>
          <a:bodyPr/>
          <a:lstStyle/>
          <a:p>
            <a:fld id="{07E1C93C-5050-FC42-8F10-D22D4F119D13}" type="slidenum">
              <a:rPr lang="en-US" smtClean="0"/>
              <a:pPr/>
              <a:t>7</a:t>
            </a:fld>
            <a:endParaRPr lang="en-US"/>
          </a:p>
        </p:txBody>
      </p:sp>
      <p:sp>
        <p:nvSpPr>
          <p:cNvPr id="3" name="TextBox 2">
            <a:extLst>
              <a:ext uri="{FF2B5EF4-FFF2-40B4-BE49-F238E27FC236}">
                <a16:creationId xmlns:a16="http://schemas.microsoft.com/office/drawing/2014/main" id="{2FFAAEDF-99F8-43EF-A6C4-FC4B4AF03F97}"/>
              </a:ext>
            </a:extLst>
          </p:cNvPr>
          <p:cNvSpPr txBox="1"/>
          <p:nvPr/>
        </p:nvSpPr>
        <p:spPr>
          <a:xfrm>
            <a:off x="2854347" y="4398330"/>
            <a:ext cx="1981810" cy="923330"/>
          </a:xfrm>
          <a:prstGeom prst="rect">
            <a:avLst/>
          </a:prstGeom>
          <a:noFill/>
        </p:spPr>
        <p:txBody>
          <a:bodyPr wrap="square" rtlCol="0">
            <a:spAutoFit/>
          </a:bodyPr>
          <a:lstStyle/>
          <a:p>
            <a:r>
              <a:rPr lang="en-CA"/>
              <a:t>Collimators </a:t>
            </a:r>
          </a:p>
          <a:p>
            <a:endParaRPr lang="en-CA"/>
          </a:p>
          <a:p>
            <a:r>
              <a:rPr lang="en-CA"/>
              <a:t>1+2           4</a:t>
            </a:r>
          </a:p>
        </p:txBody>
      </p:sp>
      <p:sp>
        <p:nvSpPr>
          <p:cNvPr id="8" name="TextBox 7">
            <a:extLst>
              <a:ext uri="{FF2B5EF4-FFF2-40B4-BE49-F238E27FC236}">
                <a16:creationId xmlns:a16="http://schemas.microsoft.com/office/drawing/2014/main" id="{5333564F-73D3-4BC1-B113-27E0CFDBEED9}"/>
              </a:ext>
            </a:extLst>
          </p:cNvPr>
          <p:cNvSpPr txBox="1"/>
          <p:nvPr/>
        </p:nvSpPr>
        <p:spPr>
          <a:xfrm>
            <a:off x="9349406" y="5784420"/>
            <a:ext cx="2418110" cy="369332"/>
          </a:xfrm>
          <a:prstGeom prst="rect">
            <a:avLst/>
          </a:prstGeom>
          <a:noFill/>
        </p:spPr>
        <p:txBody>
          <a:bodyPr wrap="square" rtlCol="0">
            <a:spAutoFit/>
          </a:bodyPr>
          <a:lstStyle/>
          <a:p>
            <a:r>
              <a:rPr lang="en-CA">
                <a:solidFill>
                  <a:srgbClr val="FF3E3E"/>
                </a:solidFill>
              </a:rPr>
              <a:t>Inner Photon Envelope</a:t>
            </a:r>
          </a:p>
        </p:txBody>
      </p:sp>
      <p:sp>
        <p:nvSpPr>
          <p:cNvPr id="9" name="TextBox 8">
            <a:extLst>
              <a:ext uri="{FF2B5EF4-FFF2-40B4-BE49-F238E27FC236}">
                <a16:creationId xmlns:a16="http://schemas.microsoft.com/office/drawing/2014/main" id="{B3930F91-A266-47F2-BCB2-A357EAA8598E}"/>
              </a:ext>
            </a:extLst>
          </p:cNvPr>
          <p:cNvSpPr txBox="1"/>
          <p:nvPr/>
        </p:nvSpPr>
        <p:spPr>
          <a:xfrm>
            <a:off x="9945421" y="3303187"/>
            <a:ext cx="873766" cy="369332"/>
          </a:xfrm>
          <a:prstGeom prst="rect">
            <a:avLst/>
          </a:prstGeom>
          <a:noFill/>
        </p:spPr>
        <p:txBody>
          <a:bodyPr wrap="square" rtlCol="0">
            <a:spAutoFit/>
          </a:bodyPr>
          <a:lstStyle/>
          <a:p>
            <a:r>
              <a:rPr lang="en-CA">
                <a:solidFill>
                  <a:srgbClr val="D26E71"/>
                </a:solidFill>
              </a:rPr>
              <a:t>ep</a:t>
            </a:r>
          </a:p>
        </p:txBody>
      </p:sp>
      <p:sp>
        <p:nvSpPr>
          <p:cNvPr id="10" name="TextBox 9">
            <a:extLst>
              <a:ext uri="{FF2B5EF4-FFF2-40B4-BE49-F238E27FC236}">
                <a16:creationId xmlns:a16="http://schemas.microsoft.com/office/drawing/2014/main" id="{140BA8D6-79F5-40E4-9B4D-A0392A8A75F3}"/>
              </a:ext>
            </a:extLst>
          </p:cNvPr>
          <p:cNvSpPr txBox="1"/>
          <p:nvPr/>
        </p:nvSpPr>
        <p:spPr>
          <a:xfrm>
            <a:off x="1218164" y="5719982"/>
            <a:ext cx="1981810" cy="369332"/>
          </a:xfrm>
          <a:prstGeom prst="rect">
            <a:avLst/>
          </a:prstGeom>
          <a:noFill/>
        </p:spPr>
        <p:txBody>
          <a:bodyPr wrap="square" rtlCol="0">
            <a:spAutoFit/>
          </a:bodyPr>
          <a:lstStyle/>
          <a:p>
            <a:r>
              <a:rPr lang="en-CA"/>
              <a:t>Target </a:t>
            </a:r>
          </a:p>
        </p:txBody>
      </p:sp>
      <p:sp>
        <p:nvSpPr>
          <p:cNvPr id="11" name="TextBox 10">
            <a:extLst>
              <a:ext uri="{FF2B5EF4-FFF2-40B4-BE49-F238E27FC236}">
                <a16:creationId xmlns:a16="http://schemas.microsoft.com/office/drawing/2014/main" id="{DD474B6E-B8AE-4535-9D23-BF677FD7884E}"/>
              </a:ext>
            </a:extLst>
          </p:cNvPr>
          <p:cNvSpPr txBox="1"/>
          <p:nvPr/>
        </p:nvSpPr>
        <p:spPr>
          <a:xfrm>
            <a:off x="5506553" y="4028998"/>
            <a:ext cx="1981810" cy="369332"/>
          </a:xfrm>
          <a:prstGeom prst="rect">
            <a:avLst/>
          </a:prstGeom>
          <a:noFill/>
        </p:spPr>
        <p:txBody>
          <a:bodyPr wrap="square" rtlCol="0">
            <a:spAutoFit/>
          </a:bodyPr>
          <a:lstStyle/>
          <a:p>
            <a:r>
              <a:rPr lang="en-CA"/>
              <a:t>Lintels</a:t>
            </a:r>
          </a:p>
        </p:txBody>
      </p:sp>
      <p:sp>
        <p:nvSpPr>
          <p:cNvPr id="12" name="TextBox 11">
            <a:extLst>
              <a:ext uri="{FF2B5EF4-FFF2-40B4-BE49-F238E27FC236}">
                <a16:creationId xmlns:a16="http://schemas.microsoft.com/office/drawing/2014/main" id="{40A9D4B9-F1BD-43E0-8539-C1DBE0E19487}"/>
              </a:ext>
            </a:extLst>
          </p:cNvPr>
          <p:cNvSpPr txBox="1"/>
          <p:nvPr/>
        </p:nvSpPr>
        <p:spPr>
          <a:xfrm>
            <a:off x="7690466" y="2903275"/>
            <a:ext cx="1981810" cy="369332"/>
          </a:xfrm>
          <a:prstGeom prst="rect">
            <a:avLst/>
          </a:prstGeom>
          <a:noFill/>
        </p:spPr>
        <p:txBody>
          <a:bodyPr wrap="square" rtlCol="0">
            <a:spAutoFit/>
          </a:bodyPr>
          <a:lstStyle/>
          <a:p>
            <a:r>
              <a:rPr lang="en-CA"/>
              <a:t>Collars</a:t>
            </a:r>
          </a:p>
        </p:txBody>
      </p:sp>
      <p:cxnSp>
        <p:nvCxnSpPr>
          <p:cNvPr id="21" name="Straight Connector 20">
            <a:extLst>
              <a:ext uri="{FF2B5EF4-FFF2-40B4-BE49-F238E27FC236}">
                <a16:creationId xmlns:a16="http://schemas.microsoft.com/office/drawing/2014/main" id="{7DF81219-A4F8-4DF5-8434-EAF1882EE8D2}"/>
              </a:ext>
            </a:extLst>
          </p:cNvPr>
          <p:cNvCxnSpPr>
            <a:cxnSpLocks/>
          </p:cNvCxnSpPr>
          <p:nvPr/>
        </p:nvCxnSpPr>
        <p:spPr>
          <a:xfrm flipV="1">
            <a:off x="9966409" y="2127917"/>
            <a:ext cx="12478" cy="1834167"/>
          </a:xfrm>
          <a:prstGeom prst="line">
            <a:avLst/>
          </a:prstGeom>
          <a:ln w="5715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20BED689-2578-49B4-963A-073B71EE281A}"/>
              </a:ext>
            </a:extLst>
          </p:cNvPr>
          <p:cNvSpPr txBox="1"/>
          <p:nvPr/>
        </p:nvSpPr>
        <p:spPr>
          <a:xfrm>
            <a:off x="9053767" y="1896018"/>
            <a:ext cx="1926611" cy="369332"/>
          </a:xfrm>
          <a:prstGeom prst="rect">
            <a:avLst/>
          </a:prstGeom>
          <a:noFill/>
        </p:spPr>
        <p:txBody>
          <a:bodyPr wrap="square" rtlCol="0">
            <a:spAutoFit/>
          </a:bodyPr>
          <a:lstStyle/>
          <a:p>
            <a:r>
              <a:rPr lang="en-CA"/>
              <a:t>Detector plane</a:t>
            </a:r>
          </a:p>
        </p:txBody>
      </p:sp>
      <p:sp>
        <p:nvSpPr>
          <p:cNvPr id="18" name="Rectangle 17">
            <a:extLst>
              <a:ext uri="{FF2B5EF4-FFF2-40B4-BE49-F238E27FC236}">
                <a16:creationId xmlns:a16="http://schemas.microsoft.com/office/drawing/2014/main" id="{36918D86-E3A8-4FA7-A52A-2A41ABB717EB}"/>
              </a:ext>
            </a:extLst>
          </p:cNvPr>
          <p:cNvSpPr/>
          <p:nvPr/>
        </p:nvSpPr>
        <p:spPr>
          <a:xfrm>
            <a:off x="9590099" y="2676171"/>
            <a:ext cx="792205" cy="369332"/>
          </a:xfrm>
          <a:prstGeom prst="rect">
            <a:avLst/>
          </a:prstGeom>
        </p:spPr>
        <p:txBody>
          <a:bodyPr wrap="none">
            <a:spAutoFit/>
          </a:bodyPr>
          <a:lstStyle/>
          <a:p>
            <a:r>
              <a:rPr lang="en-CA" err="1">
                <a:solidFill>
                  <a:srgbClr val="35D7FF"/>
                </a:solidFill>
              </a:rPr>
              <a:t>moller</a:t>
            </a:r>
            <a:endParaRPr lang="en-CA">
              <a:solidFill>
                <a:srgbClr val="35D7FF"/>
              </a:solidFill>
            </a:endParaRPr>
          </a:p>
        </p:txBody>
      </p:sp>
      <p:sp>
        <p:nvSpPr>
          <p:cNvPr id="13" name="TextBox 12">
            <a:extLst>
              <a:ext uri="{FF2B5EF4-FFF2-40B4-BE49-F238E27FC236}">
                <a16:creationId xmlns:a16="http://schemas.microsoft.com/office/drawing/2014/main" id="{9FEBB11B-CB21-4C86-A3B1-4BAC3496B297}"/>
              </a:ext>
            </a:extLst>
          </p:cNvPr>
          <p:cNvSpPr txBox="1"/>
          <p:nvPr/>
        </p:nvSpPr>
        <p:spPr>
          <a:xfrm>
            <a:off x="5725197" y="954777"/>
            <a:ext cx="3239721" cy="1077218"/>
          </a:xfrm>
          <a:prstGeom prst="rect">
            <a:avLst/>
          </a:prstGeom>
          <a:noFill/>
        </p:spPr>
        <p:txBody>
          <a:bodyPr wrap="square" rtlCol="0">
            <a:spAutoFit/>
          </a:bodyPr>
          <a:lstStyle/>
          <a:p>
            <a:pPr marL="180975" indent="-180975">
              <a:buFont typeface="Arial" panose="020B0604020202020204" pitchFamily="34" charset="0"/>
              <a:buChar char="•"/>
            </a:pPr>
            <a:r>
              <a:rPr lang="en-CA" sz="1600" dirty="0"/>
              <a:t>Ray traces with apertures</a:t>
            </a:r>
          </a:p>
          <a:p>
            <a:pPr marL="180975" indent="-180975">
              <a:buFont typeface="Arial" panose="020B0604020202020204" pitchFamily="34" charset="0"/>
              <a:buChar char="•"/>
            </a:pPr>
            <a:r>
              <a:rPr lang="en-CA" sz="1600" dirty="0"/>
              <a:t>Coils shown for position reference (actually in closed sector)</a:t>
            </a:r>
          </a:p>
          <a:p>
            <a:pPr marL="180975" indent="-180975">
              <a:buFont typeface="Arial" panose="020B0604020202020204" pitchFamily="34" charset="0"/>
              <a:buChar char="•"/>
            </a:pPr>
            <a:endParaRPr lang="en-CA" sz="1600" dirty="0"/>
          </a:p>
        </p:txBody>
      </p:sp>
      <p:sp>
        <p:nvSpPr>
          <p:cNvPr id="23" name="TextBox 22">
            <a:extLst>
              <a:ext uri="{FF2B5EF4-FFF2-40B4-BE49-F238E27FC236}">
                <a16:creationId xmlns:a16="http://schemas.microsoft.com/office/drawing/2014/main" id="{0D45F528-7B54-49C9-892D-E74142A26255}"/>
              </a:ext>
            </a:extLst>
          </p:cNvPr>
          <p:cNvSpPr txBox="1"/>
          <p:nvPr/>
        </p:nvSpPr>
        <p:spPr>
          <a:xfrm>
            <a:off x="2209069" y="2643125"/>
            <a:ext cx="2096683" cy="954107"/>
          </a:xfrm>
          <a:prstGeom prst="rect">
            <a:avLst/>
          </a:prstGeom>
          <a:noFill/>
        </p:spPr>
        <p:txBody>
          <a:bodyPr wrap="square" rtlCol="0">
            <a:spAutoFit/>
          </a:bodyPr>
          <a:lstStyle/>
          <a:p>
            <a:r>
              <a:rPr lang="en-CA" sz="1400" dirty="0"/>
              <a:t>Rays for “primary beam” particles of different energies for a relatively large angle</a:t>
            </a:r>
          </a:p>
        </p:txBody>
      </p:sp>
      <p:cxnSp>
        <p:nvCxnSpPr>
          <p:cNvPr id="15" name="Straight Arrow Connector 14">
            <a:extLst>
              <a:ext uri="{FF2B5EF4-FFF2-40B4-BE49-F238E27FC236}">
                <a16:creationId xmlns:a16="http://schemas.microsoft.com/office/drawing/2014/main" id="{23B65AFD-3B48-4E2E-ABAA-440703774B29}"/>
              </a:ext>
            </a:extLst>
          </p:cNvPr>
          <p:cNvCxnSpPr>
            <a:cxnSpLocks/>
          </p:cNvCxnSpPr>
          <p:nvPr/>
        </p:nvCxnSpPr>
        <p:spPr>
          <a:xfrm flipV="1">
            <a:off x="11433727" y="1825188"/>
            <a:ext cx="0" cy="1529296"/>
          </a:xfrm>
          <a:prstGeom prst="straightConnector1">
            <a:avLst/>
          </a:prstGeom>
          <a:ln>
            <a:solidFill>
              <a:srgbClr val="9797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1C28DCF-5E7D-49AF-A2E9-D5CC72E1F84F}"/>
              </a:ext>
            </a:extLst>
          </p:cNvPr>
          <p:cNvSpPr/>
          <p:nvPr/>
        </p:nvSpPr>
        <p:spPr>
          <a:xfrm>
            <a:off x="10800700" y="2285026"/>
            <a:ext cx="1319079" cy="646331"/>
          </a:xfrm>
          <a:prstGeom prst="rect">
            <a:avLst/>
          </a:prstGeom>
          <a:solidFill>
            <a:schemeClr val="bg1"/>
          </a:solidFill>
        </p:spPr>
        <p:txBody>
          <a:bodyPr wrap="none">
            <a:spAutoFit/>
          </a:bodyPr>
          <a:lstStyle/>
          <a:p>
            <a:r>
              <a:rPr lang="en-CA">
                <a:solidFill>
                  <a:srgbClr val="5E5EFF"/>
                </a:solidFill>
              </a:rPr>
              <a:t>Moller/ep</a:t>
            </a:r>
          </a:p>
          <a:p>
            <a:r>
              <a:rPr lang="en-CA">
                <a:solidFill>
                  <a:srgbClr val="5E5EFF"/>
                </a:solidFill>
              </a:rPr>
              <a:t>Line of sight</a:t>
            </a:r>
          </a:p>
        </p:txBody>
      </p:sp>
      <p:sp>
        <p:nvSpPr>
          <p:cNvPr id="27" name="TextBox 26">
            <a:extLst>
              <a:ext uri="{FF2B5EF4-FFF2-40B4-BE49-F238E27FC236}">
                <a16:creationId xmlns:a16="http://schemas.microsoft.com/office/drawing/2014/main" id="{49B504A4-4A99-462D-ABBB-F837C0B5A0D0}"/>
              </a:ext>
            </a:extLst>
          </p:cNvPr>
          <p:cNvSpPr txBox="1"/>
          <p:nvPr/>
        </p:nvSpPr>
        <p:spPr>
          <a:xfrm>
            <a:off x="9590099" y="4119928"/>
            <a:ext cx="2480702" cy="646331"/>
          </a:xfrm>
          <a:prstGeom prst="rect">
            <a:avLst/>
          </a:prstGeom>
          <a:noFill/>
        </p:spPr>
        <p:txBody>
          <a:bodyPr wrap="square">
            <a:spAutoFit/>
          </a:bodyPr>
          <a:lstStyle/>
          <a:p>
            <a:r>
              <a:rPr lang="en-CA"/>
              <a:t>DS beampipe between OPE and ep envelopes</a:t>
            </a:r>
          </a:p>
        </p:txBody>
      </p:sp>
      <p:cxnSp>
        <p:nvCxnSpPr>
          <p:cNvPr id="29" name="Straight Arrow Connector 28">
            <a:extLst>
              <a:ext uri="{FF2B5EF4-FFF2-40B4-BE49-F238E27FC236}">
                <a16:creationId xmlns:a16="http://schemas.microsoft.com/office/drawing/2014/main" id="{B9E441B6-57B6-4577-A421-6CB75A1781B3}"/>
              </a:ext>
            </a:extLst>
          </p:cNvPr>
          <p:cNvCxnSpPr/>
          <p:nvPr/>
        </p:nvCxnSpPr>
        <p:spPr>
          <a:xfrm flipV="1">
            <a:off x="10193821" y="3961664"/>
            <a:ext cx="0" cy="25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B92DD8D-6E78-4E89-B972-A6615988FB76}"/>
              </a:ext>
            </a:extLst>
          </p:cNvPr>
          <p:cNvCxnSpPr>
            <a:cxnSpLocks/>
          </p:cNvCxnSpPr>
          <p:nvPr/>
        </p:nvCxnSpPr>
        <p:spPr>
          <a:xfrm flipV="1">
            <a:off x="9449214" y="4375352"/>
            <a:ext cx="0" cy="1171626"/>
          </a:xfrm>
          <a:prstGeom prst="straightConnector1">
            <a:avLst/>
          </a:prstGeom>
          <a:ln>
            <a:solidFill>
              <a:srgbClr val="C0FF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EE16F4-3A1B-4BC8-8C4F-5CE09EB5FE35}"/>
              </a:ext>
            </a:extLst>
          </p:cNvPr>
          <p:cNvSpPr txBox="1"/>
          <p:nvPr/>
        </p:nvSpPr>
        <p:spPr>
          <a:xfrm>
            <a:off x="8287267" y="4814166"/>
            <a:ext cx="2480702" cy="369332"/>
          </a:xfrm>
          <a:prstGeom prst="rect">
            <a:avLst/>
          </a:prstGeom>
          <a:solidFill>
            <a:schemeClr val="bg1"/>
          </a:solidFill>
        </p:spPr>
        <p:txBody>
          <a:bodyPr wrap="square" rtlCol="0">
            <a:spAutoFit/>
          </a:bodyPr>
          <a:lstStyle/>
          <a:p>
            <a:r>
              <a:rPr lang="en-CA">
                <a:solidFill>
                  <a:srgbClr val="2BFF2B"/>
                </a:solidFill>
              </a:rPr>
              <a:t>Outer Photon Envelope</a:t>
            </a:r>
          </a:p>
        </p:txBody>
      </p:sp>
      <p:pic>
        <p:nvPicPr>
          <p:cNvPr id="6" name="Picture 5">
            <a:extLst>
              <a:ext uri="{FF2B5EF4-FFF2-40B4-BE49-F238E27FC236}">
                <a16:creationId xmlns:a16="http://schemas.microsoft.com/office/drawing/2014/main" id="{B9985D59-64DD-628D-28E9-1361E53C4B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8882" t="6565" r="6553" b="66364"/>
          <a:stretch/>
        </p:blipFill>
        <p:spPr>
          <a:xfrm>
            <a:off x="4920292" y="2320180"/>
            <a:ext cx="2460736" cy="1164206"/>
          </a:xfrm>
          <a:prstGeom prst="rect">
            <a:avLst/>
          </a:prstGeom>
        </p:spPr>
      </p:pic>
      <p:pic>
        <p:nvPicPr>
          <p:cNvPr id="16" name="Picture 15"/>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t="54242" b="868"/>
          <a:stretch/>
        </p:blipFill>
        <p:spPr>
          <a:xfrm>
            <a:off x="306512" y="4083119"/>
            <a:ext cx="10400081" cy="2820269"/>
          </a:xfrm>
          <a:prstGeom prst="rect">
            <a:avLst/>
          </a:prstGeom>
        </p:spPr>
      </p:pic>
    </p:spTree>
    <p:extLst>
      <p:ext uri="{BB962C8B-B14F-4D97-AF65-F5344CB8AC3E}">
        <p14:creationId xmlns:p14="http://schemas.microsoft.com/office/powerpoint/2010/main" val="427843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504951-4530-8E8C-F448-B3143D37E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35" t="31494" r="30033" b="24158"/>
          <a:stretch/>
        </p:blipFill>
        <p:spPr bwMode="auto">
          <a:xfrm>
            <a:off x="4273042" y="1756286"/>
            <a:ext cx="2382172" cy="239926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257B8F07-D544-4ACB-BE53-4FA5DEE65635}"/>
              </a:ext>
            </a:extLst>
          </p:cNvPr>
          <p:cNvSpPr>
            <a:spLocks noGrp="1"/>
          </p:cNvSpPr>
          <p:nvPr>
            <p:ph type="ftr" sz="quarter" idx="11"/>
          </p:nvPr>
        </p:nvSpPr>
        <p:spPr/>
        <p:txBody>
          <a:bodyPr/>
          <a:lstStyle/>
          <a:p>
            <a:r>
              <a:rPr lang="en-CA"/>
              <a:t>Spectrometer Physics Design</a:t>
            </a:r>
          </a:p>
        </p:txBody>
      </p:sp>
      <p:sp>
        <p:nvSpPr>
          <p:cNvPr id="6" name="Slide Number Placeholder 5">
            <a:extLst>
              <a:ext uri="{FF2B5EF4-FFF2-40B4-BE49-F238E27FC236}">
                <a16:creationId xmlns:a16="http://schemas.microsoft.com/office/drawing/2014/main" id="{5DF33345-3505-45A1-9D5D-1A51E339A4B8}"/>
              </a:ext>
            </a:extLst>
          </p:cNvPr>
          <p:cNvSpPr>
            <a:spLocks noGrp="1"/>
          </p:cNvSpPr>
          <p:nvPr>
            <p:ph type="sldNum" sz="quarter" idx="12"/>
          </p:nvPr>
        </p:nvSpPr>
        <p:spPr/>
        <p:txBody>
          <a:bodyPr/>
          <a:lstStyle/>
          <a:p>
            <a:fld id="{21F89441-7798-4D0B-AD4E-FC5EAE690D3E}" type="slidenum">
              <a:rPr lang="en-CA" smtClean="0"/>
              <a:t>8</a:t>
            </a:fld>
            <a:endParaRPr lang="en-CA"/>
          </a:p>
        </p:txBody>
      </p:sp>
      <p:pic>
        <p:nvPicPr>
          <p:cNvPr id="41" name="Picture 40" descr="xy_power_inner_primary_log.png">
            <a:extLst>
              <a:ext uri="{FF2B5EF4-FFF2-40B4-BE49-F238E27FC236}">
                <a16:creationId xmlns:a16="http://schemas.microsoft.com/office/drawing/2014/main" id="{A24E7ADC-01A6-56CD-3487-21E23CF37B32}"/>
              </a:ext>
            </a:extLst>
          </p:cNvPr>
          <p:cNvPicPr>
            <a:picLocks noChangeAspect="1"/>
          </p:cNvPicPr>
          <p:nvPr/>
        </p:nvPicPr>
        <p:blipFill>
          <a:blip r:embed="rId4"/>
          <a:stretch>
            <a:fillRect/>
          </a:stretch>
        </p:blipFill>
        <p:spPr>
          <a:xfrm>
            <a:off x="8571977" y="3439736"/>
            <a:ext cx="3155803" cy="3110089"/>
          </a:xfrm>
          <a:prstGeom prst="rect">
            <a:avLst/>
          </a:prstGeom>
        </p:spPr>
      </p:pic>
      <p:sp>
        <p:nvSpPr>
          <p:cNvPr id="15" name="TextBox 14">
            <a:extLst>
              <a:ext uri="{FF2B5EF4-FFF2-40B4-BE49-F238E27FC236}">
                <a16:creationId xmlns:a16="http://schemas.microsoft.com/office/drawing/2014/main" id="{08407F35-9F28-4924-A4A1-533AA48D8290}"/>
              </a:ext>
            </a:extLst>
          </p:cNvPr>
          <p:cNvSpPr txBox="1"/>
          <p:nvPr/>
        </p:nvSpPr>
        <p:spPr>
          <a:xfrm>
            <a:off x="6977543" y="2257797"/>
            <a:ext cx="1865424" cy="584775"/>
          </a:xfrm>
          <a:prstGeom prst="rect">
            <a:avLst/>
          </a:prstGeom>
          <a:noFill/>
        </p:spPr>
        <p:txBody>
          <a:bodyPr wrap="square" rtlCol="0">
            <a:spAutoFit/>
          </a:bodyPr>
          <a:lstStyle/>
          <a:p>
            <a:pPr algn="ctr"/>
            <a:r>
              <a:rPr lang="en-CA" sz="1600" dirty="0"/>
              <a:t>dump entrance </a:t>
            </a:r>
          </a:p>
          <a:p>
            <a:pPr algn="ctr"/>
            <a:r>
              <a:rPr lang="en-CA" sz="1600" dirty="0"/>
              <a:t>flange </a:t>
            </a:r>
            <a:r>
              <a:rPr lang="en-CA" sz="1400" dirty="0"/>
              <a:t>(r = 483 mm)</a:t>
            </a:r>
          </a:p>
        </p:txBody>
      </p:sp>
      <p:sp>
        <p:nvSpPr>
          <p:cNvPr id="16" name="TextBox 15">
            <a:extLst>
              <a:ext uri="{FF2B5EF4-FFF2-40B4-BE49-F238E27FC236}">
                <a16:creationId xmlns:a16="http://schemas.microsoft.com/office/drawing/2014/main" id="{C25CF39D-01DB-4A88-8650-9F87F4EEE548}"/>
              </a:ext>
            </a:extLst>
          </p:cNvPr>
          <p:cNvSpPr txBox="1"/>
          <p:nvPr/>
        </p:nvSpPr>
        <p:spPr>
          <a:xfrm>
            <a:off x="6912918" y="3089542"/>
            <a:ext cx="1760985" cy="1015663"/>
          </a:xfrm>
          <a:prstGeom prst="rect">
            <a:avLst/>
          </a:prstGeom>
          <a:noFill/>
        </p:spPr>
        <p:txBody>
          <a:bodyPr wrap="square" rtlCol="0">
            <a:spAutoFit/>
          </a:bodyPr>
          <a:lstStyle/>
          <a:p>
            <a:pPr algn="ctr"/>
            <a:r>
              <a:rPr lang="en-CA" sz="1600" dirty="0"/>
              <a:t>limiting aperture in dump tunnel </a:t>
            </a:r>
            <a:r>
              <a:rPr lang="en-CA" sz="1400" dirty="0"/>
              <a:t>(r=300mm)</a:t>
            </a:r>
          </a:p>
          <a:p>
            <a:pPr algn="ctr"/>
            <a:r>
              <a:rPr lang="en-CA" sz="1200" dirty="0"/>
              <a:t>(~0.5 m downstream)</a:t>
            </a:r>
          </a:p>
        </p:txBody>
      </p:sp>
      <p:cxnSp>
        <p:nvCxnSpPr>
          <p:cNvPr id="17" name="Straight Arrow Connector 16">
            <a:extLst>
              <a:ext uri="{FF2B5EF4-FFF2-40B4-BE49-F238E27FC236}">
                <a16:creationId xmlns:a16="http://schemas.microsoft.com/office/drawing/2014/main" id="{2B51DADF-2991-4715-B2C0-3C727F05DBBA}"/>
              </a:ext>
            </a:extLst>
          </p:cNvPr>
          <p:cNvCxnSpPr>
            <a:cxnSpLocks/>
          </p:cNvCxnSpPr>
          <p:nvPr/>
        </p:nvCxnSpPr>
        <p:spPr>
          <a:xfrm>
            <a:off x="8461720" y="3518741"/>
            <a:ext cx="1091230" cy="1314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F097889-EC0E-4A70-B6A0-C6A2467BB091}"/>
              </a:ext>
            </a:extLst>
          </p:cNvPr>
          <p:cNvSpPr txBox="1"/>
          <p:nvPr/>
        </p:nvSpPr>
        <p:spPr>
          <a:xfrm>
            <a:off x="9079606" y="1191973"/>
            <a:ext cx="1375668" cy="369332"/>
          </a:xfrm>
          <a:prstGeom prst="rect">
            <a:avLst/>
          </a:prstGeom>
          <a:noFill/>
        </p:spPr>
        <p:txBody>
          <a:bodyPr wrap="square" rtlCol="0">
            <a:spAutoFit/>
          </a:bodyPr>
          <a:lstStyle/>
          <a:p>
            <a:r>
              <a:rPr lang="en-CA" dirty="0"/>
              <a:t>End of Hall</a:t>
            </a:r>
          </a:p>
        </p:txBody>
      </p:sp>
      <p:sp>
        <p:nvSpPr>
          <p:cNvPr id="28" name="TextBox 27">
            <a:extLst>
              <a:ext uri="{FF2B5EF4-FFF2-40B4-BE49-F238E27FC236}">
                <a16:creationId xmlns:a16="http://schemas.microsoft.com/office/drawing/2014/main" id="{1F42003C-455D-4091-A642-32E818E11798}"/>
              </a:ext>
            </a:extLst>
          </p:cNvPr>
          <p:cNvSpPr txBox="1"/>
          <p:nvPr/>
        </p:nvSpPr>
        <p:spPr>
          <a:xfrm>
            <a:off x="5358683" y="-1654118"/>
            <a:ext cx="5347108" cy="369332"/>
          </a:xfrm>
          <a:prstGeom prst="rect">
            <a:avLst/>
          </a:prstGeom>
          <a:solidFill>
            <a:schemeClr val="bg1"/>
          </a:solidFill>
        </p:spPr>
        <p:txBody>
          <a:bodyPr wrap="square" rtlCol="0">
            <a:spAutoFit/>
          </a:bodyPr>
          <a:lstStyle/>
          <a:p>
            <a:endParaRPr lang="en-CA"/>
          </a:p>
        </p:txBody>
      </p:sp>
      <p:grpSp>
        <p:nvGrpSpPr>
          <p:cNvPr id="20" name="Group 19">
            <a:extLst>
              <a:ext uri="{FF2B5EF4-FFF2-40B4-BE49-F238E27FC236}">
                <a16:creationId xmlns:a16="http://schemas.microsoft.com/office/drawing/2014/main" id="{137A2A33-9E19-4FBC-3A0B-1FB0F28A8042}"/>
              </a:ext>
            </a:extLst>
          </p:cNvPr>
          <p:cNvGrpSpPr/>
          <p:nvPr/>
        </p:nvGrpSpPr>
        <p:grpSpPr>
          <a:xfrm>
            <a:off x="8702275" y="3473851"/>
            <a:ext cx="2897024" cy="2858691"/>
            <a:chOff x="8182999" y="3830548"/>
            <a:chExt cx="2897024" cy="2858691"/>
          </a:xfrm>
        </p:grpSpPr>
        <p:pic>
          <p:nvPicPr>
            <p:cNvPr id="8" name="Content Placeholder 3">
              <a:extLst>
                <a:ext uri="{FF2B5EF4-FFF2-40B4-BE49-F238E27FC236}">
                  <a16:creationId xmlns:a16="http://schemas.microsoft.com/office/drawing/2014/main" id="{E2066540-D233-4B66-A6C9-794D1CCB8DBA}"/>
                </a:ext>
              </a:extLst>
            </p:cNvPr>
            <p:cNvPicPr>
              <a:picLocks noChangeAspect="1"/>
            </p:cNvPicPr>
            <p:nvPr/>
          </p:nvPicPr>
          <p:blipFill>
            <a:blip r:embed="rId5">
              <a:clrChange>
                <a:clrFrom>
                  <a:srgbClr val="FFFFFF"/>
                </a:clrFrom>
                <a:clrTo>
                  <a:srgbClr val="FFFFFF">
                    <a:alpha val="0"/>
                  </a:srgbClr>
                </a:clrTo>
              </a:clrChange>
              <a:alphaModFix amt="20000"/>
            </a:blip>
            <a:stretch>
              <a:fillRect/>
            </a:stretch>
          </p:blipFill>
          <p:spPr>
            <a:xfrm>
              <a:off x="8182999" y="3830548"/>
              <a:ext cx="2897024" cy="2858691"/>
            </a:xfrm>
            <a:prstGeom prst="rect">
              <a:avLst/>
            </a:prstGeom>
          </p:spPr>
        </p:pic>
        <p:sp>
          <p:nvSpPr>
            <p:cNvPr id="35" name="TextBox 34">
              <a:extLst>
                <a:ext uri="{FF2B5EF4-FFF2-40B4-BE49-F238E27FC236}">
                  <a16:creationId xmlns:a16="http://schemas.microsoft.com/office/drawing/2014/main" id="{B2958BFD-93A2-D9ED-F5AA-A3CC1C16D524}"/>
                </a:ext>
              </a:extLst>
            </p:cNvPr>
            <p:cNvSpPr txBox="1"/>
            <p:nvPr/>
          </p:nvSpPr>
          <p:spPr>
            <a:xfrm>
              <a:off x="9804130" y="6172231"/>
              <a:ext cx="1130782" cy="338554"/>
            </a:xfrm>
            <a:prstGeom prst="rect">
              <a:avLst/>
            </a:prstGeom>
            <a:noFill/>
          </p:spPr>
          <p:txBody>
            <a:bodyPr wrap="square" rtlCol="0">
              <a:spAutoFit/>
            </a:bodyPr>
            <a:lstStyle/>
            <a:p>
              <a:r>
                <a:rPr lang="en-CA" sz="1600" dirty="0"/>
                <a:t>electrons</a:t>
              </a:r>
            </a:p>
          </p:txBody>
        </p:sp>
      </p:grpSp>
      <p:sp>
        <p:nvSpPr>
          <p:cNvPr id="14" name="Oval 13">
            <a:extLst>
              <a:ext uri="{FF2B5EF4-FFF2-40B4-BE49-F238E27FC236}">
                <a16:creationId xmlns:a16="http://schemas.microsoft.com/office/drawing/2014/main" id="{F47F7FA2-028B-4FF8-9FBC-4A02B10B5E79}"/>
              </a:ext>
            </a:extLst>
          </p:cNvPr>
          <p:cNvSpPr/>
          <p:nvPr/>
        </p:nvSpPr>
        <p:spPr>
          <a:xfrm>
            <a:off x="9552950" y="4400780"/>
            <a:ext cx="1188000" cy="1188000"/>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TextBox 78">
            <a:extLst>
              <a:ext uri="{FF2B5EF4-FFF2-40B4-BE49-F238E27FC236}">
                <a16:creationId xmlns:a16="http://schemas.microsoft.com/office/drawing/2014/main" id="{512D8291-DC89-EF00-104A-A427DA76916B}"/>
              </a:ext>
            </a:extLst>
          </p:cNvPr>
          <p:cNvSpPr txBox="1"/>
          <p:nvPr/>
        </p:nvSpPr>
        <p:spPr>
          <a:xfrm>
            <a:off x="6565000" y="6333603"/>
            <a:ext cx="1809058" cy="338554"/>
          </a:xfrm>
          <a:prstGeom prst="rect">
            <a:avLst/>
          </a:prstGeom>
          <a:noFill/>
        </p:spPr>
        <p:txBody>
          <a:bodyPr wrap="square" rtlCol="0">
            <a:spAutoFit/>
          </a:bodyPr>
          <a:lstStyle/>
          <a:p>
            <a:r>
              <a:rPr lang="en-CA" sz="1600" dirty="0"/>
              <a:t>(within tolerances)</a:t>
            </a:r>
          </a:p>
        </p:txBody>
      </p:sp>
      <p:grpSp>
        <p:nvGrpSpPr>
          <p:cNvPr id="2065" name="Group 2064">
            <a:extLst>
              <a:ext uri="{FF2B5EF4-FFF2-40B4-BE49-F238E27FC236}">
                <a16:creationId xmlns:a16="http://schemas.microsoft.com/office/drawing/2014/main" id="{917EEAC1-5FD3-DBD0-C65B-E0A9CE7562BC}"/>
              </a:ext>
            </a:extLst>
          </p:cNvPr>
          <p:cNvGrpSpPr/>
          <p:nvPr/>
        </p:nvGrpSpPr>
        <p:grpSpPr>
          <a:xfrm>
            <a:off x="5650028" y="3977587"/>
            <a:ext cx="2667750" cy="2389546"/>
            <a:chOff x="8954150" y="4410868"/>
            <a:chExt cx="2103654" cy="2011329"/>
          </a:xfrm>
        </p:grpSpPr>
        <p:pic>
          <p:nvPicPr>
            <p:cNvPr id="90" name="Picture 89">
              <a:extLst>
                <a:ext uri="{FF2B5EF4-FFF2-40B4-BE49-F238E27FC236}">
                  <a16:creationId xmlns:a16="http://schemas.microsoft.com/office/drawing/2014/main" id="{FAF74126-C647-09C4-B306-08F2EDC1D2F5}"/>
                </a:ext>
              </a:extLst>
            </p:cNvPr>
            <p:cNvPicPr>
              <a:picLocks noChangeAspect="1"/>
            </p:cNvPicPr>
            <p:nvPr/>
          </p:nvPicPr>
          <p:blipFill>
            <a:blip r:embed="rId6"/>
            <a:stretch>
              <a:fillRect/>
            </a:stretch>
          </p:blipFill>
          <p:spPr>
            <a:xfrm>
              <a:off x="9144000" y="4627509"/>
              <a:ext cx="1913804" cy="1794688"/>
            </a:xfrm>
            <a:prstGeom prst="rect">
              <a:avLst/>
            </a:prstGeom>
          </p:spPr>
        </p:pic>
        <p:sp>
          <p:nvSpPr>
            <p:cNvPr id="91" name="Rectangle 90">
              <a:extLst>
                <a:ext uri="{FF2B5EF4-FFF2-40B4-BE49-F238E27FC236}">
                  <a16:creationId xmlns:a16="http://schemas.microsoft.com/office/drawing/2014/main" id="{F1CD7131-9998-FD81-B40C-6FF56F6F1918}"/>
                </a:ext>
              </a:extLst>
            </p:cNvPr>
            <p:cNvSpPr/>
            <p:nvPr/>
          </p:nvSpPr>
          <p:spPr>
            <a:xfrm>
              <a:off x="8954150" y="4410868"/>
              <a:ext cx="1878731" cy="307777"/>
            </a:xfrm>
            <a:prstGeom prst="rect">
              <a:avLst/>
            </a:prstGeom>
          </p:spPr>
          <p:txBody>
            <a:bodyPr wrap="square">
              <a:spAutoFit/>
            </a:bodyPr>
            <a:lstStyle/>
            <a:p>
              <a:r>
                <a:rPr lang="en-CA" sz="1400" dirty="0">
                  <a:solidFill>
                    <a:srgbClr val="FF0000"/>
                  </a:solidFill>
                </a:rPr>
                <a:t>Worst case scenario</a:t>
              </a:r>
            </a:p>
          </p:txBody>
        </p:sp>
      </p:grpSp>
      <p:sp>
        <p:nvSpPr>
          <p:cNvPr id="27" name="TextBox 26">
            <a:extLst>
              <a:ext uri="{FF2B5EF4-FFF2-40B4-BE49-F238E27FC236}">
                <a16:creationId xmlns:a16="http://schemas.microsoft.com/office/drawing/2014/main" id="{F607BAB3-2639-D90C-A3D8-D84292DC000F}"/>
              </a:ext>
            </a:extLst>
          </p:cNvPr>
          <p:cNvSpPr txBox="1"/>
          <p:nvPr/>
        </p:nvSpPr>
        <p:spPr>
          <a:xfrm>
            <a:off x="6910441" y="5691677"/>
            <a:ext cx="1466490" cy="307777"/>
          </a:xfrm>
          <a:prstGeom prst="rect">
            <a:avLst/>
          </a:prstGeom>
          <a:noFill/>
        </p:spPr>
        <p:txBody>
          <a:bodyPr wrap="square">
            <a:spAutoFit/>
          </a:bodyPr>
          <a:lstStyle/>
          <a:p>
            <a:r>
              <a:rPr lang="en-CA" sz="1400" dirty="0"/>
              <a:t>dipole field </a:t>
            </a:r>
          </a:p>
        </p:txBody>
      </p:sp>
      <p:cxnSp>
        <p:nvCxnSpPr>
          <p:cNvPr id="30" name="Straight Arrow Connector 29">
            <a:extLst>
              <a:ext uri="{FF2B5EF4-FFF2-40B4-BE49-F238E27FC236}">
                <a16:creationId xmlns:a16="http://schemas.microsoft.com/office/drawing/2014/main" id="{CAB7AACE-C10D-31C9-B9AA-C40789686D5A}"/>
              </a:ext>
            </a:extLst>
          </p:cNvPr>
          <p:cNvCxnSpPr>
            <a:cxnSpLocks/>
          </p:cNvCxnSpPr>
          <p:nvPr/>
        </p:nvCxnSpPr>
        <p:spPr>
          <a:xfrm>
            <a:off x="5957469" y="5327332"/>
            <a:ext cx="277061" cy="0"/>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EF8F706-0319-1504-3DE6-D4A812F52B67}"/>
              </a:ext>
            </a:extLst>
          </p:cNvPr>
          <p:cNvCxnSpPr>
            <a:cxnSpLocks/>
          </p:cNvCxnSpPr>
          <p:nvPr/>
        </p:nvCxnSpPr>
        <p:spPr>
          <a:xfrm flipV="1">
            <a:off x="6313104" y="6030527"/>
            <a:ext cx="207034" cy="22705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2A6C76A-D320-438F-E5F2-2500581B7C03}"/>
              </a:ext>
            </a:extLst>
          </p:cNvPr>
          <p:cNvCxnSpPr>
            <a:cxnSpLocks/>
          </p:cNvCxnSpPr>
          <p:nvPr/>
        </p:nvCxnSpPr>
        <p:spPr>
          <a:xfrm flipH="1" flipV="1">
            <a:off x="7296651" y="6109466"/>
            <a:ext cx="86815" cy="191895"/>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5363A884-2916-0D1C-57FE-C379BC14015D}"/>
              </a:ext>
            </a:extLst>
          </p:cNvPr>
          <p:cNvCxnSpPr>
            <a:cxnSpLocks/>
          </p:cNvCxnSpPr>
          <p:nvPr/>
        </p:nvCxnSpPr>
        <p:spPr>
          <a:xfrm flipH="1" flipV="1">
            <a:off x="7910255" y="5692952"/>
            <a:ext cx="208439" cy="81090"/>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2D9084B5-EAFB-F010-F5F1-53590F0E4A16}"/>
              </a:ext>
            </a:extLst>
          </p:cNvPr>
          <p:cNvCxnSpPr>
            <a:cxnSpLocks/>
          </p:cNvCxnSpPr>
          <p:nvPr/>
        </p:nvCxnSpPr>
        <p:spPr>
          <a:xfrm flipV="1">
            <a:off x="7979452" y="4855877"/>
            <a:ext cx="199082" cy="94640"/>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847F6F40-58D2-951A-5C5E-90A2DA4F08A3}"/>
              </a:ext>
            </a:extLst>
          </p:cNvPr>
          <p:cNvCxnSpPr>
            <a:cxnSpLocks/>
          </p:cNvCxnSpPr>
          <p:nvPr/>
        </p:nvCxnSpPr>
        <p:spPr>
          <a:xfrm flipV="1">
            <a:off x="7316002" y="4230666"/>
            <a:ext cx="67464" cy="212919"/>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3571BF6A-6A28-C50F-FF5A-28A93C8BBEAF}"/>
              </a:ext>
            </a:extLst>
          </p:cNvPr>
          <p:cNvCxnSpPr>
            <a:cxnSpLocks/>
          </p:cNvCxnSpPr>
          <p:nvPr/>
        </p:nvCxnSpPr>
        <p:spPr>
          <a:xfrm flipH="1" flipV="1">
            <a:off x="6311318" y="4378128"/>
            <a:ext cx="143905" cy="17854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sp>
        <p:nvSpPr>
          <p:cNvPr id="18" name="Title 1">
            <a:extLst>
              <a:ext uri="{FF2B5EF4-FFF2-40B4-BE49-F238E27FC236}">
                <a16:creationId xmlns:a16="http://schemas.microsoft.com/office/drawing/2014/main" id="{6735106C-4A0B-14C4-F584-631BF27CC373}"/>
              </a:ext>
            </a:extLst>
          </p:cNvPr>
          <p:cNvSpPr>
            <a:spLocks noGrp="1"/>
          </p:cNvSpPr>
          <p:nvPr>
            <p:ph type="title"/>
          </p:nvPr>
        </p:nvSpPr>
        <p:spPr>
          <a:xfrm>
            <a:off x="411892" y="143709"/>
            <a:ext cx="11285837" cy="487490"/>
          </a:xfrm>
        </p:spPr>
        <p:txBody>
          <a:bodyPr/>
          <a:lstStyle/>
          <a:p>
            <a:r>
              <a:rPr lang="en-CA" dirty="0"/>
              <a:t>Fields in the beamline – symmetric and asymmetric cases</a:t>
            </a:r>
          </a:p>
        </p:txBody>
      </p:sp>
      <p:cxnSp>
        <p:nvCxnSpPr>
          <p:cNvPr id="33" name="Straight Arrow Connector 32">
            <a:extLst>
              <a:ext uri="{FF2B5EF4-FFF2-40B4-BE49-F238E27FC236}">
                <a16:creationId xmlns:a16="http://schemas.microsoft.com/office/drawing/2014/main" id="{6D642728-7233-C34E-A643-A88A8BC3516F}"/>
              </a:ext>
            </a:extLst>
          </p:cNvPr>
          <p:cNvCxnSpPr>
            <a:cxnSpLocks/>
          </p:cNvCxnSpPr>
          <p:nvPr/>
        </p:nvCxnSpPr>
        <p:spPr>
          <a:xfrm flipH="1">
            <a:off x="7273458" y="5098774"/>
            <a:ext cx="636797" cy="553657"/>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CA206E86-015C-83BF-1C20-40C023D59485}"/>
              </a:ext>
            </a:extLst>
          </p:cNvPr>
          <p:cNvPicPr>
            <a:picLocks noChangeAspect="1"/>
          </p:cNvPicPr>
          <p:nvPr/>
        </p:nvPicPr>
        <p:blipFill>
          <a:blip r:embed="rId7"/>
          <a:stretch>
            <a:fillRect/>
          </a:stretch>
        </p:blipFill>
        <p:spPr>
          <a:xfrm>
            <a:off x="175735" y="821271"/>
            <a:ext cx="3594881" cy="1678042"/>
          </a:xfrm>
          <a:prstGeom prst="rect">
            <a:avLst/>
          </a:prstGeom>
        </p:spPr>
      </p:pic>
      <p:sp>
        <p:nvSpPr>
          <p:cNvPr id="4" name="TextBox 3">
            <a:extLst>
              <a:ext uri="{FF2B5EF4-FFF2-40B4-BE49-F238E27FC236}">
                <a16:creationId xmlns:a16="http://schemas.microsoft.com/office/drawing/2014/main" id="{8A522B02-7E00-11D1-EF32-1BE5D86B6214}"/>
              </a:ext>
            </a:extLst>
          </p:cNvPr>
          <p:cNvSpPr txBox="1"/>
          <p:nvPr/>
        </p:nvSpPr>
        <p:spPr>
          <a:xfrm>
            <a:off x="141587" y="2579627"/>
            <a:ext cx="4804007" cy="3416320"/>
          </a:xfrm>
          <a:prstGeom prst="rect">
            <a:avLst/>
          </a:prstGeom>
          <a:noFill/>
        </p:spPr>
        <p:txBody>
          <a:bodyPr wrap="square" rtlCol="0">
            <a:spAutoFit/>
          </a:bodyPr>
          <a:lstStyle/>
          <a:p>
            <a:r>
              <a:rPr lang="en-CA" dirty="0"/>
              <a:t>Consider the horizontal coil, in the perfectly symmetric case</a:t>
            </a:r>
          </a:p>
          <a:p>
            <a:pPr marL="285750" indent="-285750">
              <a:buFont typeface="Arial" panose="020B0604020202020204" pitchFamily="34" charset="0"/>
              <a:buChar char="•"/>
            </a:pPr>
            <a:r>
              <a:rPr lang="en-CA" dirty="0"/>
              <a:t>all velocity in the z-direction</a:t>
            </a:r>
          </a:p>
          <a:p>
            <a:pPr marL="285750" indent="-285750">
              <a:buFont typeface="Arial" panose="020B0604020202020204" pitchFamily="34" charset="0"/>
              <a:buChar char="•"/>
            </a:pPr>
            <a:r>
              <a:rPr lang="en-CA" dirty="0"/>
              <a:t>field is vertical along the x axis, (mid-plane of coil)</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just off the axis, </a:t>
            </a:r>
          </a:p>
          <a:p>
            <a:pPr marL="742950" lvl="1" indent="-285750">
              <a:buFont typeface="Arial" panose="020B0604020202020204" pitchFamily="34" charset="0"/>
              <a:buChar char="•"/>
            </a:pPr>
            <a:r>
              <a:rPr lang="en-CA" dirty="0"/>
              <a:t>e</a:t>
            </a:r>
            <a:r>
              <a:rPr lang="en-CA" baseline="30000" dirty="0"/>
              <a:t>± </a:t>
            </a:r>
            <a:r>
              <a:rPr lang="en-CA" dirty="0"/>
              <a:t>would feel both horizontal and vertical components of force</a:t>
            </a:r>
          </a:p>
          <a:p>
            <a:pPr marL="742950" lvl="1" indent="-285750">
              <a:buFont typeface="Arial" panose="020B0604020202020204" pitchFamily="34" charset="0"/>
              <a:buChar char="•"/>
            </a:pPr>
            <a:r>
              <a:rPr lang="en-CA" dirty="0"/>
              <a:t>the field direction is dramatically different</a:t>
            </a:r>
          </a:p>
          <a:p>
            <a:pPr marL="742950" lvl="1" indent="-285750">
              <a:buFont typeface="Arial" panose="020B0604020202020204" pitchFamily="34" charset="0"/>
              <a:buChar char="•"/>
            </a:pPr>
            <a:r>
              <a:rPr lang="en-CA" dirty="0"/>
              <a:t>dispersed</a:t>
            </a:r>
          </a:p>
        </p:txBody>
      </p:sp>
      <p:sp>
        <p:nvSpPr>
          <p:cNvPr id="7" name="Rectangle 6">
            <a:extLst>
              <a:ext uri="{FF2B5EF4-FFF2-40B4-BE49-F238E27FC236}">
                <a16:creationId xmlns:a16="http://schemas.microsoft.com/office/drawing/2014/main" id="{93379251-0D3B-DE2A-9979-91CB231B2EB2}"/>
              </a:ext>
            </a:extLst>
          </p:cNvPr>
          <p:cNvSpPr/>
          <p:nvPr/>
        </p:nvSpPr>
        <p:spPr>
          <a:xfrm>
            <a:off x="3714259" y="1102759"/>
            <a:ext cx="2740964" cy="1200329"/>
          </a:xfrm>
          <a:prstGeom prst="rect">
            <a:avLst/>
          </a:prstGeom>
        </p:spPr>
        <p:txBody>
          <a:bodyPr wrap="square">
            <a:spAutoFit/>
          </a:bodyPr>
          <a:lstStyle/>
          <a:p>
            <a:r>
              <a:rPr lang="en-CA" dirty="0"/>
              <a:t>e</a:t>
            </a:r>
            <a:r>
              <a:rPr lang="en-CA" baseline="30000" dirty="0"/>
              <a:t>+</a:t>
            </a:r>
            <a:r>
              <a:rPr lang="en-CA" dirty="0"/>
              <a:t> will be bent to the left (onto the coil)</a:t>
            </a:r>
          </a:p>
          <a:p>
            <a:r>
              <a:rPr lang="en-CA" dirty="0"/>
              <a:t>e</a:t>
            </a:r>
            <a:r>
              <a:rPr lang="en-CA" baseline="30000" dirty="0"/>
              <a:t>-</a:t>
            </a:r>
            <a:r>
              <a:rPr lang="en-CA" dirty="0"/>
              <a:t> will be bent to the right (into the open sector)</a:t>
            </a:r>
          </a:p>
        </p:txBody>
      </p:sp>
      <p:cxnSp>
        <p:nvCxnSpPr>
          <p:cNvPr id="19" name="Straight Connector 18">
            <a:extLst>
              <a:ext uri="{FF2B5EF4-FFF2-40B4-BE49-F238E27FC236}">
                <a16:creationId xmlns:a16="http://schemas.microsoft.com/office/drawing/2014/main" id="{4D306A9B-2189-511B-1F20-6C88A1BA1822}"/>
              </a:ext>
            </a:extLst>
          </p:cNvPr>
          <p:cNvCxnSpPr>
            <a:cxnSpLocks/>
          </p:cNvCxnSpPr>
          <p:nvPr/>
        </p:nvCxnSpPr>
        <p:spPr>
          <a:xfrm flipV="1">
            <a:off x="3819106" y="1083958"/>
            <a:ext cx="4213436" cy="5383378"/>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2050">
            <a:extLst>
              <a:ext uri="{FF2B5EF4-FFF2-40B4-BE49-F238E27FC236}">
                <a16:creationId xmlns:a16="http://schemas.microsoft.com/office/drawing/2014/main" id="{42EF8DF3-65A1-9C11-9832-D2052D32E9B1}"/>
              </a:ext>
            </a:extLst>
          </p:cNvPr>
          <p:cNvPicPr>
            <a:picLocks noChangeAspect="1"/>
          </p:cNvPicPr>
          <p:nvPr/>
        </p:nvPicPr>
        <p:blipFill>
          <a:blip r:embed="rId8"/>
          <a:stretch>
            <a:fillRect/>
          </a:stretch>
        </p:blipFill>
        <p:spPr>
          <a:xfrm>
            <a:off x="8697827" y="809990"/>
            <a:ext cx="3029953" cy="2812614"/>
          </a:xfrm>
          <a:prstGeom prst="rect">
            <a:avLst/>
          </a:prstGeom>
        </p:spPr>
      </p:pic>
      <p:cxnSp>
        <p:nvCxnSpPr>
          <p:cNvPr id="13" name="Straight Arrow Connector 12">
            <a:extLst>
              <a:ext uri="{FF2B5EF4-FFF2-40B4-BE49-F238E27FC236}">
                <a16:creationId xmlns:a16="http://schemas.microsoft.com/office/drawing/2014/main" id="{06A8BAC9-7DFF-4590-B2E1-99B37CE13712}"/>
              </a:ext>
            </a:extLst>
          </p:cNvPr>
          <p:cNvCxnSpPr>
            <a:cxnSpLocks/>
          </p:cNvCxnSpPr>
          <p:nvPr/>
        </p:nvCxnSpPr>
        <p:spPr>
          <a:xfrm>
            <a:off x="8616518" y="2922168"/>
            <a:ext cx="833856" cy="112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459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F2A2BB0-C581-4EE8-8BAB-2F23AE797AC0}"/>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l="21491" r="40603"/>
          <a:stretch/>
        </p:blipFill>
        <p:spPr>
          <a:xfrm>
            <a:off x="10212722" y="2471995"/>
            <a:ext cx="1927633" cy="1745717"/>
          </a:xfrm>
          <a:prstGeom prst="rect">
            <a:avLst/>
          </a:prstGeom>
        </p:spPr>
      </p:pic>
      <p:pic>
        <p:nvPicPr>
          <p:cNvPr id="13" name="Picture 12" descr="Shape, arrow&#10;&#10;Description automatically generated">
            <a:extLst>
              <a:ext uri="{FF2B5EF4-FFF2-40B4-BE49-F238E27FC236}">
                <a16:creationId xmlns:a16="http://schemas.microsoft.com/office/drawing/2014/main" id="{FF26061C-182F-495C-8036-42CA497D4D4A}"/>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93895" y="720115"/>
            <a:ext cx="2549327" cy="1653682"/>
          </a:xfrm>
          <a:prstGeom prst="rect">
            <a:avLst/>
          </a:prstGeom>
        </p:spPr>
      </p:pic>
      <p:pic>
        <p:nvPicPr>
          <p:cNvPr id="31" name="Picture 3" descr="roll_pitch_yaw_collimator">
            <a:extLst>
              <a:ext uri="{FF2B5EF4-FFF2-40B4-BE49-F238E27FC236}">
                <a16:creationId xmlns:a16="http://schemas.microsoft.com/office/drawing/2014/main" id="{29062D52-0E7F-40EC-A102-05BDB95AC284}"/>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005377" y="4221148"/>
            <a:ext cx="1951609" cy="21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a:extLst>
              <a:ext uri="{FF2B5EF4-FFF2-40B4-BE49-F238E27FC236}">
                <a16:creationId xmlns:a16="http://schemas.microsoft.com/office/drawing/2014/main" id="{D4D115B1-DFBE-460E-887B-C0EAEDDEB8F3}"/>
              </a:ext>
            </a:extLst>
          </p:cNvPr>
          <p:cNvCxnSpPr/>
          <p:nvPr/>
        </p:nvCxnSpPr>
        <p:spPr>
          <a:xfrm flipH="1">
            <a:off x="10565084" y="1878433"/>
            <a:ext cx="1524000" cy="495364"/>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34DCB04-0238-4F43-BD23-FA4016FDB7B9}"/>
              </a:ext>
            </a:extLst>
          </p:cNvPr>
          <p:cNvSpPr txBox="1"/>
          <p:nvPr/>
        </p:nvSpPr>
        <p:spPr>
          <a:xfrm>
            <a:off x="11288313" y="2034591"/>
            <a:ext cx="676788" cy="276999"/>
          </a:xfrm>
          <a:prstGeom prst="rect">
            <a:avLst/>
          </a:prstGeom>
          <a:noFill/>
        </p:spPr>
        <p:txBody>
          <a:bodyPr wrap="none" rtlCol="0">
            <a:spAutoFit/>
          </a:bodyPr>
          <a:lstStyle/>
          <a:p>
            <a:r>
              <a:rPr lang="en-US" sz="1200">
                <a:solidFill>
                  <a:srgbClr val="7030A0"/>
                </a:solidFill>
                <a:latin typeface="Comic Sans MS" panose="030F0702030302020204" pitchFamily="66" charset="0"/>
              </a:rPr>
              <a:t>along z</a:t>
            </a:r>
            <a:endParaRPr lang="en-CA" sz="1200">
              <a:solidFill>
                <a:srgbClr val="7030A0"/>
              </a:solidFill>
              <a:latin typeface="Comic Sans MS" panose="030F0702030302020204" pitchFamily="66" charset="0"/>
            </a:endParaRPr>
          </a:p>
        </p:txBody>
      </p:sp>
      <p:sp>
        <p:nvSpPr>
          <p:cNvPr id="2" name="Title 1">
            <a:extLst>
              <a:ext uri="{FF2B5EF4-FFF2-40B4-BE49-F238E27FC236}">
                <a16:creationId xmlns:a16="http://schemas.microsoft.com/office/drawing/2014/main" id="{416C3010-7E2A-4F1B-9F7D-1434B1109184}"/>
              </a:ext>
            </a:extLst>
          </p:cNvPr>
          <p:cNvSpPr>
            <a:spLocks noGrp="1"/>
          </p:cNvSpPr>
          <p:nvPr>
            <p:ph type="title"/>
          </p:nvPr>
        </p:nvSpPr>
        <p:spPr>
          <a:xfrm>
            <a:off x="411892" y="164830"/>
            <a:ext cx="11285837" cy="487490"/>
          </a:xfrm>
        </p:spPr>
        <p:txBody>
          <a:bodyPr/>
          <a:lstStyle/>
          <a:p>
            <a:r>
              <a:rPr lang="en-CA"/>
              <a:t>Alignment tolerances determined first by physics and clearance of signal</a:t>
            </a:r>
          </a:p>
        </p:txBody>
      </p:sp>
      <p:sp>
        <p:nvSpPr>
          <p:cNvPr id="3" name="Content Placeholder 2">
            <a:extLst>
              <a:ext uri="{FF2B5EF4-FFF2-40B4-BE49-F238E27FC236}">
                <a16:creationId xmlns:a16="http://schemas.microsoft.com/office/drawing/2014/main" id="{BD598D36-52ED-4EAB-8A65-D6E4ECB2FCB0}"/>
              </a:ext>
            </a:extLst>
          </p:cNvPr>
          <p:cNvSpPr>
            <a:spLocks noGrp="1"/>
          </p:cNvSpPr>
          <p:nvPr>
            <p:ph idx="1"/>
          </p:nvPr>
        </p:nvSpPr>
        <p:spPr>
          <a:xfrm>
            <a:off x="136117" y="880813"/>
            <a:ext cx="5938243" cy="3738798"/>
          </a:xfrm>
        </p:spPr>
        <p:txBody>
          <a:bodyPr>
            <a:normAutofit/>
          </a:bodyPr>
          <a:lstStyle/>
          <a:p>
            <a:r>
              <a:rPr lang="en-CA" sz="1800">
                <a:latin typeface="+mn-lt"/>
              </a:rPr>
              <a:t>Tolerances determined by single coil/single offset studies have been verified with “worst-case” multiple coil/multiple offsets within the specified tolerances</a:t>
            </a:r>
          </a:p>
          <a:p>
            <a:r>
              <a:rPr lang="en-CA" sz="1800">
                <a:latin typeface="+mn-lt"/>
              </a:rPr>
              <a:t>Considerations</a:t>
            </a:r>
          </a:p>
          <a:p>
            <a:pPr lvl="1"/>
            <a:r>
              <a:rPr lang="en-CA" sz="1800" b="1">
                <a:latin typeface="+mn-lt"/>
              </a:rPr>
              <a:t>physics optics (ability to “deconvolute” the asymmetries with desired uncertainty)</a:t>
            </a:r>
          </a:p>
          <a:p>
            <a:pPr lvl="2"/>
            <a:r>
              <a:rPr lang="en-CA" sz="1800" b="1">
                <a:latin typeface="+mn-lt"/>
              </a:rPr>
              <a:t>signal electron focal plane distributions</a:t>
            </a:r>
          </a:p>
          <a:p>
            <a:pPr lvl="2"/>
            <a:r>
              <a:rPr lang="en-CA" sz="1800" b="1">
                <a:latin typeface="+mn-lt"/>
              </a:rPr>
              <a:t>backgrounds</a:t>
            </a:r>
          </a:p>
          <a:p>
            <a:pPr lvl="1"/>
            <a:r>
              <a:rPr lang="en-CA" sz="1800" b="1">
                <a:latin typeface="+mn-lt"/>
              </a:rPr>
              <a:t>clearance with the scattered particle envelopes</a:t>
            </a:r>
          </a:p>
          <a:p>
            <a:pPr lvl="1"/>
            <a:r>
              <a:rPr lang="en-CA" sz="1800">
                <a:latin typeface="+mn-lt"/>
              </a:rPr>
              <a:t>clean transport to the dump</a:t>
            </a:r>
          </a:p>
          <a:p>
            <a:pPr lvl="1"/>
            <a:r>
              <a:rPr lang="en-CA" sz="1800">
                <a:latin typeface="+mn-lt"/>
              </a:rPr>
              <a:t>doses on coils (epoxy, especially at inner radius)</a:t>
            </a:r>
          </a:p>
          <a:p>
            <a:pPr lvl="1"/>
            <a:endParaRPr lang="en-CA" sz="1800">
              <a:latin typeface="+mn-lt"/>
            </a:endParaRPr>
          </a:p>
        </p:txBody>
      </p:sp>
      <p:sp>
        <p:nvSpPr>
          <p:cNvPr id="4" name="Footer Placeholder 3">
            <a:extLst>
              <a:ext uri="{FF2B5EF4-FFF2-40B4-BE49-F238E27FC236}">
                <a16:creationId xmlns:a16="http://schemas.microsoft.com/office/drawing/2014/main" id="{188DCBD9-7E6E-48D9-9507-6BD2092F65D8}"/>
              </a:ext>
            </a:extLst>
          </p:cNvPr>
          <p:cNvSpPr>
            <a:spLocks noGrp="1"/>
          </p:cNvSpPr>
          <p:nvPr>
            <p:ph type="ftr" sz="quarter" idx="11"/>
          </p:nvPr>
        </p:nvSpPr>
        <p:spPr/>
        <p:txBody>
          <a:bodyPr/>
          <a:lstStyle/>
          <a:p>
            <a:r>
              <a:rPr lang="en-US"/>
              <a:t>Spectrometer Physics Design</a:t>
            </a:r>
          </a:p>
        </p:txBody>
      </p:sp>
      <p:sp>
        <p:nvSpPr>
          <p:cNvPr id="5" name="Slide Number Placeholder 4">
            <a:extLst>
              <a:ext uri="{FF2B5EF4-FFF2-40B4-BE49-F238E27FC236}">
                <a16:creationId xmlns:a16="http://schemas.microsoft.com/office/drawing/2014/main" id="{78CFF8DF-1E06-4FB5-8A85-0D59D1093494}"/>
              </a:ext>
            </a:extLst>
          </p:cNvPr>
          <p:cNvSpPr>
            <a:spLocks noGrp="1"/>
          </p:cNvSpPr>
          <p:nvPr>
            <p:ph type="sldNum" sz="quarter" idx="12"/>
          </p:nvPr>
        </p:nvSpPr>
        <p:spPr/>
        <p:txBody>
          <a:bodyPr/>
          <a:lstStyle/>
          <a:p>
            <a:fld id="{07E1C93C-5050-FC42-8F10-D22D4F119D13}" type="slidenum">
              <a:rPr lang="en-US" smtClean="0"/>
              <a:pPr/>
              <a:t>9</a:t>
            </a:fld>
            <a:endParaRPr lang="en-US"/>
          </a:p>
        </p:txBody>
      </p:sp>
      <p:cxnSp>
        <p:nvCxnSpPr>
          <p:cNvPr id="27" name="Straight Arrow Connector 26">
            <a:extLst>
              <a:ext uri="{FF2B5EF4-FFF2-40B4-BE49-F238E27FC236}">
                <a16:creationId xmlns:a16="http://schemas.microsoft.com/office/drawing/2014/main" id="{BE91FFAD-1389-43E0-8D43-0D7D41F8DE7D}"/>
              </a:ext>
            </a:extLst>
          </p:cNvPr>
          <p:cNvCxnSpPr>
            <a:cxnSpLocks/>
          </p:cNvCxnSpPr>
          <p:nvPr/>
        </p:nvCxnSpPr>
        <p:spPr>
          <a:xfrm flipH="1">
            <a:off x="9949236" y="3571444"/>
            <a:ext cx="1019323" cy="0"/>
          </a:xfrm>
          <a:prstGeom prst="straightConnector1">
            <a:avLst/>
          </a:prstGeom>
          <a:ln w="31750">
            <a:solidFill>
              <a:srgbClr val="BC148C"/>
            </a:solidFill>
            <a:tailEnd type="arrow"/>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A9675EDC-9035-4018-B752-9BE15D96CA49}"/>
              </a:ext>
            </a:extLst>
          </p:cNvPr>
          <p:cNvSpPr/>
          <p:nvPr/>
        </p:nvSpPr>
        <p:spPr>
          <a:xfrm>
            <a:off x="10407688" y="2817589"/>
            <a:ext cx="817687" cy="1340497"/>
          </a:xfrm>
          <a:prstGeom prst="arc">
            <a:avLst>
              <a:gd name="adj1" fmla="val 11909758"/>
              <a:gd name="adj2" fmla="val 15505886"/>
            </a:avLst>
          </a:prstGeom>
          <a:ln w="28575">
            <a:solidFill>
              <a:srgbClr val="1DE9AA"/>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9" name="TextBox 28">
            <a:extLst>
              <a:ext uri="{FF2B5EF4-FFF2-40B4-BE49-F238E27FC236}">
                <a16:creationId xmlns:a16="http://schemas.microsoft.com/office/drawing/2014/main" id="{2A8D758B-7769-4BDD-A98A-BBD910B0A354}"/>
              </a:ext>
            </a:extLst>
          </p:cNvPr>
          <p:cNvSpPr txBox="1"/>
          <p:nvPr/>
        </p:nvSpPr>
        <p:spPr>
          <a:xfrm>
            <a:off x="9990406" y="3349339"/>
            <a:ext cx="978153" cy="276999"/>
          </a:xfrm>
          <a:prstGeom prst="rect">
            <a:avLst/>
          </a:prstGeom>
          <a:noFill/>
        </p:spPr>
        <p:txBody>
          <a:bodyPr wrap="square" rtlCol="0">
            <a:spAutoFit/>
          </a:bodyPr>
          <a:lstStyle/>
          <a:p>
            <a:r>
              <a:rPr lang="en-US" sz="1200">
                <a:solidFill>
                  <a:srgbClr val="BC148C"/>
                </a:solidFill>
                <a:latin typeface="Comic Sans MS" panose="030F0702030302020204" pitchFamily="66" charset="0"/>
              </a:rPr>
              <a:t>radially</a:t>
            </a:r>
            <a:endParaRPr lang="en-CA" sz="1200">
              <a:solidFill>
                <a:srgbClr val="BC148C"/>
              </a:solidFill>
              <a:latin typeface="Comic Sans MS" panose="030F0702030302020204" pitchFamily="66" charset="0"/>
            </a:endParaRPr>
          </a:p>
        </p:txBody>
      </p:sp>
      <p:sp>
        <p:nvSpPr>
          <p:cNvPr id="30" name="TextBox 29">
            <a:extLst>
              <a:ext uri="{FF2B5EF4-FFF2-40B4-BE49-F238E27FC236}">
                <a16:creationId xmlns:a16="http://schemas.microsoft.com/office/drawing/2014/main" id="{65627A36-B2DF-4AEE-B80E-AC5CBE1CCE80}"/>
              </a:ext>
            </a:extLst>
          </p:cNvPr>
          <p:cNvSpPr txBox="1"/>
          <p:nvPr/>
        </p:nvSpPr>
        <p:spPr>
          <a:xfrm>
            <a:off x="9623294" y="2630316"/>
            <a:ext cx="1396536" cy="276999"/>
          </a:xfrm>
          <a:prstGeom prst="rect">
            <a:avLst/>
          </a:prstGeom>
          <a:noFill/>
        </p:spPr>
        <p:txBody>
          <a:bodyPr wrap="square" rtlCol="0">
            <a:spAutoFit/>
          </a:bodyPr>
          <a:lstStyle/>
          <a:p>
            <a:r>
              <a:rPr lang="en-US" sz="1200">
                <a:solidFill>
                  <a:srgbClr val="1DE9AA"/>
                </a:solidFill>
                <a:latin typeface="Comic Sans MS" panose="030F0702030302020204" pitchFamily="66" charset="0"/>
              </a:rPr>
              <a:t>azimuthally</a:t>
            </a:r>
            <a:endParaRPr lang="en-CA" sz="1200">
              <a:solidFill>
                <a:srgbClr val="1DE9AA"/>
              </a:solidFill>
              <a:latin typeface="Comic Sans MS" panose="030F0702030302020204" pitchFamily="66" charset="0"/>
            </a:endParaRPr>
          </a:p>
        </p:txBody>
      </p:sp>
      <p:pic>
        <p:nvPicPr>
          <p:cNvPr id="17" name="Picture 16">
            <a:extLst>
              <a:ext uri="{FF2B5EF4-FFF2-40B4-BE49-F238E27FC236}">
                <a16:creationId xmlns:a16="http://schemas.microsoft.com/office/drawing/2014/main" id="{BC91454D-A79A-422A-923F-86058D157DCB}"/>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240" y="1424027"/>
            <a:ext cx="1952087" cy="2004973"/>
          </a:xfrm>
          <a:prstGeom prst="rect">
            <a:avLst/>
          </a:prstGeom>
          <a:ln>
            <a:noFill/>
          </a:ln>
        </p:spPr>
      </p:pic>
      <p:sp>
        <p:nvSpPr>
          <p:cNvPr id="14" name="Left Brace 13">
            <a:extLst>
              <a:ext uri="{FF2B5EF4-FFF2-40B4-BE49-F238E27FC236}">
                <a16:creationId xmlns:a16="http://schemas.microsoft.com/office/drawing/2014/main" id="{3BF2A428-E7A0-40F4-90A0-CF56169802A0}"/>
              </a:ext>
            </a:extLst>
          </p:cNvPr>
          <p:cNvSpPr/>
          <p:nvPr/>
        </p:nvSpPr>
        <p:spPr>
          <a:xfrm rot="10800000">
            <a:off x="5305112" y="2016924"/>
            <a:ext cx="407047" cy="1399973"/>
          </a:xfrm>
          <a:prstGeom prst="leftBrace">
            <a:avLst>
              <a:gd name="adj1" fmla="val 40546"/>
              <a:gd name="adj2" fmla="val 478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a:extLst>
              <a:ext uri="{FF2B5EF4-FFF2-40B4-BE49-F238E27FC236}">
                <a16:creationId xmlns:a16="http://schemas.microsoft.com/office/drawing/2014/main" id="{65811D27-0E50-4D7F-9871-EADB222A0E07}"/>
              </a:ext>
            </a:extLst>
          </p:cNvPr>
          <p:cNvSpPr txBox="1"/>
          <p:nvPr/>
        </p:nvSpPr>
        <p:spPr>
          <a:xfrm>
            <a:off x="235014" y="4488446"/>
            <a:ext cx="3241611" cy="1477328"/>
          </a:xfrm>
          <a:prstGeom prst="rect">
            <a:avLst/>
          </a:prstGeom>
          <a:solidFill>
            <a:srgbClr val="92D050"/>
          </a:solidFill>
        </p:spPr>
        <p:txBody>
          <a:bodyPr wrap="square">
            <a:spAutoFit/>
          </a:bodyPr>
          <a:lstStyle/>
          <a:p>
            <a:pPr algn="ctr"/>
            <a:r>
              <a:rPr lang="en-CA" b="1"/>
              <a:t>Physics worst case</a:t>
            </a:r>
          </a:p>
          <a:p>
            <a:r>
              <a:rPr lang="en-CA"/>
              <a:t>All coils offset in same direction (without us knowing)</a:t>
            </a:r>
          </a:p>
          <a:p>
            <a:pPr marL="342900" indent="-342900">
              <a:buFont typeface="Arial" panose="020B0604020202020204" pitchFamily="34" charset="0"/>
              <a:buChar char="•"/>
            </a:pPr>
            <a:r>
              <a:rPr lang="en-CA"/>
              <a:t>Least likely (survey, tracking)</a:t>
            </a:r>
          </a:p>
          <a:p>
            <a:pPr marL="342900" indent="-342900">
              <a:buFont typeface="Arial" panose="020B0604020202020204" pitchFamily="34" charset="0"/>
              <a:buChar char="•"/>
            </a:pPr>
            <a:r>
              <a:rPr lang="en-CA"/>
              <a:t>Relatively insensitive</a:t>
            </a:r>
          </a:p>
        </p:txBody>
      </p:sp>
      <p:sp>
        <p:nvSpPr>
          <p:cNvPr id="10" name="TextBox 9">
            <a:extLst>
              <a:ext uri="{FF2B5EF4-FFF2-40B4-BE49-F238E27FC236}">
                <a16:creationId xmlns:a16="http://schemas.microsoft.com/office/drawing/2014/main" id="{950A0F71-2596-4C0C-8D23-DE2865E4127B}"/>
              </a:ext>
            </a:extLst>
          </p:cNvPr>
          <p:cNvSpPr txBox="1"/>
          <p:nvPr/>
        </p:nvSpPr>
        <p:spPr>
          <a:xfrm>
            <a:off x="8063201" y="847981"/>
            <a:ext cx="1812312" cy="646331"/>
          </a:xfrm>
          <a:prstGeom prst="rect">
            <a:avLst/>
          </a:prstGeom>
          <a:noFill/>
        </p:spPr>
        <p:txBody>
          <a:bodyPr wrap="square" rtlCol="0">
            <a:spAutoFit/>
          </a:bodyPr>
          <a:lstStyle/>
          <a:p>
            <a:pPr algn="just"/>
            <a:r>
              <a:rPr lang="en-CA" b="1"/>
              <a:t>single coil/ single offset tolerances</a:t>
            </a:r>
          </a:p>
        </p:txBody>
      </p:sp>
      <p:grpSp>
        <p:nvGrpSpPr>
          <p:cNvPr id="19" name="Group 18">
            <a:extLst>
              <a:ext uri="{FF2B5EF4-FFF2-40B4-BE49-F238E27FC236}">
                <a16:creationId xmlns:a16="http://schemas.microsoft.com/office/drawing/2014/main" id="{284D37D9-0B0B-48C7-8AF7-EE14CAB26F28}"/>
              </a:ext>
            </a:extLst>
          </p:cNvPr>
          <p:cNvGrpSpPr/>
          <p:nvPr/>
        </p:nvGrpSpPr>
        <p:grpSpPr>
          <a:xfrm>
            <a:off x="3439509" y="3938630"/>
            <a:ext cx="3782869" cy="2830030"/>
            <a:chOff x="5908028" y="3175791"/>
            <a:chExt cx="3782869" cy="2830030"/>
          </a:xfrm>
        </p:grpSpPr>
        <p:pic>
          <p:nvPicPr>
            <p:cNvPr id="32" name="Picture 31">
              <a:extLst>
                <a:ext uri="{FF2B5EF4-FFF2-40B4-BE49-F238E27FC236}">
                  <a16:creationId xmlns:a16="http://schemas.microsoft.com/office/drawing/2014/main" id="{CFCC3641-5392-408A-A653-F2963F95116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908028" y="3175791"/>
              <a:ext cx="3760775" cy="2830030"/>
            </a:xfrm>
            <a:prstGeom prst="rect">
              <a:avLst/>
            </a:prstGeom>
          </p:spPr>
        </p:pic>
        <p:sp>
          <p:nvSpPr>
            <p:cNvPr id="34" name="Rectangle 33">
              <a:extLst>
                <a:ext uri="{FF2B5EF4-FFF2-40B4-BE49-F238E27FC236}">
                  <a16:creationId xmlns:a16="http://schemas.microsoft.com/office/drawing/2014/main" id="{18BD7DE4-CA15-491D-99E8-6A9A8446DD3A}"/>
                </a:ext>
              </a:extLst>
            </p:cNvPr>
            <p:cNvSpPr/>
            <p:nvPr/>
          </p:nvSpPr>
          <p:spPr>
            <a:xfrm>
              <a:off x="8622647" y="5340607"/>
              <a:ext cx="1068250" cy="66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3" name="TextBox 32">
            <a:extLst>
              <a:ext uri="{FF2B5EF4-FFF2-40B4-BE49-F238E27FC236}">
                <a16:creationId xmlns:a16="http://schemas.microsoft.com/office/drawing/2014/main" id="{4B317EE0-31A8-447D-BA98-9A036578AF03}"/>
              </a:ext>
            </a:extLst>
          </p:cNvPr>
          <p:cNvSpPr txBox="1"/>
          <p:nvPr/>
        </p:nvSpPr>
        <p:spPr>
          <a:xfrm>
            <a:off x="6506785" y="3826268"/>
            <a:ext cx="3387434" cy="2585323"/>
          </a:xfrm>
          <a:prstGeom prst="rect">
            <a:avLst/>
          </a:prstGeom>
          <a:solidFill>
            <a:srgbClr val="FFC000"/>
          </a:solidFill>
        </p:spPr>
        <p:txBody>
          <a:bodyPr wrap="square">
            <a:spAutoFit/>
          </a:bodyPr>
          <a:lstStyle/>
          <a:p>
            <a:pPr algn="ctr"/>
            <a:r>
              <a:rPr lang="en-CA" b="1"/>
              <a:t>BEAM worst cases tested</a:t>
            </a:r>
          </a:p>
          <a:p>
            <a:r>
              <a:rPr lang="en-CA"/>
              <a:t>coils aligned in a  “conspiratorial” way within tolerances </a:t>
            </a:r>
          </a:p>
          <a:p>
            <a:r>
              <a:rPr lang="en-CA"/>
              <a:t>→  induces dipole along beamline</a:t>
            </a:r>
          </a:p>
          <a:p>
            <a:endParaRPr lang="en-CA"/>
          </a:p>
          <a:p>
            <a:pPr marL="342900" indent="-342900">
              <a:buFont typeface="+mj-lt"/>
              <a:buAutoNum type="arabicPeriod"/>
            </a:pPr>
            <a:r>
              <a:rPr lang="en-CA"/>
              <a:t>worst (to left)</a:t>
            </a:r>
          </a:p>
          <a:p>
            <a:pPr marL="342900" indent="-342900">
              <a:buFont typeface="+mj-lt"/>
              <a:buAutoNum type="arabicPeriod"/>
            </a:pPr>
            <a:r>
              <a:rPr lang="en-CA"/>
              <a:t>more likely - only ±0.5 mm</a:t>
            </a:r>
          </a:p>
          <a:p>
            <a:pPr marL="342900" indent="-342900">
              <a:buFont typeface="+mj-lt"/>
              <a:buAutoNum type="arabicPeriod"/>
            </a:pPr>
            <a:r>
              <a:rPr lang="en-CA" b="1"/>
              <a:t>most likely ±0.5 mm and random for different </a:t>
            </a:r>
            <a:r>
              <a:rPr lang="en-CA" b="1" err="1"/>
              <a:t>subcoils</a:t>
            </a:r>
            <a:endParaRPr lang="en-CA" b="1"/>
          </a:p>
        </p:txBody>
      </p:sp>
    </p:spTree>
    <p:extLst>
      <p:ext uri="{BB962C8B-B14F-4D97-AF65-F5344CB8AC3E}">
        <p14:creationId xmlns:p14="http://schemas.microsoft.com/office/powerpoint/2010/main" val="994690054"/>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LER22" id="{7D852318-B66D-D548-B230-42B768B2C6CB}" vid="{2B78BD5A-1867-D346-B348-5AA67331496B}"/>
    </a:ext>
  </a:extLst>
</a:theme>
</file>

<file path=ppt/theme/theme2.xml><?xml version="1.0" encoding="utf-8"?>
<a:theme xmlns:a="http://schemas.openxmlformats.org/drawingml/2006/main" name="1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ir_1.03_MOLLER_Spectrometer_Aug DRAFT2.potx" id="{FC7A5CF4-5D2C-4FE9-A224-0E3AEB9037D1}" vid="{29F06C74-6776-48AE-926C-27FA7E4788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9BB2855408CD43A91836C3C7367A4C" ma:contentTypeVersion="22" ma:contentTypeDescription="Create a new document." ma:contentTypeScope="" ma:versionID="79d413d454ff2a0a44144c56ee97bd4d">
  <xsd:schema xmlns:xsd="http://www.w3.org/2001/XMLSchema" xmlns:xs="http://www.w3.org/2001/XMLSchema" xmlns:p="http://schemas.microsoft.com/office/2006/metadata/properties" xmlns:ns2="d9b38298-6679-47c0-8a4c-297cb3434de8" xmlns:ns3="9fdee2bc-9293-48cc-b756-85f5c14e8a2a" targetNamespace="http://schemas.microsoft.com/office/2006/metadata/properties" ma:root="true" ma:fieldsID="70f4cf43addd95d12a0fcba35074f879" ns2:_="" ns3:_="">
    <xsd:import namespace="d9b38298-6679-47c0-8a4c-297cb3434de8"/>
    <xsd:import namespace="9fdee2bc-9293-48cc-b756-85f5c14e8a2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order0" minOccurs="0"/>
                <xsd:element ref="ns3:TaxCatchAll" minOccurs="0"/>
                <xsd:element ref="ns2:lcf76f155ced4ddcb4097134ff3c332f" minOccurs="0"/>
                <xsd:element ref="ns2:Notes" minOccurs="0"/>
                <xsd:element ref="ns2:MediaLengthInSeconds" minOccurs="0"/>
                <xsd:element ref="ns2:MediaServiceLocation" minOccurs="0"/>
                <xsd:element ref="ns2:MediaServiceObjectDetectorVersions" minOccurs="0"/>
                <xsd:element ref="ns2:Summary" minOccurs="0"/>
                <xsd:element ref="ns2:WB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38298-6679-47c0-8a4c-297cb3434d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order0" ma:index="17" nillable="true" ma:displayName="order" ma:format="Dropdown" ma:internalName="order0"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Notes" ma:index="21" nillable="true" ma:displayName="Notes" ma:description="Passcode: +V8cy34F" ma:format="Dropdown" ma:internalName="Notes">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Summary" ma:index="25" nillable="true" ma:displayName="Item" ma:description="Small Description of Inspection item" ma:format="Dropdown" ma:internalName="Summary">
      <xsd:simpleType>
        <xsd:restriction base="dms:Text">
          <xsd:maxLength value="255"/>
        </xsd:restriction>
      </xsd:simpleType>
    </xsd:element>
    <xsd:element name="WBS" ma:index="26" nillable="true" ma:displayName="WBS" ma:format="Dropdown" ma:internalName="WB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dee2bc-9293-48cc-b756-85f5c14e8a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9fe7b30-ccdb-4f7b-890c-e4714ded0ee8}" ma:internalName="TaxCatchAll" ma:showField="CatchAllData" ma:web="9fdee2bc-9293-48cc-b756-85f5c14e8a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dee2bc-9293-48cc-b756-85f5c14e8a2a" xsi:nil="true"/>
    <Notes xmlns="d9b38298-6679-47c0-8a4c-297cb3434de8" xsi:nil="true"/>
    <lcf76f155ced4ddcb4097134ff3c332f xmlns="d9b38298-6679-47c0-8a4c-297cb3434de8">
      <Terms xmlns="http://schemas.microsoft.com/office/infopath/2007/PartnerControls"/>
    </lcf76f155ced4ddcb4097134ff3c332f>
    <order0 xmlns="d9b38298-6679-47c0-8a4c-297cb3434de8" xsi:nil="true"/>
    <Summary xmlns="d9b38298-6679-47c0-8a4c-297cb3434de8" xsi:nil="true"/>
    <WBS xmlns="d9b38298-6679-47c0-8a4c-297cb3434de8" xsi:nil="true"/>
  </documentManagement>
</p:properties>
</file>

<file path=customXml/itemProps1.xml><?xml version="1.0" encoding="utf-8"?>
<ds:datastoreItem xmlns:ds="http://schemas.openxmlformats.org/officeDocument/2006/customXml" ds:itemID="{31B191E6-187F-48F9-9766-A268F6179BD5}">
  <ds:schemaRefs>
    <ds:schemaRef ds:uri="9fdee2bc-9293-48cc-b756-85f5c14e8a2a"/>
    <ds:schemaRef ds:uri="d9b38298-6679-47c0-8a4c-297cb3434d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8B331A-B45E-434C-8115-BD6A00C4050D}">
  <ds:schemaRefs>
    <ds:schemaRef ds:uri="http://schemas.microsoft.com/sharepoint/v3/contenttype/forms"/>
  </ds:schemaRefs>
</ds:datastoreItem>
</file>

<file path=customXml/itemProps3.xml><?xml version="1.0" encoding="utf-8"?>
<ds:datastoreItem xmlns:ds="http://schemas.openxmlformats.org/officeDocument/2006/customXml" ds:itemID="{250F0B71-CA3C-456E-B418-1E03E5DE8252}">
  <ds:schemaRefs>
    <ds:schemaRef ds:uri="9fdee2bc-9293-48cc-b756-85f5c14e8a2a"/>
    <ds:schemaRef ds:uri="d9b38298-6679-47c0-8a4c-297cb3434d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80</TotalTime>
  <Words>2533</Words>
  <Application>Microsoft Office PowerPoint</Application>
  <PresentationFormat>Widescreen</PresentationFormat>
  <Paragraphs>405</Paragraphs>
  <Slides>20</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.PingFangSC-Regular</vt:lpstr>
      <vt:lpstr>Arial</vt:lpstr>
      <vt:lpstr>Calibri</vt:lpstr>
      <vt:lpstr>Cambria Math</vt:lpstr>
      <vt:lpstr>Comic Sans MS</vt:lpstr>
      <vt:lpstr>Courier New</vt:lpstr>
      <vt:lpstr>Herculanum</vt:lpstr>
      <vt:lpstr>PingFangSC-Regular</vt:lpstr>
      <vt:lpstr>Times New Roman</vt:lpstr>
      <vt:lpstr>Times Roman</vt:lpstr>
      <vt:lpstr>Office Theme</vt:lpstr>
      <vt:lpstr>1_Office Theme</vt:lpstr>
      <vt:lpstr>Spectrometer physics </vt:lpstr>
      <vt:lpstr>Open Spectrometer system separates signal from backgrounds</vt:lpstr>
      <vt:lpstr>100% Azimuthal Acceptance Possible</vt:lpstr>
      <vt:lpstr>Shape of Field in a Septant – varies along z, and also along r and φ</vt:lpstr>
      <vt:lpstr>Fields produce desired particle tracks </vt:lpstr>
      <vt:lpstr>Blocking backgrounds (and not signal!) – ray drawing</vt:lpstr>
      <vt:lpstr>Beam particles with various energies and scattering angle of 2.4 mrad</vt:lpstr>
      <vt:lpstr>Fields in the beamline – symmetric and asymmetric cases</vt:lpstr>
      <vt:lpstr>Alignment tolerances determined first by physics and clearance of signal</vt:lpstr>
      <vt:lpstr>Summary</vt:lpstr>
      <vt:lpstr>Appendix</vt:lpstr>
      <vt:lpstr>Shape of Field in a Septant – varies along z, and also along r and φ</vt:lpstr>
      <vt:lpstr>Using the whole detector array</vt:lpstr>
      <vt:lpstr>Sector Orientation</vt:lpstr>
      <vt:lpstr>Finite Target Effects - Example</vt:lpstr>
      <vt:lpstr>Stray fields in beampipe deflect e±</vt:lpstr>
      <vt:lpstr>Clean transport to dump even in worst asymmetric coils*</vt:lpstr>
      <vt:lpstr>Collimators define acceptances and shielding protects equipment</vt:lpstr>
      <vt:lpstr>Ferrous Materials - Spectrometer</vt:lpstr>
      <vt:lpstr>Engineering designed to meet the physics requirements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Fast</dc:creator>
  <cp:lastModifiedBy>Juliette Mammei</cp:lastModifiedBy>
  <cp:revision>4</cp:revision>
  <dcterms:created xsi:type="dcterms:W3CDTF">2023-06-30T13:56:26Z</dcterms:created>
  <dcterms:modified xsi:type="dcterms:W3CDTF">2024-05-16T17:41:43Z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0x010100829BB2855408CD43A91836C3C7367A4C</vt:lpwstr>
  </property>
  <property fmtid="{D5CDD505-2E9C-101B-9397-08002B2CF9AE}" pid="3" name="MediaServiceImageTags">
    <vt:lpwstr/>
  </property>
</Properties>
</file>