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0E4C60-29BD-451C-8851-028BCCAE248E}">
  <a:tblStyle styleId="{E60E4C60-29BD-451C-8851-028BCCAE248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1fadd2a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1fadd2a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1fadd2a4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1fadd2a4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1fadd2a49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41fadd2a49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1fadd2a4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1fadd2a4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1fadd2a49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1fadd2a49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1fadd2a49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1fadd2a49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1fadd2a49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41fadd2a49_7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1fadd2a49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41fadd2a49_12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ctrTitle"/>
          </p:nvPr>
        </p:nvSpPr>
        <p:spPr>
          <a:xfrm>
            <a:off x="311700" y="744575"/>
            <a:ext cx="8520600" cy="24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Ring 6 simulation update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Modified reflectivity processing for MOLLEROpt</a:t>
            </a:r>
            <a:endParaRPr sz="3000"/>
          </a:p>
        </p:txBody>
      </p:sp>
      <p:sp>
        <p:nvSpPr>
          <p:cNvPr id="134" name="Google Shape;134;p26"/>
          <p:cNvSpPr txBox="1"/>
          <p:nvPr>
            <p:ph idx="1" type="subTitle"/>
          </p:nvPr>
        </p:nvSpPr>
        <p:spPr>
          <a:xfrm>
            <a:off x="311700" y="3181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Jon Mott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May 11th, 2023</a:t>
            </a:r>
            <a:endParaRPr sz="1600"/>
          </a:p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3" y="4749900"/>
            <a:ext cx="325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‹#›</a:t>
            </a:fld>
            <a:endParaRPr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/>
              <a:t>Outline:</a:t>
            </a:r>
            <a:endParaRPr b="1" sz="2220"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Comparison of old simulations to beam and cosmic data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Discrepancy between simulations and beam/cosmic data for Ring 6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10mm R6 w/ Heraeus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20mm R6 w/ Tosoh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Possible solutions to this problem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Made changes to how MOLLEROpt simulations process reflectivity of the light guide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Changed how the angle dependent reflectivity is sorted into angular bins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Redefined the simulation’s reflectivity angles to be consistent with measurements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Comparison of new simulations to beam and cosmics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10mm R6 w/ Heraeus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20mm R6 w/ Tosoh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20mm R6 w/ Heraeus</a:t>
            </a:r>
            <a:endParaRPr/>
          </a:p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3" y="4749900"/>
            <a:ext cx="325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‹#›</a:t>
            </a:fld>
            <a:endParaRPr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/>
        </p:nvSpPr>
        <p:spPr>
          <a:xfrm>
            <a:off x="21980" y="0"/>
            <a:ext cx="7956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Comparison of old simulation with cosmic and beam data</a:t>
            </a:r>
            <a:endParaRPr sz="1300">
              <a:solidFill>
                <a:schemeClr val="dk1"/>
              </a:solidFill>
            </a:endParaRPr>
          </a:p>
        </p:txBody>
      </p:sp>
      <p:graphicFrame>
        <p:nvGraphicFramePr>
          <p:cNvPr id="148" name="Google Shape;148;p28"/>
          <p:cNvGraphicFramePr/>
          <p:nvPr/>
        </p:nvGraphicFramePr>
        <p:xfrm>
          <a:off x="367411" y="5309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{E60E4C60-29BD-451C-8851-028BCCAE248E}</a:tableStyleId>
              </a:tblPr>
              <a:tblGrid>
                <a:gridCol w="1068800"/>
                <a:gridCol w="1127075"/>
                <a:gridCol w="1127075"/>
                <a:gridCol w="1280925"/>
                <a:gridCol w="1280925"/>
                <a:gridCol w="1229275"/>
                <a:gridCol w="1229275"/>
              </a:tblGrid>
              <a:tr h="397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Module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Quartz tile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Data type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PE yield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(Miro-silver)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PE yield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(Mylar)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Sigma (PE)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(Miro-silver)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Sigma (PE)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(Mylar)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39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10 mm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Heraeus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cosmic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rgbClr val="3F3F3F"/>
                          </a:solidFill>
                        </a:rPr>
                        <a:t>3.7</a:t>
                      </a:r>
                      <a:r>
                        <a:rPr b="1" lang="en" sz="1100" u="none" cap="none" strike="noStrike">
                          <a:solidFill>
                            <a:srgbClr val="3F3F3F"/>
                          </a:solidFill>
                        </a:rPr>
                        <a:t>8</a:t>
                      </a:r>
                      <a:r>
                        <a:rPr b="1" lang="en" sz="1100" u="none" cap="none" strike="noStrike">
                          <a:solidFill>
                            <a:srgbClr val="3F3F3F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b="1" sz="11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11.58</a:t>
                      </a:r>
                      <a:endParaRPr b="0" i="0" sz="1100" u="none" cap="none" strike="noStrik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b="0" i="0" sz="1100" u="none" cap="none" strike="noStrik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2.52</a:t>
                      </a:r>
                      <a:endParaRPr b="1" sz="1400" u="none" cap="none" strike="noStrike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b="1" sz="14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3.56</a:t>
                      </a:r>
                      <a:endParaRPr b="0" i="0" sz="1100" u="none" cap="none" strike="noStrik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b="0" i="0" sz="1100" u="none" cap="none" strike="noStrik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39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rgbClr val="C55A11"/>
                          </a:solidFill>
                        </a:rPr>
                        <a:t>10 mm</a:t>
                      </a:r>
                      <a:endParaRPr b="1" sz="1400" u="none" cap="none" strike="noStrike">
                        <a:solidFill>
                          <a:srgbClr val="C55A1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rgbClr val="C55A11"/>
                          </a:solidFill>
                        </a:rPr>
                        <a:t>Heraeus</a:t>
                      </a:r>
                      <a:endParaRPr b="1" sz="1400" u="none" cap="none" strike="noStrike">
                        <a:solidFill>
                          <a:srgbClr val="C55A1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rgbClr val="C55A11"/>
                          </a:solidFill>
                        </a:rPr>
                        <a:t>beam</a:t>
                      </a:r>
                      <a:endParaRPr sz="1400" u="none" cap="none" strike="noStrike">
                        <a:solidFill>
                          <a:srgbClr val="C55A1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4.68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2.13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39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10 mm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Heraeus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simulation</a:t>
                      </a:r>
                      <a:endParaRPr b="1"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3.66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8.83</a:t>
                      </a:r>
                      <a:endParaRPr b="1" i="0" sz="1100" u="none" cap="none" strike="noStrike">
                        <a:solidFill>
                          <a:srgbClr val="4472C4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 </a:t>
                      </a:r>
                      <a:endParaRPr b="1" i="0" sz="1100" u="none" cap="none" strike="noStrike">
                        <a:solidFill>
                          <a:srgbClr val="4472C4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1.7</a:t>
                      </a: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1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2.47</a:t>
                      </a:r>
                      <a:endParaRPr b="1" i="0" sz="1100" u="none" cap="none" strike="noStrike">
                        <a:solidFill>
                          <a:srgbClr val="4472C4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 </a:t>
                      </a:r>
                      <a:endParaRPr b="1" i="0" sz="1100" u="none" cap="none" strike="noStrike">
                        <a:solidFill>
                          <a:srgbClr val="4472C4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49" name="Google Shape;149;p28"/>
          <p:cNvSpPr txBox="1"/>
          <p:nvPr/>
        </p:nvSpPr>
        <p:spPr>
          <a:xfrm>
            <a:off x="0" y="4318995"/>
            <a:ext cx="91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Simulated PE yield is significantly lower than beam and cosmic results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To determine the cause, changes were made to how the simulations handle the reflectivity of the light guide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50" name="Google Shape;150;p28"/>
          <p:cNvGraphicFramePr/>
          <p:nvPr/>
        </p:nvGraphicFramePr>
        <p:xfrm>
          <a:off x="359019" y="24105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{E60E4C60-29BD-451C-8851-028BCCAE248E}</a:tableStyleId>
              </a:tblPr>
              <a:tblGrid>
                <a:gridCol w="1072125"/>
                <a:gridCol w="1130575"/>
                <a:gridCol w="1130575"/>
                <a:gridCol w="1284900"/>
                <a:gridCol w="1284900"/>
                <a:gridCol w="1233075"/>
                <a:gridCol w="1233075"/>
              </a:tblGrid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Module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Quartz tile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Data type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PE yield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(Miro-silver)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PE yield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(Mylar)</a:t>
                      </a:r>
                      <a:endParaRPr sz="1400" u="none" cap="none" strike="noStrike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Sigma (PE)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(Miro-silver)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Sigma (PE)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(Mylar)</a:t>
                      </a:r>
                      <a:endParaRPr sz="1400" u="none" cap="none" strike="noStrike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20 mm​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Tosoh​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cosmic​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7.96​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(Langau)​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15.96​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(Langau)​</a:t>
                      </a:r>
                      <a:endParaRPr b="1" sz="1400" u="none" cap="none" strike="noStrike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3.28​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(Langau)​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3.56​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(Langau)​</a:t>
                      </a:r>
                      <a:endParaRPr b="1" sz="1400" u="none" cap="none" strike="noStrike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20 mm​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Tosoh​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beam​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9.16​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(Langau)​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-​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3.02​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(Langau)​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-​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20 mm​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Tosoh​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simulation​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5.72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1.92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2.3</a:t>
                      </a: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0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3.</a:t>
                      </a: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29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3" y="4749900"/>
            <a:ext cx="3258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0" y="0"/>
            <a:ext cx="87279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Old setup for handling light guide reflections</a:t>
            </a:r>
            <a:endParaRPr sz="2220"/>
          </a:p>
        </p:txBody>
      </p:sp>
      <p:sp>
        <p:nvSpPr>
          <p:cNvPr id="157" name="Google Shape;157;p29"/>
          <p:cNvSpPr txBox="1"/>
          <p:nvPr/>
        </p:nvSpPr>
        <p:spPr>
          <a:xfrm>
            <a:off x="0" y="2890500"/>
            <a:ext cx="7007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MOLLEROpt assumes that the reflectivity of the light guide can be sorted into angular bins, where each bin has</a:t>
            </a:r>
            <a:r>
              <a:rPr lang="en">
                <a:solidFill>
                  <a:schemeClr val="dk1"/>
                </a:solidFill>
              </a:rPr>
              <a:t> an</a:t>
            </a:r>
            <a:r>
              <a:rPr lang="en">
                <a:solidFill>
                  <a:schemeClr val="dk1"/>
                </a:solidFill>
              </a:rPr>
              <a:t> associated energy dep. reflectivit</a:t>
            </a:r>
            <a:r>
              <a:rPr lang="en">
                <a:solidFill>
                  <a:schemeClr val="dk1"/>
                </a:solidFill>
              </a:rPr>
              <a:t>y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Data angles were measured relative to the material plane (90 = normal)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 angle values in the simulation were flipped relative to the data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setup was leading to PE values that disagreed with cosmic and beam test data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975" y="0"/>
            <a:ext cx="2137025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9" name="Google Shape;159;p29"/>
          <p:cNvGraphicFramePr/>
          <p:nvPr/>
        </p:nvGraphicFramePr>
        <p:xfrm>
          <a:off x="134619" y="5727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{E60E4C60-29BD-451C-8851-028BCCAE248E}</a:tableStyleId>
              </a:tblPr>
              <a:tblGrid>
                <a:gridCol w="888175"/>
                <a:gridCol w="936600"/>
                <a:gridCol w="1064450"/>
                <a:gridCol w="1021500"/>
              </a:tblGrid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Data angle [°]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Simulation angle [°]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Simulation bin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Is it selected</a:t>
                      </a:r>
                      <a:endParaRPr sz="1100"/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30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60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Θ &gt; 45</a:t>
                      </a:r>
                      <a:endParaRPr b="1" sz="11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yes</a:t>
                      </a:r>
                      <a:endParaRPr b="1" sz="1100" u="none" cap="none" strike="noStrike"/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45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45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45 &gt;= Θ &gt; 30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yes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60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30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30 &gt;= Θ &gt; 0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yes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90</a:t>
                      </a:r>
                      <a:endParaRPr b="1" sz="1100" u="none" cap="none" strike="noStrike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0</a:t>
                      </a:r>
                      <a:endParaRPr b="1"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Θ = 0</a:t>
                      </a:r>
                      <a:endParaRPr b="1"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no</a:t>
                      </a:r>
                      <a:endParaRPr b="1"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</a:tbl>
          </a:graphicData>
        </a:graphic>
      </p:graphicFrame>
      <p:sp>
        <p:nvSpPr>
          <p:cNvPr id="160" name="Google Shape;160;p29"/>
          <p:cNvSpPr txBox="1"/>
          <p:nvPr>
            <p:ph idx="12" type="sldNum"/>
          </p:nvPr>
        </p:nvSpPr>
        <p:spPr>
          <a:xfrm>
            <a:off x="3" y="4749900"/>
            <a:ext cx="3258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4">
            <a:alphaModFix/>
          </a:blip>
          <a:srcRect b="5446" l="0" r="0" t="0"/>
          <a:stretch/>
        </p:blipFill>
        <p:spPr>
          <a:xfrm>
            <a:off x="4045350" y="807812"/>
            <a:ext cx="2961750" cy="18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0" y="0"/>
            <a:ext cx="87279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Adjusting the binning</a:t>
            </a:r>
            <a:endParaRPr sz="2220"/>
          </a:p>
        </p:txBody>
      </p:sp>
      <p:sp>
        <p:nvSpPr>
          <p:cNvPr id="167" name="Google Shape;167;p30"/>
          <p:cNvSpPr txBox="1"/>
          <p:nvPr/>
        </p:nvSpPr>
        <p:spPr>
          <a:xfrm>
            <a:off x="0" y="2890500"/>
            <a:ext cx="7007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 binning was updated so that the sim would choose the reflectivity file with a</a:t>
            </a:r>
            <a:r>
              <a:rPr lang="en">
                <a:solidFill>
                  <a:schemeClr val="dk1"/>
                </a:solidFill>
              </a:rPr>
              <a:t>n angle</a:t>
            </a:r>
            <a:r>
              <a:rPr lang="en">
                <a:solidFill>
                  <a:schemeClr val="dk1"/>
                </a:solidFill>
              </a:rPr>
              <a:t> closest to the actual reflection angle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led to a slight increase in the PE yield, but not enough to explain the discrepancy with actual data, so further changes were made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68" name="Google Shape;168;p30"/>
          <p:cNvGraphicFramePr/>
          <p:nvPr/>
        </p:nvGraphicFramePr>
        <p:xfrm>
          <a:off x="643894" y="5727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{E60E4C60-29BD-451C-8851-028BCCAE248E}</a:tableStyleId>
              </a:tblPr>
              <a:tblGrid>
                <a:gridCol w="1069675"/>
                <a:gridCol w="1128000"/>
                <a:gridCol w="1281975"/>
                <a:gridCol w="1230250"/>
              </a:tblGrid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Data angle [°]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Simulation angle [°]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Simulation bin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Is it selected</a:t>
                      </a:r>
                      <a:endParaRPr sz="1100"/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30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60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90 &gt;= </a:t>
                      </a:r>
                      <a:r>
                        <a:rPr b="1" lang="en" sz="1100"/>
                        <a:t>Θ &gt; 52.5</a:t>
                      </a:r>
                      <a:endParaRPr b="1" sz="11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yes</a:t>
                      </a:r>
                      <a:endParaRPr b="1" sz="1100" u="none" cap="none" strike="noStrike"/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45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45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52.5 </a:t>
                      </a: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&gt;= Θ &gt; 37.5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yes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60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30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37.5 &gt;= Θ &gt; 15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yes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90</a:t>
                      </a:r>
                      <a:endParaRPr b="1" sz="1100" u="none" cap="none" strike="noStrike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0</a:t>
                      </a:r>
                      <a:endParaRPr b="1"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Θ &lt;= 15</a:t>
                      </a:r>
                      <a:endParaRPr b="1"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yes</a:t>
                      </a:r>
                      <a:endParaRPr b="1"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</a:tbl>
          </a:graphicData>
        </a:graphic>
      </p:graphicFrame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100" y="0"/>
            <a:ext cx="21369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>
            <p:ph idx="12" type="sldNum"/>
          </p:nvPr>
        </p:nvSpPr>
        <p:spPr>
          <a:xfrm>
            <a:off x="3" y="4749900"/>
            <a:ext cx="3258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0" y="0"/>
            <a:ext cx="87279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Changing the definition of the reflection angles</a:t>
            </a:r>
            <a:endParaRPr sz="2220"/>
          </a:p>
        </p:txBody>
      </p:sp>
      <p:sp>
        <p:nvSpPr>
          <p:cNvPr id="176" name="Google Shape;176;p31"/>
          <p:cNvSpPr txBox="1"/>
          <p:nvPr/>
        </p:nvSpPr>
        <p:spPr>
          <a:xfrm>
            <a:off x="0" y="2890500"/>
            <a:ext cx="7007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Changed how the simulation chooses which reflectivity file to load. A 30° reflection on the LG will now load the 30° data file rather than the 60° file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Kept the new binning structure from the previous change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configuration led to results that agree well with our cosmics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77" name="Google Shape;177;p31"/>
          <p:cNvGraphicFramePr/>
          <p:nvPr/>
        </p:nvGraphicFramePr>
        <p:xfrm>
          <a:off x="643894" y="5727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{E60E4C60-29BD-451C-8851-028BCCAE248E}</a:tableStyleId>
              </a:tblPr>
              <a:tblGrid>
                <a:gridCol w="1069675"/>
                <a:gridCol w="1128000"/>
                <a:gridCol w="1281975"/>
                <a:gridCol w="1230250"/>
              </a:tblGrid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Data angle [°]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Simulation angle [°]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Simulation bin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Is it selected</a:t>
                      </a:r>
                      <a:endParaRPr sz="1100"/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30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3</a:t>
                      </a:r>
                      <a:r>
                        <a:rPr b="1" lang="en" sz="1100"/>
                        <a:t>0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37.5</a:t>
                      </a:r>
                      <a:r>
                        <a:rPr b="1" lang="en" sz="1100"/>
                        <a:t> &gt; = Θ &gt;= 0</a:t>
                      </a:r>
                      <a:endParaRPr b="1" sz="11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yes</a:t>
                      </a:r>
                      <a:endParaRPr b="1" sz="1100" u="none" cap="none" strike="noStrike"/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45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45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52.5 &gt;= Θ &gt; 37.5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yes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60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6</a:t>
                      </a: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0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75</a:t>
                      </a: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 &gt;= Θ &gt; 52.5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yes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90</a:t>
                      </a:r>
                      <a:endParaRPr b="1" sz="1100" u="none" cap="none" strike="noStrike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90</a:t>
                      </a:r>
                      <a:endParaRPr b="1"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Θ &gt; 75</a:t>
                      </a:r>
                      <a:endParaRPr b="1"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74E13"/>
                          </a:solidFill>
                        </a:rPr>
                        <a:t>yes</a:t>
                      </a:r>
                      <a:endParaRPr b="1"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</a:tbl>
          </a:graphicData>
        </a:graphic>
      </p:graphicFrame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100" y="0"/>
            <a:ext cx="21369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>
            <p:ph idx="12" type="sldNum"/>
          </p:nvPr>
        </p:nvSpPr>
        <p:spPr>
          <a:xfrm>
            <a:off x="3" y="4749900"/>
            <a:ext cx="3258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/>
        </p:nvSpPr>
        <p:spPr>
          <a:xfrm>
            <a:off x="21980" y="0"/>
            <a:ext cx="7956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Comparison of new simulation with cosmic and beam data</a:t>
            </a:r>
            <a:endParaRPr sz="1300">
              <a:solidFill>
                <a:schemeClr val="dk1"/>
              </a:solidFill>
            </a:endParaRPr>
          </a:p>
        </p:txBody>
      </p:sp>
      <p:graphicFrame>
        <p:nvGraphicFramePr>
          <p:cNvPr id="185" name="Google Shape;185;p32"/>
          <p:cNvGraphicFramePr/>
          <p:nvPr/>
        </p:nvGraphicFramePr>
        <p:xfrm>
          <a:off x="367411" y="5309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{E60E4C60-29BD-451C-8851-028BCCAE248E}</a:tableStyleId>
              </a:tblPr>
              <a:tblGrid>
                <a:gridCol w="1068800"/>
                <a:gridCol w="1127075"/>
                <a:gridCol w="1127075"/>
                <a:gridCol w="1280925"/>
                <a:gridCol w="1280925"/>
                <a:gridCol w="1229275"/>
                <a:gridCol w="1229275"/>
              </a:tblGrid>
              <a:tr h="397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Module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Quartz tile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Data type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PE yield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(Miro-silver)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PE yield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(Mylar)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Sigma (PE)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(Miro-silver)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Sigma (PE)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(Mylar)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39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10 mm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Heraeus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cosmic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rgbClr val="3F3F3F"/>
                          </a:solidFill>
                        </a:rPr>
                        <a:t>3.78 </a:t>
                      </a:r>
                      <a:endParaRPr b="1" sz="1400" u="none" cap="none" strike="noStrike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b="1" sz="11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11.58</a:t>
                      </a:r>
                      <a:endParaRPr b="0" i="0" sz="1100" u="none" cap="none" strike="noStrik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b="0" i="0" sz="1100" u="none" cap="none" strike="noStrik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2.52</a:t>
                      </a:r>
                      <a:endParaRPr b="1" sz="1400" u="none" cap="none" strike="noStrike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b="1" sz="14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3.56</a:t>
                      </a:r>
                      <a:endParaRPr b="0" i="0" sz="1100" u="none" cap="none" strike="noStrik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b="0" i="0" sz="1100" u="none" cap="none" strike="noStrik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39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rgbClr val="C55A11"/>
                          </a:solidFill>
                        </a:rPr>
                        <a:t>10 mm</a:t>
                      </a:r>
                      <a:endParaRPr b="1" sz="1400" u="none" cap="none" strike="noStrike">
                        <a:solidFill>
                          <a:srgbClr val="C55A1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rgbClr val="C55A11"/>
                          </a:solidFill>
                        </a:rPr>
                        <a:t>Heraeus</a:t>
                      </a:r>
                      <a:endParaRPr b="1" sz="1400" u="none" cap="none" strike="noStrike">
                        <a:solidFill>
                          <a:srgbClr val="C55A1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rgbClr val="C55A11"/>
                          </a:solidFill>
                        </a:rPr>
                        <a:t>beam</a:t>
                      </a:r>
                      <a:endParaRPr sz="1400" u="none" cap="none" strike="noStrike">
                        <a:solidFill>
                          <a:srgbClr val="C55A1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4.68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2.13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55A1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C55A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39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10 mm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Heraeus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simulation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3.66 -&gt; </a:t>
                      </a: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4.03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8.83 -&gt; </a:t>
                      </a:r>
                      <a:r>
                        <a:rPr b="1" i="0" lang="en" sz="11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</a:t>
                      </a:r>
                      <a:endParaRPr b="0" i="0" sz="1100" u="none" cap="none" strike="noStrike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 </a:t>
                      </a:r>
                      <a:endParaRPr b="0" i="0" sz="1100" u="none" cap="none" strike="noStrike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1.71 -&gt; </a:t>
                      </a: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1.76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2.47 -&gt; </a:t>
                      </a:r>
                      <a:r>
                        <a:rPr b="1" i="0" lang="en" sz="11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3.17</a:t>
                      </a:r>
                      <a:endParaRPr b="0" i="0" sz="1100" u="none" cap="none" strike="noStrike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" sz="11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(Langau) </a:t>
                      </a:r>
                      <a:endParaRPr b="0" i="0" sz="1100" u="none" cap="none" strike="noStrike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86" name="Google Shape;186;p32"/>
          <p:cNvSpPr txBox="1"/>
          <p:nvPr/>
        </p:nvSpPr>
        <p:spPr>
          <a:xfrm>
            <a:off x="75" y="42129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graphicFrame>
        <p:nvGraphicFramePr>
          <p:cNvPr id="187" name="Google Shape;187;p32"/>
          <p:cNvGraphicFramePr/>
          <p:nvPr/>
        </p:nvGraphicFramePr>
        <p:xfrm>
          <a:off x="359019" y="24105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{E60E4C60-29BD-451C-8851-028BCCAE248E}</a:tableStyleId>
              </a:tblPr>
              <a:tblGrid>
                <a:gridCol w="1072125"/>
                <a:gridCol w="1130575"/>
                <a:gridCol w="1130575"/>
                <a:gridCol w="1284900"/>
                <a:gridCol w="1284900"/>
                <a:gridCol w="1233075"/>
                <a:gridCol w="1233075"/>
              </a:tblGrid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Module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Quartz tile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Data type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PE yield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(Miro-silver)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PE yield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(Mylar)</a:t>
                      </a:r>
                      <a:endParaRPr sz="1400" u="none" cap="none" strike="noStrike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Sigma (PE)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(Miro-silver)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Sigma (PE)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(Mylar)</a:t>
                      </a:r>
                      <a:endParaRPr sz="1400" u="none" cap="none" strike="noStrike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20 mm​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Tosoh​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cosmic​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7.96​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(Langau)​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15.96​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(Langau)​</a:t>
                      </a:r>
                      <a:endParaRPr b="1" sz="1400" u="none" cap="none" strike="noStrike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3.28​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(Langau)​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3.56​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(Langau)​</a:t>
                      </a:r>
                      <a:endParaRPr b="1" sz="1400" u="none" cap="none" strike="noStrike"/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20 mm​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Tosoh​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beam​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9.16​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(Langau)​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-​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3.02​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(Langau)​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-​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20 mm​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Tosoh​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simulation​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5.72 -&gt; </a:t>
                      </a: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6.24​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11.92 -&gt; </a:t>
                      </a: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15.1​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2.30 -&gt; </a:t>
                      </a: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2.37​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3.29 -&gt; </a:t>
                      </a: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3.74​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(Langau)​​​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88" name="Google Shape;188;p32"/>
          <p:cNvSpPr txBox="1"/>
          <p:nvPr/>
        </p:nvSpPr>
        <p:spPr>
          <a:xfrm>
            <a:off x="0" y="4318995"/>
            <a:ext cx="91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Simulations are in much better agreement than before, especially for the mylar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For the Tosoh quartz, we are currently investigating whether the remaining discrepancy is due to how Tosoh is implemented in the sims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p32"/>
          <p:cNvSpPr txBox="1"/>
          <p:nvPr>
            <p:ph idx="12" type="sldNum"/>
          </p:nvPr>
        </p:nvSpPr>
        <p:spPr>
          <a:xfrm>
            <a:off x="3" y="4749900"/>
            <a:ext cx="3258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/>
        </p:nvSpPr>
        <p:spPr>
          <a:xfrm>
            <a:off x="21980" y="0"/>
            <a:ext cx="7956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Simulations with Heraeus spectrosil 2000</a:t>
            </a:r>
            <a:endParaRPr b="1" sz="2200">
              <a:solidFill>
                <a:schemeClr val="dk1"/>
              </a:solidFill>
            </a:endParaRPr>
          </a:p>
        </p:txBody>
      </p:sp>
      <p:graphicFrame>
        <p:nvGraphicFramePr>
          <p:cNvPr id="195" name="Google Shape;195;p33"/>
          <p:cNvGraphicFramePr/>
          <p:nvPr/>
        </p:nvGraphicFramePr>
        <p:xfrm>
          <a:off x="387394" y="491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{E60E4C60-29BD-451C-8851-028BCCAE248E}</a:tableStyleId>
              </a:tblPr>
              <a:tblGrid>
                <a:gridCol w="888175"/>
                <a:gridCol w="936600"/>
                <a:gridCol w="1064450"/>
                <a:gridCol w="1021500"/>
                <a:gridCol w="1021500"/>
              </a:tblGrid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Module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LG material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PE yield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(Langau)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Sigma (PE)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(Langau)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Resolution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(Langau)</a:t>
                      </a:r>
                      <a:endParaRPr sz="1100"/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1</a:t>
                      </a:r>
                      <a:r>
                        <a:rPr b="1" lang="en" sz="1100" u="none" cap="none" strike="noStrike"/>
                        <a:t>0 mm​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Miro-silver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4.03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1.76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43.7%</a:t>
                      </a:r>
                      <a:endParaRPr b="1" sz="1100" u="none" cap="none" strike="noStrike"/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0 mm​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UVS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7.71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2.62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34.0%</a:t>
                      </a:r>
                      <a:endParaRPr b="1" sz="11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0 mm​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Mylar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11.4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3.17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27.8%</a:t>
                      </a:r>
                      <a:endParaRPr b="1" sz="11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</a:tbl>
          </a:graphicData>
        </a:graphic>
      </p:graphicFrame>
      <p:graphicFrame>
        <p:nvGraphicFramePr>
          <p:cNvPr id="196" name="Google Shape;196;p33"/>
          <p:cNvGraphicFramePr/>
          <p:nvPr/>
        </p:nvGraphicFramePr>
        <p:xfrm>
          <a:off x="387394" y="25717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{E60E4C60-29BD-451C-8851-028BCCAE248E}</a:tableStyleId>
              </a:tblPr>
              <a:tblGrid>
                <a:gridCol w="888175"/>
                <a:gridCol w="936600"/>
                <a:gridCol w="1064450"/>
                <a:gridCol w="1021500"/>
                <a:gridCol w="1021500"/>
              </a:tblGrid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Module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LG material</a:t>
                      </a:r>
                      <a:endParaRPr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PE yield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(Langau)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/>
                        <a:t>Sigma (PE)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/>
                        <a:t>(Langau)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Resolution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(Langau)</a:t>
                      </a:r>
                      <a:endParaRPr sz="1100"/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/>
                        <a:t>20 mm​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Miro-silver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-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/>
                        <a:t>-</a:t>
                      </a:r>
                      <a:endParaRPr b="1" sz="1400" u="none" cap="none" strike="noStrike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-</a:t>
                      </a:r>
                      <a:endParaRPr b="1" sz="1100" u="none" cap="none" strike="noStrike"/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20 mm​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UVS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13.7</a:t>
                      </a:r>
                      <a:r>
                        <a:rPr b="1" lang="en" sz="1100" u="none" cap="none" strike="noStrike">
                          <a:solidFill>
                            <a:schemeClr val="accent2"/>
                          </a:solidFill>
                        </a:rPr>
                        <a:t>​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3.50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</a:rPr>
                        <a:t>25.5%</a:t>
                      </a:r>
                      <a:endParaRPr b="1" sz="11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</a:rPr>
                        <a:t>20 mm​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Mylar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20.2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4.23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1"/>
                          </a:solidFill>
                        </a:rPr>
                        <a:t>20.9%</a:t>
                      </a:r>
                      <a:endParaRPr b="1" sz="11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</a:tbl>
          </a:graphicData>
        </a:graphic>
      </p:graphicFrame>
      <p:sp>
        <p:nvSpPr>
          <p:cNvPr id="197" name="Google Shape;197;p33"/>
          <p:cNvSpPr txBox="1"/>
          <p:nvPr/>
        </p:nvSpPr>
        <p:spPr>
          <a:xfrm>
            <a:off x="387363" y="4374150"/>
            <a:ext cx="4932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Data above is for a beam striking the center of the quartz. Simulations for an even distribution give </a:t>
            </a:r>
            <a:r>
              <a:rPr lang="en" sz="1300"/>
              <a:t>similar</a:t>
            </a:r>
            <a:r>
              <a:rPr lang="en" sz="1300"/>
              <a:t> to slightly higher results</a:t>
            </a:r>
            <a:endParaRPr sz="1300"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419" y="408000"/>
            <a:ext cx="3519582" cy="2386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7491775" y="1597300"/>
            <a:ext cx="147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MP: 20.2 pes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Sigma: 4.23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Res: 20.9%</a:t>
            </a:r>
            <a:endParaRPr b="1"/>
          </a:p>
        </p:txBody>
      </p:sp>
      <p:sp>
        <p:nvSpPr>
          <p:cNvPr id="200" name="Google Shape;200;p33"/>
          <p:cNvSpPr txBox="1"/>
          <p:nvPr/>
        </p:nvSpPr>
        <p:spPr>
          <a:xfrm>
            <a:off x="5804412" y="121425"/>
            <a:ext cx="315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Hits on center of quartz vs. evenly distributed</a:t>
            </a:r>
            <a:endParaRPr b="1" sz="1000"/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4424" y="2773578"/>
            <a:ext cx="3519574" cy="236992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/>
        </p:nvSpPr>
        <p:spPr>
          <a:xfrm>
            <a:off x="7491775" y="4105550"/>
            <a:ext cx="147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MP: 21.7 pes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Sigma: 4.38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Res: 20.2%</a:t>
            </a:r>
            <a:endParaRPr b="1"/>
          </a:p>
        </p:txBody>
      </p:sp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3" y="4749900"/>
            <a:ext cx="3258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