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564" r:id="rId3"/>
    <p:sldId id="706" r:id="rId4"/>
    <p:sldId id="290" r:id="rId5"/>
    <p:sldId id="584" r:id="rId6"/>
    <p:sldId id="585" r:id="rId7"/>
    <p:sldId id="586" r:id="rId8"/>
    <p:sldId id="577" r:id="rId9"/>
    <p:sldId id="708" r:id="rId10"/>
    <p:sldId id="710" r:id="rId11"/>
    <p:sldId id="709" r:id="rId12"/>
    <p:sldId id="711" r:id="rId13"/>
    <p:sldId id="712" r:id="rId14"/>
    <p:sldId id="713" r:id="rId15"/>
    <p:sldId id="714" r:id="rId16"/>
    <p:sldId id="715" r:id="rId17"/>
    <p:sldId id="716" r:id="rId18"/>
    <p:sldId id="717" r:id="rId19"/>
    <p:sldId id="718" r:id="rId20"/>
    <p:sldId id="727" r:id="rId21"/>
    <p:sldId id="561" r:id="rId22"/>
    <p:sldId id="582" r:id="rId23"/>
    <p:sldId id="257" r:id="rId24"/>
    <p:sldId id="581" r:id="rId25"/>
    <p:sldId id="707" r:id="rId26"/>
    <p:sldId id="562" r:id="rId27"/>
    <p:sldId id="262" r:id="rId28"/>
    <p:sldId id="725" r:id="rId29"/>
    <p:sldId id="260" r:id="rId30"/>
    <p:sldId id="726" r:id="rId31"/>
    <p:sldId id="258" r:id="rId32"/>
    <p:sldId id="724" r:id="rId33"/>
    <p:sldId id="583" r:id="rId34"/>
    <p:sldId id="265" r:id="rId35"/>
    <p:sldId id="560" r:id="rId36"/>
    <p:sldId id="566" r:id="rId37"/>
    <p:sldId id="587" r:id="rId38"/>
    <p:sldId id="541" r:id="rId39"/>
    <p:sldId id="565" r:id="rId40"/>
    <p:sldId id="567" r:id="rId41"/>
    <p:sldId id="568" r:id="rId42"/>
    <p:sldId id="569" r:id="rId43"/>
    <p:sldId id="570" r:id="rId44"/>
    <p:sldId id="571" r:id="rId45"/>
    <p:sldId id="572" r:id="rId46"/>
    <p:sldId id="573" r:id="rId47"/>
    <p:sldId id="574" r:id="rId48"/>
    <p:sldId id="575" r:id="rId49"/>
    <p:sldId id="576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EB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122" d="100"/>
          <a:sy n="122" d="100"/>
        </p:scale>
        <p:origin x="89" y="91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97678A-2427-4B33-B3DB-F1AC8851A18B}" type="datetimeFigureOut">
              <a:rPr lang="en-CA" smtClean="0"/>
              <a:t>2023-05-05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35310F-E4EB-4186-AD5D-4EF92F453D2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00588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F9C81-C962-4047-941C-F7CDDDB64A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AAF6E1-9D09-4248-9111-ADEEC4DC65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3987EC-6AC2-4E59-874E-58CAC5566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EB964-6F4F-4DF7-97D4-88A5228D73BA}" type="datetime1">
              <a:rPr lang="en-CA" smtClean="0"/>
              <a:t>2023-05-06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0C8450-AA23-4CA4-893D-81FC836BF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C847EA-1888-4DCC-8057-E132218E4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5107A-7FEA-43F4-9A4F-C31E59E7F98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73979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A7C12-204E-4A0B-83FC-3C5A2B88B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E1C3C8-B0F4-4D79-92BE-F33D0C2BAD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840DC4-5A3A-4D15-B135-974E0A6A2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A21AD-0602-4906-BB9D-693EFBD98060}" type="datetime1">
              <a:rPr lang="en-CA" smtClean="0"/>
              <a:t>2023-05-06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440355-D106-494A-A216-7DFD52E85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B09B16-B029-4005-A2FB-358177B98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5107A-7FEA-43F4-9A4F-C31E59E7F98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73542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13E3DB-6AC8-459F-BE17-566E9D9EDB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97ADC6-2D0B-47D4-B270-128B3770FA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41ED04-95A3-4A64-852A-75310D747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246A5-248B-4996-B81E-8BA73941E8BF}" type="datetime1">
              <a:rPr lang="en-CA" smtClean="0"/>
              <a:t>2023-05-06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920529-1715-4D33-B241-1C9D373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3C34B-D4EF-4620-A57D-B1787C38E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5107A-7FEA-43F4-9A4F-C31E59E7F98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53904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3625B-FB80-470F-A22F-159655955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B2124-4458-48FA-A51D-50E00A80C8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2679CC-48D4-4799-8234-4ED6A799C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65C83-A59D-4D48-BE43-636140487CC9}" type="datetime1">
              <a:rPr lang="en-CA" smtClean="0"/>
              <a:t>2023-05-06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0BC14B-63FE-45FC-9720-B9BB5F30E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61BCD-F430-413A-BE6F-55035B7EA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5107A-7FEA-43F4-9A4F-C31E59E7F98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0015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F8096-8D1B-44B3-9AFB-83E3E1AE2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162584-5823-4C4F-8BFF-B610B413CE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4B97F4-F7DB-4514-A91B-5BFDF3CD6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9A753-F9A1-466E-A8D9-FC21906D8254}" type="datetime1">
              <a:rPr lang="en-CA" smtClean="0"/>
              <a:t>2023-05-06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30AADD-5934-4E69-842C-45120DB40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F2BE66-919D-4298-BF37-0C3DD737D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5107A-7FEA-43F4-9A4F-C31E59E7F98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7926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500B9-C9DA-44A6-9E68-D8FF5552E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9DB3C-740E-4C93-82F5-2ACA901EA1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5ACDB3-8964-427A-B63A-8C6F9C7AA2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26DD84-3338-4A24-85A6-CC5E00815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E1C2-EF9C-4A55-8451-D1379A3691FD}" type="datetime1">
              <a:rPr lang="en-CA" smtClean="0"/>
              <a:t>2023-05-06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60A6A6-9672-4F42-AECA-6FAC06D15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8442BB-9173-4672-961F-52C5F414D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5107A-7FEA-43F4-9A4F-C31E59E7F98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35305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85825-ECD1-4FAD-A324-C0E8C3AB7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B29E68-4952-4D56-B9D5-1DDA7C173B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A15000-AA99-403A-86A4-DA875154A8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BECA90-F29E-45DE-B72C-FFDD1C2182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0CD8DD-8232-4228-9750-D9BBBB6416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53C2D5-B1D9-4F25-ACE9-16C47F903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CCA0-A2BC-400A-AD56-CE5C1D12CE33}" type="datetime1">
              <a:rPr lang="en-CA" smtClean="0"/>
              <a:t>2023-05-06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619931-519F-4BA4-A10D-00B0606A5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821AB4-4AF8-47D4-8286-FAA33BCFA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5107A-7FEA-43F4-9A4F-C31E59E7F98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55177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F8DEC-E80F-4E8E-B130-FB78098AF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31095C-E7FB-49E8-94C3-62549CCD6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F3E81-A6B5-4A98-982A-DC9B6D25593A}" type="datetime1">
              <a:rPr lang="en-CA" smtClean="0"/>
              <a:t>2023-05-06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260909-F272-4E60-B21D-566EB8E76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9C2EA8-ED80-4107-8E19-D385E0F3C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5107A-7FEA-43F4-9A4F-C31E59E7F98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74339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D590E8-66E3-4E2B-ABAF-9884AEEA3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6EF1B-5665-4FFB-9FB8-637F5CE56632}" type="datetime1">
              <a:rPr lang="en-CA" smtClean="0"/>
              <a:t>2023-05-06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EF3492-902B-4D4D-AAC2-CE1A6C6DC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886B2D-8AEC-4C5A-B75B-9DA67C5E7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5107A-7FEA-43F4-9A4F-C31E59E7F98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28436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E9953-029B-4F07-A91B-2A307F510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819ABD-B7AB-4E0C-8642-1ABD77148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E39FDE-EDD3-4DCB-9D9E-4D71D445F2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D12BD0-00ED-4FC0-8497-BF18C4FA4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5B5CE-2B51-4CC0-83EB-B54547470ECE}" type="datetime1">
              <a:rPr lang="en-CA" smtClean="0"/>
              <a:t>2023-05-06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55FDA7-F98C-44F3-ADDC-5AE410F15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F51D45-07A1-4B9B-93F7-2CC151863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5107A-7FEA-43F4-9A4F-C31E59E7F98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12497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3001E-11E2-42C0-BC9F-8B5C4A699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6B3DFA-5BBD-4601-B285-AC89B78E9B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871DCD-4D66-49E9-AB8C-0438EFB5A5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528A7A-2321-4291-855E-EE5DA03F2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6603E-5A41-42A7-90CA-0FF81B2647CD}" type="datetime1">
              <a:rPr lang="en-CA" smtClean="0"/>
              <a:t>2023-05-06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E023CA-E52C-45DD-ABD7-7A4BC75CE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DA1A77-10D1-4C74-8AEA-AB2BA1455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5107A-7FEA-43F4-9A4F-C31E59E7F98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23685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1EEAD0-C439-4F1F-8FAB-73643170A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240085-5D11-4CAA-AE20-91453C1E8C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E7929B-9103-49A1-82C2-867A7018AA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B361E1-738C-4988-9D5E-5D0E4549D76C}" type="datetime1">
              <a:rPr lang="en-CA" smtClean="0"/>
              <a:t>2023-05-06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BD35AB-8B40-4822-B037-21A081638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AF9AE0-DA2E-47CE-80E0-A9951B23F1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D5107A-7FEA-43F4-9A4F-C31E59E7F98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59103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s://octopart.com/asp-134486-01-samtec-16811603?r=sp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9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emf"/><Relationship Id="rId5" Type="http://schemas.openxmlformats.org/officeDocument/2006/relationships/image" Target="../media/image37.png"/><Relationship Id="rId4" Type="http://schemas.openxmlformats.org/officeDocument/2006/relationships/image" Target="../media/image36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emf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8.emf"/><Relationship Id="rId7" Type="http://schemas.openxmlformats.org/officeDocument/2006/relationships/image" Target="../media/image1.jp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emf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g"/><Relationship Id="rId5" Type="http://schemas.openxmlformats.org/officeDocument/2006/relationships/image" Target="../media/image23.png"/><Relationship Id="rId4" Type="http://schemas.openxmlformats.org/officeDocument/2006/relationships/image" Target="../media/image51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.emf"/><Relationship Id="rId7" Type="http://schemas.openxmlformats.org/officeDocument/2006/relationships/image" Target="../media/image9.png"/><Relationship Id="rId12" Type="http://schemas.openxmlformats.org/officeDocument/2006/relationships/image" Target="../media/image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2.png"/><Relationship Id="rId5" Type="http://schemas.openxmlformats.org/officeDocument/2006/relationships/image" Target="../media/image11.png"/><Relationship Id="rId10" Type="http://schemas.openxmlformats.org/officeDocument/2006/relationships/image" Target="../media/image1.jpg"/><Relationship Id="rId4" Type="http://schemas.openxmlformats.org/officeDocument/2006/relationships/image" Target="../media/image10.png"/><Relationship Id="rId9" Type="http://schemas.openxmlformats.org/officeDocument/2006/relationships/image" Target="../media/image1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C0D7B32-0137-40F8-9305-916D09684352}"/>
              </a:ext>
            </a:extLst>
          </p:cNvPr>
          <p:cNvSpPr/>
          <p:nvPr/>
        </p:nvSpPr>
        <p:spPr>
          <a:xfrm>
            <a:off x="0" y="0"/>
            <a:ext cx="12192000" cy="648393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E56C55-5D72-4D92-A197-7D3714DD93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0" t="25523" r="18638" b="31387"/>
          <a:stretch/>
        </p:blipFill>
        <p:spPr>
          <a:xfrm>
            <a:off x="10956164" y="56953"/>
            <a:ext cx="1152469" cy="54032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4" name="Picture 6" descr="MOLLERLOGO4-tp.png">
            <a:extLst>
              <a:ext uri="{FF2B5EF4-FFF2-40B4-BE49-F238E27FC236}">
                <a16:creationId xmlns:a16="http://schemas.microsoft.com/office/drawing/2014/main" id="{E3C18672-50D2-4AEB-9FDE-AF6D0808E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0" y="47225"/>
            <a:ext cx="1243160" cy="54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FF44FA-F9DD-4181-8574-B45DBA054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D8C2A-17A2-4B60-A94E-6DB973A4A21A}" type="datetime1">
              <a:rPr lang="en-CA" smtClean="0"/>
              <a:t>2023-05-06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885048-4C05-4EEC-9130-AE754B49A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ABA642-D4AB-4063-B645-7FA806B6E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5107A-7FEA-43F4-9A4F-C31E59E7F982}" type="slidenum">
              <a:rPr lang="en-CA" smtClean="0"/>
              <a:t>1</a:t>
            </a:fld>
            <a:endParaRPr lang="en-CA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004AA1A-1BDC-4DD7-A7DC-A1C28D94DC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705033"/>
            <a:ext cx="9144000" cy="521212"/>
          </a:xfrm>
        </p:spPr>
        <p:txBody>
          <a:bodyPr/>
          <a:lstStyle/>
          <a:p>
            <a:pPr eaLnBrk="1" hangingPunct="1"/>
            <a:r>
              <a:rPr lang="en-US" altLang="en-US" sz="2400" dirty="0">
                <a:latin typeface="Arial" panose="020B0604020202020204" pitchFamily="34" charset="0"/>
              </a:rPr>
              <a:t>Ring 5 HVMAPS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882E6AC3-B115-4F82-B5E6-7385CDE73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8781" y="2158948"/>
            <a:ext cx="8834437" cy="365126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Michael Gericke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ea typeface="+mn-ea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B3513DB-A352-4130-BF86-90B6737A9164}"/>
              </a:ext>
            </a:extLst>
          </p:cNvPr>
          <p:cNvSpPr/>
          <p:nvPr/>
        </p:nvSpPr>
        <p:spPr>
          <a:xfrm>
            <a:off x="3810000" y="136943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CA" b="1" dirty="0">
                <a:latin typeface="Arial" panose="020B0604020202020204" pitchFamily="34" charset="0"/>
                <a:cs typeface="Arial" panose="020B0604020202020204" pitchFamily="34" charset="0"/>
              </a:rPr>
              <a:t>MOLLER Collaboration Meeting</a:t>
            </a:r>
            <a:endParaRPr lang="en-C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CA" b="1" dirty="0">
                <a:latin typeface="Arial" panose="020B0604020202020204" pitchFamily="34" charset="0"/>
                <a:cs typeface="Arial" panose="020B0604020202020204" pitchFamily="34" charset="0"/>
              </a:rPr>
              <a:t>May 2023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B5F1F8-1E4E-45FF-9626-E9B55F8E3F2C}"/>
              </a:ext>
            </a:extLst>
          </p:cNvPr>
          <p:cNvSpPr txBox="1"/>
          <p:nvPr/>
        </p:nvSpPr>
        <p:spPr>
          <a:xfrm>
            <a:off x="610360" y="2777739"/>
            <a:ext cx="701601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600" dirty="0"/>
              <a:t>Motivation</a:t>
            </a:r>
          </a:p>
          <a:p>
            <a:pPr lvl="1"/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600" dirty="0"/>
              <a:t>Operational principle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CA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600" dirty="0"/>
              <a:t>Readout setup</a:t>
            </a:r>
          </a:p>
          <a:p>
            <a:pPr lvl="1"/>
            <a:endParaRPr lang="en-CA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600" dirty="0"/>
              <a:t>Cabling Plans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CA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600" dirty="0"/>
              <a:t>Housing/Mounting/Cooling Kristofer Isaak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CA" sz="1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6FF40B-5CC5-FB8D-99E2-408F514FCD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659" r="-1"/>
          <a:stretch/>
        </p:blipFill>
        <p:spPr>
          <a:xfrm>
            <a:off x="8929991" y="814606"/>
            <a:ext cx="3095402" cy="549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8464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C0D7B32-0137-40F8-9305-916D09684352}"/>
              </a:ext>
            </a:extLst>
          </p:cNvPr>
          <p:cNvSpPr/>
          <p:nvPr/>
        </p:nvSpPr>
        <p:spPr>
          <a:xfrm>
            <a:off x="0" y="0"/>
            <a:ext cx="12192000" cy="648393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E56C55-5D72-4D92-A197-7D3714DD93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0" t="25523" r="18638" b="31387"/>
          <a:stretch/>
        </p:blipFill>
        <p:spPr>
          <a:xfrm>
            <a:off x="10956164" y="56953"/>
            <a:ext cx="1152469" cy="54032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4" name="Picture 6" descr="MOLLERLOGO4-tp.png">
            <a:extLst>
              <a:ext uri="{FF2B5EF4-FFF2-40B4-BE49-F238E27FC236}">
                <a16:creationId xmlns:a16="http://schemas.microsoft.com/office/drawing/2014/main" id="{E3C18672-50D2-4AEB-9FDE-AF6D0808E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0" y="47225"/>
            <a:ext cx="1243160" cy="54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FF44FA-F9DD-4181-8574-B45DBA054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F77B7-8E50-4325-9DAA-FAD43C3BD34F}" type="datetime1">
              <a:rPr lang="en-CA" smtClean="0"/>
              <a:t>2023-05-06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885048-4C05-4EEC-9130-AE754B49A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ABA642-D4AB-4063-B645-7FA806B6E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5107A-7FEA-43F4-9A4F-C31E59E7F982}" type="slidenum">
              <a:rPr lang="en-CA" smtClean="0"/>
              <a:t>10</a:t>
            </a:fld>
            <a:endParaRPr lang="en-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D1DF2C-6330-7761-7876-F81B50899D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7142" y="1557280"/>
            <a:ext cx="5335051" cy="43733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74B181-A579-A51F-D978-4F320C17E4EC}"/>
              </a:ext>
            </a:extLst>
          </p:cNvPr>
          <p:cNvSpPr txBox="1"/>
          <p:nvPr/>
        </p:nvSpPr>
        <p:spPr>
          <a:xfrm>
            <a:off x="6984834" y="1658472"/>
            <a:ext cx="162576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>
                <a:latin typeface="Arial" panose="020B0604020202020204" pitchFamily="34" charset="0"/>
                <a:cs typeface="Arial" panose="020B0604020202020204" pitchFamily="34" charset="0"/>
              </a:rPr>
              <a:t>Event Sequence:</a:t>
            </a:r>
          </a:p>
          <a:p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2EECA2-FE5E-78E0-4CC5-6E9B39F44DA3}"/>
              </a:ext>
            </a:extLst>
          </p:cNvPr>
          <p:cNvSpPr txBox="1"/>
          <p:nvPr/>
        </p:nvSpPr>
        <p:spPr>
          <a:xfrm>
            <a:off x="151107" y="774975"/>
            <a:ext cx="11957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Summary of HV-MAPS operation</a:t>
            </a:r>
          </a:p>
        </p:txBody>
      </p:sp>
    </p:spTree>
    <p:extLst>
      <p:ext uri="{BB962C8B-B14F-4D97-AF65-F5344CB8AC3E}">
        <p14:creationId xmlns:p14="http://schemas.microsoft.com/office/powerpoint/2010/main" val="15869183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C0D7B32-0137-40F8-9305-916D09684352}"/>
              </a:ext>
            </a:extLst>
          </p:cNvPr>
          <p:cNvSpPr/>
          <p:nvPr/>
        </p:nvSpPr>
        <p:spPr>
          <a:xfrm>
            <a:off x="0" y="0"/>
            <a:ext cx="12192000" cy="648393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E56C55-5D72-4D92-A197-7D3714DD93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0" t="25523" r="18638" b="31387"/>
          <a:stretch/>
        </p:blipFill>
        <p:spPr>
          <a:xfrm>
            <a:off x="10956164" y="56953"/>
            <a:ext cx="1152469" cy="54032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4" name="Picture 6" descr="MOLLERLOGO4-tp.png">
            <a:extLst>
              <a:ext uri="{FF2B5EF4-FFF2-40B4-BE49-F238E27FC236}">
                <a16:creationId xmlns:a16="http://schemas.microsoft.com/office/drawing/2014/main" id="{E3C18672-50D2-4AEB-9FDE-AF6D0808E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0" y="47225"/>
            <a:ext cx="1243160" cy="54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FF44FA-F9DD-4181-8574-B45DBA054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CD374-7F8D-430F-9535-A8FBB0FC33ED}" type="datetime1">
              <a:rPr lang="en-CA" smtClean="0"/>
              <a:t>2023-05-06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885048-4C05-4EEC-9130-AE754B49A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ABA642-D4AB-4063-B645-7FA806B6E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5107A-7FEA-43F4-9A4F-C31E59E7F982}" type="slidenum">
              <a:rPr lang="en-CA" smtClean="0"/>
              <a:t>11</a:t>
            </a:fld>
            <a:endParaRPr lang="en-CA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3ADA535-E732-750E-F3BD-FC0CC6A1E5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7142" y="1579091"/>
            <a:ext cx="5410726" cy="43828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91EBE7C-3B88-8212-006C-1876FFE84A29}"/>
              </a:ext>
            </a:extLst>
          </p:cNvPr>
          <p:cNvSpPr txBox="1"/>
          <p:nvPr/>
        </p:nvSpPr>
        <p:spPr>
          <a:xfrm>
            <a:off x="151107" y="774975"/>
            <a:ext cx="11957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Summary of HV-MAPS operation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7540D6-F62D-774D-1D3E-65223BECC719}"/>
              </a:ext>
            </a:extLst>
          </p:cNvPr>
          <p:cNvSpPr txBox="1"/>
          <p:nvPr/>
        </p:nvSpPr>
        <p:spPr>
          <a:xfrm>
            <a:off x="6997868" y="1645024"/>
            <a:ext cx="162576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>
                <a:latin typeface="Arial" panose="020B0604020202020204" pitchFamily="34" charset="0"/>
                <a:cs typeface="Arial" panose="020B0604020202020204" pitchFamily="34" charset="0"/>
              </a:rPr>
              <a:t>Event Sequence:</a:t>
            </a:r>
          </a:p>
          <a:p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b="1" dirty="0">
                <a:latin typeface="Arial" panose="020B0604020202020204" pitchFamily="34" charset="0"/>
                <a:cs typeface="Arial" panose="020B0604020202020204" pitchFamily="34" charset="0"/>
              </a:rPr>
              <a:t>Signal</a:t>
            </a:r>
            <a:r>
              <a:rPr lang="en-CA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7425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C0D7B32-0137-40F8-9305-916D09684352}"/>
              </a:ext>
            </a:extLst>
          </p:cNvPr>
          <p:cNvSpPr/>
          <p:nvPr/>
        </p:nvSpPr>
        <p:spPr>
          <a:xfrm>
            <a:off x="0" y="0"/>
            <a:ext cx="12192000" cy="648393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E56C55-5D72-4D92-A197-7D3714DD93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0" t="25523" r="18638" b="31387"/>
          <a:stretch/>
        </p:blipFill>
        <p:spPr>
          <a:xfrm>
            <a:off x="10956164" y="56953"/>
            <a:ext cx="1152469" cy="54032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4" name="Picture 6" descr="MOLLERLOGO4-tp.png">
            <a:extLst>
              <a:ext uri="{FF2B5EF4-FFF2-40B4-BE49-F238E27FC236}">
                <a16:creationId xmlns:a16="http://schemas.microsoft.com/office/drawing/2014/main" id="{E3C18672-50D2-4AEB-9FDE-AF6D0808E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0" y="47225"/>
            <a:ext cx="1243160" cy="54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FF44FA-F9DD-4181-8574-B45DBA054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909B4-132B-4816-B0CC-E1DA92E12083}" type="datetime1">
              <a:rPr lang="en-CA" smtClean="0"/>
              <a:t>2023-05-06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885048-4C05-4EEC-9130-AE754B49A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ABA642-D4AB-4063-B645-7FA806B6E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5107A-7FEA-43F4-9A4F-C31E59E7F982}" type="slidenum">
              <a:rPr lang="en-CA" smtClean="0"/>
              <a:t>12</a:t>
            </a:fld>
            <a:endParaRPr lang="en-CA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5A1E1F-2AA6-E146-8539-13042BE0F5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2875" y="1566729"/>
            <a:ext cx="5322439" cy="442380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784E627-B652-C49B-AE6B-1FA6C378C467}"/>
              </a:ext>
            </a:extLst>
          </p:cNvPr>
          <p:cNvSpPr txBox="1"/>
          <p:nvPr/>
        </p:nvSpPr>
        <p:spPr>
          <a:xfrm>
            <a:off x="151107" y="774975"/>
            <a:ext cx="11957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Summary of HV-MAPS operation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FC669C-6F9F-CD51-FEFB-B52881545297}"/>
              </a:ext>
            </a:extLst>
          </p:cNvPr>
          <p:cNvSpPr txBox="1"/>
          <p:nvPr/>
        </p:nvSpPr>
        <p:spPr>
          <a:xfrm>
            <a:off x="7021357" y="1622612"/>
            <a:ext cx="32521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b="1" dirty="0">
                <a:latin typeface="Arial" panose="020B0604020202020204" pitchFamily="34" charset="0"/>
                <a:cs typeface="Arial" panose="020B0604020202020204" pitchFamily="34" charset="0"/>
              </a:rPr>
              <a:t>Event Sequence:</a:t>
            </a:r>
          </a:p>
          <a:p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b="1" dirty="0">
                <a:latin typeface="Arial" panose="020B0604020202020204" pitchFamily="34" charset="0"/>
                <a:cs typeface="Arial" panose="020B0604020202020204" pitchFamily="34" charset="0"/>
              </a:rPr>
              <a:t>Signal</a:t>
            </a:r>
            <a:r>
              <a:rPr lang="en-CA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b="1" dirty="0">
                <a:latin typeface="Arial" panose="020B0604020202020204" pitchFamily="34" charset="0"/>
                <a:cs typeface="Arial" panose="020B0604020202020204" pitchFamily="34" charset="0"/>
              </a:rPr>
              <a:t>Amplification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Transmission to periphery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3676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C0D7B32-0137-40F8-9305-916D09684352}"/>
              </a:ext>
            </a:extLst>
          </p:cNvPr>
          <p:cNvSpPr/>
          <p:nvPr/>
        </p:nvSpPr>
        <p:spPr>
          <a:xfrm>
            <a:off x="0" y="0"/>
            <a:ext cx="12192000" cy="648393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E56C55-5D72-4D92-A197-7D3714DD93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0" t="25523" r="18638" b="31387"/>
          <a:stretch/>
        </p:blipFill>
        <p:spPr>
          <a:xfrm>
            <a:off x="10956164" y="56953"/>
            <a:ext cx="1152469" cy="54032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4" name="Picture 6" descr="MOLLERLOGO4-tp.png">
            <a:extLst>
              <a:ext uri="{FF2B5EF4-FFF2-40B4-BE49-F238E27FC236}">
                <a16:creationId xmlns:a16="http://schemas.microsoft.com/office/drawing/2014/main" id="{E3C18672-50D2-4AEB-9FDE-AF6D0808E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0" y="47225"/>
            <a:ext cx="1243160" cy="54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FF44FA-F9DD-4181-8574-B45DBA054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F5D1-58FD-4E75-9713-406C2B66A3D6}" type="datetime1">
              <a:rPr lang="en-CA" smtClean="0"/>
              <a:t>2023-05-06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885048-4C05-4EEC-9130-AE754B49A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ABA642-D4AB-4063-B645-7FA806B6E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5107A-7FEA-43F4-9A4F-C31E59E7F982}" type="slidenum">
              <a:rPr lang="en-CA" smtClean="0"/>
              <a:t>13</a:t>
            </a:fld>
            <a:endParaRPr lang="en-CA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2FCC43C-7BA3-FC63-D69E-0BCA36FA1F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9475" y="1512926"/>
            <a:ext cx="5360276" cy="44900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CAF28D2-BB11-A6FA-D53C-7ADBB6B63A04}"/>
              </a:ext>
            </a:extLst>
          </p:cNvPr>
          <p:cNvSpPr txBox="1"/>
          <p:nvPr/>
        </p:nvSpPr>
        <p:spPr>
          <a:xfrm>
            <a:off x="151107" y="774975"/>
            <a:ext cx="11957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Summary of HV-MAPS operation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8A17A9-0886-9482-E6FA-DEAB2B00A8CE}"/>
              </a:ext>
            </a:extLst>
          </p:cNvPr>
          <p:cNvSpPr txBox="1"/>
          <p:nvPr/>
        </p:nvSpPr>
        <p:spPr>
          <a:xfrm>
            <a:off x="7043769" y="1667436"/>
            <a:ext cx="488377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b="1" dirty="0">
                <a:latin typeface="Arial" panose="020B0604020202020204" pitchFamily="34" charset="0"/>
                <a:cs typeface="Arial" panose="020B0604020202020204" pitchFamily="34" charset="0"/>
              </a:rPr>
              <a:t>Event Sequence:</a:t>
            </a:r>
          </a:p>
          <a:p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b="1" dirty="0">
                <a:latin typeface="Arial" panose="020B0604020202020204" pitchFamily="34" charset="0"/>
                <a:cs typeface="Arial" panose="020B0604020202020204" pitchFamily="34" charset="0"/>
              </a:rPr>
              <a:t>Signal</a:t>
            </a:r>
            <a:r>
              <a:rPr lang="en-CA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b="1" dirty="0">
                <a:latin typeface="Arial" panose="020B0604020202020204" pitchFamily="34" charset="0"/>
                <a:cs typeface="Arial" panose="020B0604020202020204" pitchFamily="34" charset="0"/>
              </a:rPr>
              <a:t>Amplification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b="1" dirty="0">
                <a:latin typeface="Arial" panose="020B0604020202020204" pitchFamily="34" charset="0"/>
                <a:cs typeface="Arial" panose="020B0604020202020204" pitchFamily="34" charset="0"/>
              </a:rPr>
              <a:t>Transmission to periphery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Storage in the buffer (pixel cleared for next event)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0203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C0D7B32-0137-40F8-9305-916D09684352}"/>
              </a:ext>
            </a:extLst>
          </p:cNvPr>
          <p:cNvSpPr/>
          <p:nvPr/>
        </p:nvSpPr>
        <p:spPr>
          <a:xfrm>
            <a:off x="0" y="0"/>
            <a:ext cx="12192000" cy="648393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E56C55-5D72-4D92-A197-7D3714DD93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0" t="25523" r="18638" b="31387"/>
          <a:stretch/>
        </p:blipFill>
        <p:spPr>
          <a:xfrm>
            <a:off x="10956164" y="56953"/>
            <a:ext cx="1152469" cy="54032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4" name="Picture 6" descr="MOLLERLOGO4-tp.png">
            <a:extLst>
              <a:ext uri="{FF2B5EF4-FFF2-40B4-BE49-F238E27FC236}">
                <a16:creationId xmlns:a16="http://schemas.microsoft.com/office/drawing/2014/main" id="{E3C18672-50D2-4AEB-9FDE-AF6D0808E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0" y="47225"/>
            <a:ext cx="1243160" cy="54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FF44FA-F9DD-4181-8574-B45DBA054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3EDD0-9564-4232-856C-FC8066565162}" type="datetime1">
              <a:rPr lang="en-CA" smtClean="0"/>
              <a:t>2023-05-06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885048-4C05-4EEC-9130-AE754B49A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ABA642-D4AB-4063-B645-7FA806B6E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5107A-7FEA-43F4-9A4F-C31E59E7F982}" type="slidenum">
              <a:rPr lang="en-CA" smtClean="0"/>
              <a:t>14</a:t>
            </a:fld>
            <a:endParaRPr lang="en-CA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E381F1D-5191-060A-075B-8CF77A15D4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3123" y="1502774"/>
            <a:ext cx="5335051" cy="44994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7ED3C0E-4FA2-A86E-2476-99A8E507B420}"/>
              </a:ext>
            </a:extLst>
          </p:cNvPr>
          <p:cNvSpPr txBox="1"/>
          <p:nvPr/>
        </p:nvSpPr>
        <p:spPr>
          <a:xfrm>
            <a:off x="151107" y="774975"/>
            <a:ext cx="11957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Summary of HV-MAPS operation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8B98B3-2B21-E52C-5A5D-02D1AD4506FB}"/>
              </a:ext>
            </a:extLst>
          </p:cNvPr>
          <p:cNvSpPr txBox="1"/>
          <p:nvPr/>
        </p:nvSpPr>
        <p:spPr>
          <a:xfrm>
            <a:off x="7043769" y="1667436"/>
            <a:ext cx="48837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b="1" dirty="0">
                <a:latin typeface="Arial" panose="020B0604020202020204" pitchFamily="34" charset="0"/>
                <a:cs typeface="Arial" panose="020B0604020202020204" pitchFamily="34" charset="0"/>
              </a:rPr>
              <a:t>Event Sequence:</a:t>
            </a:r>
          </a:p>
          <a:p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b="1" dirty="0">
                <a:latin typeface="Arial" panose="020B0604020202020204" pitchFamily="34" charset="0"/>
                <a:cs typeface="Arial" panose="020B0604020202020204" pitchFamily="34" charset="0"/>
              </a:rPr>
              <a:t>Signal</a:t>
            </a:r>
            <a:r>
              <a:rPr lang="en-CA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b="1" dirty="0">
                <a:latin typeface="Arial" panose="020B0604020202020204" pitchFamily="34" charset="0"/>
                <a:cs typeface="Arial" panose="020B0604020202020204" pitchFamily="34" charset="0"/>
              </a:rPr>
              <a:t>Amplification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b="1" dirty="0">
                <a:latin typeface="Arial" panose="020B0604020202020204" pitchFamily="34" charset="0"/>
                <a:cs typeface="Arial" panose="020B0604020202020204" pitchFamily="34" charset="0"/>
              </a:rPr>
              <a:t>Transmission to periphery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b="1" dirty="0">
                <a:latin typeface="Arial" panose="020B0604020202020204" pitchFamily="34" charset="0"/>
                <a:cs typeface="Arial" panose="020B0604020202020204" pitchFamily="34" charset="0"/>
              </a:rPr>
              <a:t>Storage in the buffer (pixel cleared for next event)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Digitization of the hit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9911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C0D7B32-0137-40F8-9305-916D09684352}"/>
              </a:ext>
            </a:extLst>
          </p:cNvPr>
          <p:cNvSpPr/>
          <p:nvPr/>
        </p:nvSpPr>
        <p:spPr>
          <a:xfrm>
            <a:off x="0" y="0"/>
            <a:ext cx="12192000" cy="648393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E56C55-5D72-4D92-A197-7D3714DD93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0" t="25523" r="18638" b="31387"/>
          <a:stretch/>
        </p:blipFill>
        <p:spPr>
          <a:xfrm>
            <a:off x="10956164" y="56953"/>
            <a:ext cx="1152469" cy="54032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4" name="Picture 6" descr="MOLLERLOGO4-tp.png">
            <a:extLst>
              <a:ext uri="{FF2B5EF4-FFF2-40B4-BE49-F238E27FC236}">
                <a16:creationId xmlns:a16="http://schemas.microsoft.com/office/drawing/2014/main" id="{E3C18672-50D2-4AEB-9FDE-AF6D0808E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0" y="47225"/>
            <a:ext cx="1243160" cy="54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FF44FA-F9DD-4181-8574-B45DBA054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232E7-79E0-4EFB-ACAE-F8C75A53B3B4}" type="datetime1">
              <a:rPr lang="en-CA" smtClean="0"/>
              <a:t>2023-05-06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885048-4C05-4EEC-9130-AE754B49A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ABA642-D4AB-4063-B645-7FA806B6E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5107A-7FEA-43F4-9A4F-C31E59E7F982}" type="slidenum">
              <a:rPr lang="en-CA" smtClean="0"/>
              <a:t>15</a:t>
            </a:fld>
            <a:endParaRPr lang="en-CA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440F9A-6A97-45E7-FF6C-906758436E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9924" y="1529765"/>
            <a:ext cx="5347663" cy="43985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C4683E0-0DC6-46D2-7224-C9B8C8882D42}"/>
              </a:ext>
            </a:extLst>
          </p:cNvPr>
          <p:cNvSpPr txBox="1"/>
          <p:nvPr/>
        </p:nvSpPr>
        <p:spPr>
          <a:xfrm>
            <a:off x="151107" y="774975"/>
            <a:ext cx="11957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Summary of HV-MAPS operation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3553C1-ECF0-A051-B617-3453C4720B74}"/>
              </a:ext>
            </a:extLst>
          </p:cNvPr>
          <p:cNvSpPr txBox="1"/>
          <p:nvPr/>
        </p:nvSpPr>
        <p:spPr>
          <a:xfrm>
            <a:off x="7043769" y="1667436"/>
            <a:ext cx="48837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b="1" dirty="0">
                <a:latin typeface="Arial" panose="020B0604020202020204" pitchFamily="34" charset="0"/>
                <a:cs typeface="Arial" panose="020B0604020202020204" pitchFamily="34" charset="0"/>
              </a:rPr>
              <a:t>Event Sequence:</a:t>
            </a:r>
          </a:p>
          <a:p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b="1" dirty="0">
                <a:latin typeface="Arial" panose="020B0604020202020204" pitchFamily="34" charset="0"/>
                <a:cs typeface="Arial" panose="020B0604020202020204" pitchFamily="34" charset="0"/>
              </a:rPr>
              <a:t>Signal</a:t>
            </a:r>
            <a:r>
              <a:rPr lang="en-CA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b="1" dirty="0">
                <a:latin typeface="Arial" panose="020B0604020202020204" pitchFamily="34" charset="0"/>
                <a:cs typeface="Arial" panose="020B0604020202020204" pitchFamily="34" charset="0"/>
              </a:rPr>
              <a:t>Amplification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b="1" dirty="0">
                <a:latin typeface="Arial" panose="020B0604020202020204" pitchFamily="34" charset="0"/>
                <a:cs typeface="Arial" panose="020B0604020202020204" pitchFamily="34" charset="0"/>
              </a:rPr>
              <a:t>Transmission to periphery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b="1" dirty="0">
                <a:latin typeface="Arial" panose="020B0604020202020204" pitchFamily="34" charset="0"/>
                <a:cs typeface="Arial" panose="020B0604020202020204" pitchFamily="34" charset="0"/>
              </a:rPr>
              <a:t>Storage in the buffer (pixel cleared for next event)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Digitization of the hit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6062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C0D7B32-0137-40F8-9305-916D09684352}"/>
              </a:ext>
            </a:extLst>
          </p:cNvPr>
          <p:cNvSpPr/>
          <p:nvPr/>
        </p:nvSpPr>
        <p:spPr>
          <a:xfrm>
            <a:off x="0" y="0"/>
            <a:ext cx="12192000" cy="648393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E56C55-5D72-4D92-A197-7D3714DD93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0" t="25523" r="18638" b="31387"/>
          <a:stretch/>
        </p:blipFill>
        <p:spPr>
          <a:xfrm>
            <a:off x="10956164" y="56953"/>
            <a:ext cx="1152469" cy="54032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4" name="Picture 6" descr="MOLLERLOGO4-tp.png">
            <a:extLst>
              <a:ext uri="{FF2B5EF4-FFF2-40B4-BE49-F238E27FC236}">
                <a16:creationId xmlns:a16="http://schemas.microsoft.com/office/drawing/2014/main" id="{E3C18672-50D2-4AEB-9FDE-AF6D0808E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0" y="47225"/>
            <a:ext cx="1243160" cy="54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FF44FA-F9DD-4181-8574-B45DBA054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B2D2E-2005-4BA4-98F7-62FF17866EAB}" type="datetime1">
              <a:rPr lang="en-CA" smtClean="0"/>
              <a:t>2023-05-06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885048-4C05-4EEC-9130-AE754B49A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ABA642-D4AB-4063-B645-7FA806B6E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5107A-7FEA-43F4-9A4F-C31E59E7F982}" type="slidenum">
              <a:rPr lang="en-CA" smtClean="0"/>
              <a:t>16</a:t>
            </a:fld>
            <a:endParaRPr lang="en-CA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ED08A81-233A-31C6-E9E9-A702C0E091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1624" y="1521889"/>
            <a:ext cx="5360276" cy="44742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4E7C342-2CCC-CDFB-2BC3-45B869D3AAF9}"/>
              </a:ext>
            </a:extLst>
          </p:cNvPr>
          <p:cNvSpPr txBox="1"/>
          <p:nvPr/>
        </p:nvSpPr>
        <p:spPr>
          <a:xfrm>
            <a:off x="151107" y="774975"/>
            <a:ext cx="11957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Summary of HV-MAPS operation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3581F3-5C10-B61E-ED3A-816B70F91C3F}"/>
              </a:ext>
            </a:extLst>
          </p:cNvPr>
          <p:cNvSpPr txBox="1"/>
          <p:nvPr/>
        </p:nvSpPr>
        <p:spPr>
          <a:xfrm>
            <a:off x="7043769" y="1667436"/>
            <a:ext cx="48837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b="1" dirty="0">
                <a:latin typeface="Arial" panose="020B0604020202020204" pitchFamily="34" charset="0"/>
                <a:cs typeface="Arial" panose="020B0604020202020204" pitchFamily="34" charset="0"/>
              </a:rPr>
              <a:t>Event Sequence:</a:t>
            </a:r>
          </a:p>
          <a:p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b="1" dirty="0">
                <a:latin typeface="Arial" panose="020B0604020202020204" pitchFamily="34" charset="0"/>
                <a:cs typeface="Arial" panose="020B0604020202020204" pitchFamily="34" charset="0"/>
              </a:rPr>
              <a:t>Signal</a:t>
            </a:r>
            <a:r>
              <a:rPr lang="en-CA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b="1" dirty="0">
                <a:latin typeface="Arial" panose="020B0604020202020204" pitchFamily="34" charset="0"/>
                <a:cs typeface="Arial" panose="020B0604020202020204" pitchFamily="34" charset="0"/>
              </a:rPr>
              <a:t>Amplification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b="1" dirty="0">
                <a:latin typeface="Arial" panose="020B0604020202020204" pitchFamily="34" charset="0"/>
                <a:cs typeface="Arial" panose="020B0604020202020204" pitchFamily="34" charset="0"/>
              </a:rPr>
              <a:t>Transmission to periphery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b="1" dirty="0">
                <a:latin typeface="Arial" panose="020B0604020202020204" pitchFamily="34" charset="0"/>
                <a:cs typeface="Arial" panose="020B0604020202020204" pitchFamily="34" charset="0"/>
              </a:rPr>
              <a:t>Storage in the buffer (pixel cleared for next event)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b="1" dirty="0">
                <a:latin typeface="Arial" panose="020B0604020202020204" pitchFamily="34" charset="0"/>
                <a:cs typeface="Arial" panose="020B0604020202020204" pitchFamily="34" charset="0"/>
              </a:rPr>
              <a:t>Digitization of the hit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Scalar generated from </a:t>
            </a:r>
            <a:r>
              <a:rPr lang="en-CA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clk</a:t>
            </a:r>
            <a:endParaRPr lang="en-CA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9810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C0D7B32-0137-40F8-9305-916D09684352}"/>
              </a:ext>
            </a:extLst>
          </p:cNvPr>
          <p:cNvSpPr/>
          <p:nvPr/>
        </p:nvSpPr>
        <p:spPr>
          <a:xfrm>
            <a:off x="0" y="0"/>
            <a:ext cx="12192000" cy="648393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E56C55-5D72-4D92-A197-7D3714DD93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0" t="25523" r="18638" b="31387"/>
          <a:stretch/>
        </p:blipFill>
        <p:spPr>
          <a:xfrm>
            <a:off x="10956164" y="56953"/>
            <a:ext cx="1152469" cy="54032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4" name="Picture 6" descr="MOLLERLOGO4-tp.png">
            <a:extLst>
              <a:ext uri="{FF2B5EF4-FFF2-40B4-BE49-F238E27FC236}">
                <a16:creationId xmlns:a16="http://schemas.microsoft.com/office/drawing/2014/main" id="{E3C18672-50D2-4AEB-9FDE-AF6D0808E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0" y="47225"/>
            <a:ext cx="1243160" cy="54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FF44FA-F9DD-4181-8574-B45DBA054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981D8-2529-4157-8C2A-801BC837BA01}" type="datetime1">
              <a:rPr lang="en-CA" smtClean="0"/>
              <a:t>2023-05-06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885048-4C05-4EEC-9130-AE754B49A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ABA642-D4AB-4063-B645-7FA806B6E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5107A-7FEA-43F4-9A4F-C31E59E7F982}" type="slidenum">
              <a:rPr lang="en-CA" smtClean="0"/>
              <a:t>17</a:t>
            </a:fld>
            <a:endParaRPr lang="en-CA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5A2329D-7A3B-3D84-69FD-D402ED611A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1008" y="1561758"/>
            <a:ext cx="5297214" cy="43733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4B6270D-CFB0-318C-8E5B-DC539B2A242A}"/>
              </a:ext>
            </a:extLst>
          </p:cNvPr>
          <p:cNvSpPr txBox="1"/>
          <p:nvPr/>
        </p:nvSpPr>
        <p:spPr>
          <a:xfrm>
            <a:off x="151107" y="774975"/>
            <a:ext cx="11957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Summary of HV-MAPS operation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980B4F-FD00-A5E9-DDF1-649AE53D3648}"/>
              </a:ext>
            </a:extLst>
          </p:cNvPr>
          <p:cNvSpPr txBox="1"/>
          <p:nvPr/>
        </p:nvSpPr>
        <p:spPr>
          <a:xfrm>
            <a:off x="7043769" y="1667436"/>
            <a:ext cx="48837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b="1" dirty="0">
                <a:latin typeface="Arial" panose="020B0604020202020204" pitchFamily="34" charset="0"/>
                <a:cs typeface="Arial" panose="020B0604020202020204" pitchFamily="34" charset="0"/>
              </a:rPr>
              <a:t>Event Sequence:</a:t>
            </a:r>
          </a:p>
          <a:p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b="1" dirty="0">
                <a:latin typeface="Arial" panose="020B0604020202020204" pitchFamily="34" charset="0"/>
                <a:cs typeface="Arial" panose="020B0604020202020204" pitchFamily="34" charset="0"/>
              </a:rPr>
              <a:t>Signal</a:t>
            </a:r>
            <a:r>
              <a:rPr lang="en-CA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b="1" dirty="0">
                <a:latin typeface="Arial" panose="020B0604020202020204" pitchFamily="34" charset="0"/>
                <a:cs typeface="Arial" panose="020B0604020202020204" pitchFamily="34" charset="0"/>
              </a:rPr>
              <a:t>Amplification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b="1" dirty="0">
                <a:latin typeface="Arial" panose="020B0604020202020204" pitchFamily="34" charset="0"/>
                <a:cs typeface="Arial" panose="020B0604020202020204" pitchFamily="34" charset="0"/>
              </a:rPr>
              <a:t>Transmission to periphery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b="1" dirty="0">
                <a:latin typeface="Arial" panose="020B0604020202020204" pitchFamily="34" charset="0"/>
                <a:cs typeface="Arial" panose="020B0604020202020204" pitchFamily="34" charset="0"/>
              </a:rPr>
              <a:t>Storage in the buffer (pixel cleared for next event)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b="1" dirty="0">
                <a:latin typeface="Arial" panose="020B0604020202020204" pitchFamily="34" charset="0"/>
                <a:cs typeface="Arial" panose="020B0604020202020204" pitchFamily="34" charset="0"/>
              </a:rPr>
              <a:t>Digitization of the hit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b="1" dirty="0">
                <a:latin typeface="Arial" panose="020B0604020202020204" pitchFamily="34" charset="0"/>
                <a:cs typeface="Arial" panose="020B0604020202020204" pitchFamily="34" charset="0"/>
              </a:rPr>
              <a:t>Scalar generated from </a:t>
            </a:r>
            <a:r>
              <a:rPr lang="en-CA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clk</a:t>
            </a:r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Timestamp generation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0146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C0D7B32-0137-40F8-9305-916D09684352}"/>
              </a:ext>
            </a:extLst>
          </p:cNvPr>
          <p:cNvSpPr/>
          <p:nvPr/>
        </p:nvSpPr>
        <p:spPr>
          <a:xfrm>
            <a:off x="0" y="0"/>
            <a:ext cx="12192000" cy="648393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E56C55-5D72-4D92-A197-7D3714DD93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0" t="25523" r="18638" b="31387"/>
          <a:stretch/>
        </p:blipFill>
        <p:spPr>
          <a:xfrm>
            <a:off x="10956164" y="56953"/>
            <a:ext cx="1152469" cy="54032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4" name="Picture 6" descr="MOLLERLOGO4-tp.png">
            <a:extLst>
              <a:ext uri="{FF2B5EF4-FFF2-40B4-BE49-F238E27FC236}">
                <a16:creationId xmlns:a16="http://schemas.microsoft.com/office/drawing/2014/main" id="{E3C18672-50D2-4AEB-9FDE-AF6D0808E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0" y="47225"/>
            <a:ext cx="1243160" cy="54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FF44FA-F9DD-4181-8574-B45DBA054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04D80-C32D-4DF4-8B2E-B629F399174E}" type="datetime1">
              <a:rPr lang="en-CA" smtClean="0"/>
              <a:t>2023-05-06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885048-4C05-4EEC-9130-AE754B49A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ABA642-D4AB-4063-B645-7FA806B6E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5107A-7FEA-43F4-9A4F-C31E59E7F982}" type="slidenum">
              <a:rPr lang="en-CA" smtClean="0"/>
              <a:t>18</a:t>
            </a:fld>
            <a:endParaRPr lang="en-CA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E7A9EF-00B8-04F4-CD2C-ABF5FA046F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7142" y="1547698"/>
            <a:ext cx="5347663" cy="43985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2F24302-3501-C204-54FA-89D987629D62}"/>
              </a:ext>
            </a:extLst>
          </p:cNvPr>
          <p:cNvSpPr txBox="1"/>
          <p:nvPr/>
        </p:nvSpPr>
        <p:spPr>
          <a:xfrm>
            <a:off x="151107" y="774975"/>
            <a:ext cx="11957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Summary of HV-MAPS operation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5540AC-1DFF-1BB2-06CA-2AA9E958D5EE}"/>
              </a:ext>
            </a:extLst>
          </p:cNvPr>
          <p:cNvSpPr txBox="1"/>
          <p:nvPr/>
        </p:nvSpPr>
        <p:spPr>
          <a:xfrm>
            <a:off x="7043769" y="1667436"/>
            <a:ext cx="488377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b="1" dirty="0">
                <a:latin typeface="Arial" panose="020B0604020202020204" pitchFamily="34" charset="0"/>
                <a:cs typeface="Arial" panose="020B0604020202020204" pitchFamily="34" charset="0"/>
              </a:rPr>
              <a:t>Event Sequence:</a:t>
            </a:r>
          </a:p>
          <a:p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b="1" dirty="0">
                <a:latin typeface="Arial" panose="020B0604020202020204" pitchFamily="34" charset="0"/>
                <a:cs typeface="Arial" panose="020B0604020202020204" pitchFamily="34" charset="0"/>
              </a:rPr>
              <a:t>Signal</a:t>
            </a:r>
            <a:r>
              <a:rPr lang="en-CA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b="1" dirty="0">
                <a:latin typeface="Arial" panose="020B0604020202020204" pitchFamily="34" charset="0"/>
                <a:cs typeface="Arial" panose="020B0604020202020204" pitchFamily="34" charset="0"/>
              </a:rPr>
              <a:t>Amplification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b="1" dirty="0">
                <a:latin typeface="Arial" panose="020B0604020202020204" pitchFamily="34" charset="0"/>
                <a:cs typeface="Arial" panose="020B0604020202020204" pitchFamily="34" charset="0"/>
              </a:rPr>
              <a:t>Transmission to periphery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b="1" dirty="0">
                <a:latin typeface="Arial" panose="020B0604020202020204" pitchFamily="34" charset="0"/>
                <a:cs typeface="Arial" panose="020B0604020202020204" pitchFamily="34" charset="0"/>
              </a:rPr>
              <a:t>Storage in the buffer (pixel cleared for next event)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b="1" dirty="0">
                <a:latin typeface="Arial" panose="020B0604020202020204" pitchFamily="34" charset="0"/>
                <a:cs typeface="Arial" panose="020B0604020202020204" pitchFamily="34" charset="0"/>
              </a:rPr>
              <a:t>Digitization of the hit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b="1" dirty="0">
                <a:latin typeface="Arial" panose="020B0604020202020204" pitchFamily="34" charset="0"/>
                <a:cs typeface="Arial" panose="020B0604020202020204" pitchFamily="34" charset="0"/>
              </a:rPr>
              <a:t>Scalar generated from </a:t>
            </a:r>
            <a:r>
              <a:rPr lang="en-CA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clk</a:t>
            </a:r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b="1" dirty="0">
                <a:latin typeface="Arial" panose="020B0604020202020204" pitchFamily="34" charset="0"/>
                <a:cs typeface="Arial" panose="020B0604020202020204" pitchFamily="34" charset="0"/>
              </a:rPr>
              <a:t>Timestamp generation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Hit/pixel address and timestamp sent to serializer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0415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C0D7B32-0137-40F8-9305-916D09684352}"/>
              </a:ext>
            </a:extLst>
          </p:cNvPr>
          <p:cNvSpPr/>
          <p:nvPr/>
        </p:nvSpPr>
        <p:spPr>
          <a:xfrm>
            <a:off x="0" y="0"/>
            <a:ext cx="12192000" cy="648393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E56C55-5D72-4D92-A197-7D3714DD93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0" t="25523" r="18638" b="31387"/>
          <a:stretch/>
        </p:blipFill>
        <p:spPr>
          <a:xfrm>
            <a:off x="10956164" y="56953"/>
            <a:ext cx="1152469" cy="54032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4" name="Picture 6" descr="MOLLERLOGO4-tp.png">
            <a:extLst>
              <a:ext uri="{FF2B5EF4-FFF2-40B4-BE49-F238E27FC236}">
                <a16:creationId xmlns:a16="http://schemas.microsoft.com/office/drawing/2014/main" id="{E3C18672-50D2-4AEB-9FDE-AF6D0808E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0" y="47225"/>
            <a:ext cx="1243160" cy="54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FF44FA-F9DD-4181-8574-B45DBA054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5B6B4-FB68-4988-975C-ED7F48A8A5BE}" type="datetime1">
              <a:rPr lang="en-CA" smtClean="0"/>
              <a:t>2023-05-06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885048-4C05-4EEC-9130-AE754B49A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ABA642-D4AB-4063-B645-7FA806B6E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5107A-7FEA-43F4-9A4F-C31E59E7F982}" type="slidenum">
              <a:rPr lang="en-CA" smtClean="0"/>
              <a:t>19</a:t>
            </a:fld>
            <a:endParaRPr lang="en-CA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A126E6-26DA-103C-352B-47F2CEB0DA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7593" y="1499958"/>
            <a:ext cx="5511625" cy="46918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40E1D6D-A6C5-BE53-3F93-9D837385171C}"/>
              </a:ext>
            </a:extLst>
          </p:cNvPr>
          <p:cNvSpPr txBox="1"/>
          <p:nvPr/>
        </p:nvSpPr>
        <p:spPr>
          <a:xfrm>
            <a:off x="151107" y="774975"/>
            <a:ext cx="11957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Summary of HV-MAPS operation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2AF7BB-FB3A-0467-7C9B-D9505752502D}"/>
              </a:ext>
            </a:extLst>
          </p:cNvPr>
          <p:cNvSpPr txBox="1"/>
          <p:nvPr/>
        </p:nvSpPr>
        <p:spPr>
          <a:xfrm>
            <a:off x="7043769" y="1667436"/>
            <a:ext cx="488377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b="1" dirty="0">
                <a:latin typeface="Arial" panose="020B0604020202020204" pitchFamily="34" charset="0"/>
                <a:cs typeface="Arial" panose="020B0604020202020204" pitchFamily="34" charset="0"/>
              </a:rPr>
              <a:t>Event Sequence:</a:t>
            </a:r>
          </a:p>
          <a:p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b="1" dirty="0">
                <a:latin typeface="Arial" panose="020B0604020202020204" pitchFamily="34" charset="0"/>
                <a:cs typeface="Arial" panose="020B0604020202020204" pitchFamily="34" charset="0"/>
              </a:rPr>
              <a:t>Signal</a:t>
            </a:r>
            <a:r>
              <a:rPr lang="en-CA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b="1" dirty="0">
                <a:latin typeface="Arial" panose="020B0604020202020204" pitchFamily="34" charset="0"/>
                <a:cs typeface="Arial" panose="020B0604020202020204" pitchFamily="34" charset="0"/>
              </a:rPr>
              <a:t>Amplification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b="1" dirty="0">
                <a:latin typeface="Arial" panose="020B0604020202020204" pitchFamily="34" charset="0"/>
                <a:cs typeface="Arial" panose="020B0604020202020204" pitchFamily="34" charset="0"/>
              </a:rPr>
              <a:t>Transmission to periphery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b="1" dirty="0">
                <a:latin typeface="Arial" panose="020B0604020202020204" pitchFamily="34" charset="0"/>
                <a:cs typeface="Arial" panose="020B0604020202020204" pitchFamily="34" charset="0"/>
              </a:rPr>
              <a:t>Storage in the buffer (pixel cleared for next event)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b="1" dirty="0">
                <a:latin typeface="Arial" panose="020B0604020202020204" pitchFamily="34" charset="0"/>
                <a:cs typeface="Arial" panose="020B0604020202020204" pitchFamily="34" charset="0"/>
              </a:rPr>
              <a:t>Digitization of the hit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b="1" dirty="0">
                <a:latin typeface="Arial" panose="020B0604020202020204" pitchFamily="34" charset="0"/>
                <a:cs typeface="Arial" panose="020B0604020202020204" pitchFamily="34" charset="0"/>
              </a:rPr>
              <a:t>Scalar generated from </a:t>
            </a:r>
            <a:r>
              <a:rPr lang="en-CA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clk</a:t>
            </a:r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b="1" dirty="0">
                <a:latin typeface="Arial" panose="020B0604020202020204" pitchFamily="34" charset="0"/>
                <a:cs typeface="Arial" panose="020B0604020202020204" pitchFamily="34" charset="0"/>
              </a:rPr>
              <a:t>Timestamp generation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b="1" dirty="0">
                <a:latin typeface="Arial" panose="020B0604020202020204" pitchFamily="34" charset="0"/>
                <a:cs typeface="Arial" panose="020B0604020202020204" pitchFamily="34" charset="0"/>
              </a:rPr>
              <a:t>Hit/pixel address and timestamp sent to serializer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sent to readout board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1400" b="1" dirty="0">
                <a:latin typeface="Arial" panose="020B0604020202020204" pitchFamily="34" charset="0"/>
                <a:cs typeface="Arial" panose="020B0604020202020204" pitchFamily="34" charset="0"/>
              </a:rPr>
              <a:t>Maximum readout rate is 33 MHz per link with a maximum of 3 links per chip.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0520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C0D7B32-0137-40F8-9305-916D09684352}"/>
              </a:ext>
            </a:extLst>
          </p:cNvPr>
          <p:cNvSpPr/>
          <p:nvPr/>
        </p:nvSpPr>
        <p:spPr>
          <a:xfrm>
            <a:off x="0" y="0"/>
            <a:ext cx="12192000" cy="648393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E56C55-5D72-4D92-A197-7D3714DD93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0" t="25523" r="18638" b="31387"/>
          <a:stretch/>
        </p:blipFill>
        <p:spPr>
          <a:xfrm>
            <a:off x="10956164" y="56953"/>
            <a:ext cx="1152469" cy="54032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4" name="Picture 6" descr="MOLLERLOGO4-tp.png">
            <a:extLst>
              <a:ext uri="{FF2B5EF4-FFF2-40B4-BE49-F238E27FC236}">
                <a16:creationId xmlns:a16="http://schemas.microsoft.com/office/drawing/2014/main" id="{E3C18672-50D2-4AEB-9FDE-AF6D0808E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0" y="47225"/>
            <a:ext cx="1243160" cy="54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FF44FA-F9DD-4181-8574-B45DBA054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AD3E4-5990-4F64-8159-80057EB91247}" type="datetime1">
              <a:rPr lang="en-CA" smtClean="0"/>
              <a:t>2023-05-06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885048-4C05-4EEC-9130-AE754B49A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ABA642-D4AB-4063-B645-7FA806B6E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5107A-7FEA-43F4-9A4F-C31E59E7F982}" type="slidenum">
              <a:rPr lang="en-CA" smtClean="0"/>
              <a:t>2</a:t>
            </a:fld>
            <a:endParaRPr lang="en-CA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EF3499-F85B-7AF3-F512-1C5708BD334E}"/>
              </a:ext>
            </a:extLst>
          </p:cNvPr>
          <p:cNvSpPr txBox="1"/>
          <p:nvPr/>
        </p:nvSpPr>
        <p:spPr>
          <a:xfrm>
            <a:off x="162730" y="778849"/>
            <a:ext cx="799067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Motivation: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400" dirty="0">
                <a:latin typeface="Arial" panose="020B0604020202020204" pitchFamily="34" charset="0"/>
                <a:cs typeface="Arial" panose="020B0604020202020204" pitchFamily="34" charset="0"/>
              </a:rPr>
              <a:t>The precise and correct measurement of the asymmetries depends on the correct event separation in the detector tiles, as indicated by the ideal event profile.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CA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400" dirty="0">
                <a:latin typeface="Arial" panose="020B0604020202020204" pitchFamily="34" charset="0"/>
                <a:cs typeface="Arial" panose="020B0604020202020204" pitchFamily="34" charset="0"/>
              </a:rPr>
              <a:t>Changes in beam properties and magnetic field non-uniformities lead to shifts in the event profile and change the measured event type share in a given tile.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CA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400" dirty="0">
                <a:latin typeface="Arial" panose="020B0604020202020204" pitchFamily="34" charset="0"/>
                <a:cs typeface="Arial" panose="020B0604020202020204" pitchFamily="34" charset="0"/>
              </a:rPr>
              <a:t>If these changes are helicity correlated this can lead to a false or incorrectly extracted asymmetry.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CA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400" dirty="0">
                <a:latin typeface="Arial" panose="020B0604020202020204" pitchFamily="34" charset="0"/>
                <a:cs typeface="Arial" panose="020B0604020202020204" pitchFamily="34" charset="0"/>
              </a:rPr>
              <a:t>Careful periodic tracking measurements with the GEM detectors event mode will verify the kinematics and the associated event profile at low current.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CA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400" dirty="0">
                <a:latin typeface="Arial" panose="020B0604020202020204" pitchFamily="34" charset="0"/>
                <a:cs typeface="Arial" panose="020B0604020202020204" pitchFamily="34" charset="0"/>
              </a:rPr>
              <a:t>The HVMAPS can be used as another tracking plane behind the ring 5 detectors at these lower currents, together with the GEM detectors.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CA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400" dirty="0">
                <a:latin typeface="Arial" panose="020B0604020202020204" pitchFamily="34" charset="0"/>
                <a:cs typeface="Arial" panose="020B0604020202020204" pitchFamily="34" charset="0"/>
              </a:rPr>
              <a:t>They could provide a measurement of background events created between the GEMS and ring 5.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CA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400" dirty="0">
                <a:latin typeface="Arial" panose="020B0604020202020204" pitchFamily="34" charset="0"/>
                <a:cs typeface="Arial" panose="020B0604020202020204" pitchFamily="34" charset="0"/>
              </a:rPr>
              <a:t>They can verify the profile at high beam currents due to their radiation hardness and high event processing speed (at fully beam current they have to be gated).    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E470E78-2614-EB37-7633-36D70037A5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401"/>
          <a:stretch/>
        </p:blipFill>
        <p:spPr>
          <a:xfrm>
            <a:off x="8319094" y="683613"/>
            <a:ext cx="3710176" cy="30856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52F434D-D120-B12F-4607-C3B6B89A184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51003" y="3626992"/>
            <a:ext cx="2918645" cy="284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37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C0D7B32-0137-40F8-9305-916D09684352}"/>
              </a:ext>
            </a:extLst>
          </p:cNvPr>
          <p:cNvSpPr/>
          <p:nvPr/>
        </p:nvSpPr>
        <p:spPr>
          <a:xfrm>
            <a:off x="0" y="0"/>
            <a:ext cx="12192000" cy="648393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E56C55-5D72-4D92-A197-7D3714DD93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0" t="25523" r="18638" b="31387"/>
          <a:stretch/>
        </p:blipFill>
        <p:spPr>
          <a:xfrm>
            <a:off x="10956164" y="56953"/>
            <a:ext cx="1152469" cy="54032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4" name="Picture 6" descr="MOLLERLOGO4-tp.png">
            <a:extLst>
              <a:ext uri="{FF2B5EF4-FFF2-40B4-BE49-F238E27FC236}">
                <a16:creationId xmlns:a16="http://schemas.microsoft.com/office/drawing/2014/main" id="{E3C18672-50D2-4AEB-9FDE-AF6D0808E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0" y="47225"/>
            <a:ext cx="1243160" cy="54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FF44FA-F9DD-4181-8574-B45DBA054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0A86F-A411-44F0-B1DA-0C96CFCF8F81}" type="datetime1">
              <a:rPr lang="en-CA" smtClean="0"/>
              <a:t>2023-05-06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885048-4C05-4EEC-9130-AE754B49A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ABA642-D4AB-4063-B645-7FA806B6E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5107A-7FEA-43F4-9A4F-C31E59E7F982}" type="slidenum">
              <a:rPr lang="en-CA" smtClean="0"/>
              <a:t>20</a:t>
            </a:fld>
            <a:endParaRPr lang="en-CA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A126E6-26DA-103C-352B-47F2CEB0DA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7593" y="1499958"/>
            <a:ext cx="5511625" cy="46918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40E1D6D-A6C5-BE53-3F93-9D837385171C}"/>
              </a:ext>
            </a:extLst>
          </p:cNvPr>
          <p:cNvSpPr txBox="1"/>
          <p:nvPr/>
        </p:nvSpPr>
        <p:spPr>
          <a:xfrm>
            <a:off x="151107" y="774975"/>
            <a:ext cx="11957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Summary of HV-MAPS operation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2AF7BB-FB3A-0467-7C9B-D9505752502D}"/>
              </a:ext>
            </a:extLst>
          </p:cNvPr>
          <p:cNvSpPr txBox="1"/>
          <p:nvPr/>
        </p:nvSpPr>
        <p:spPr>
          <a:xfrm>
            <a:off x="7043769" y="1667436"/>
            <a:ext cx="488377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b="1" dirty="0">
                <a:latin typeface="Arial" panose="020B0604020202020204" pitchFamily="34" charset="0"/>
                <a:cs typeface="Arial" panose="020B0604020202020204" pitchFamily="34" charset="0"/>
              </a:rPr>
              <a:t>Minor modifications to final chip:</a:t>
            </a:r>
          </a:p>
          <a:p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b="1" dirty="0">
                <a:latin typeface="Arial" panose="020B0604020202020204" pitchFamily="34" charset="0"/>
                <a:cs typeface="Arial" panose="020B0604020202020204" pitchFamily="34" charset="0"/>
              </a:rPr>
              <a:t>Match the on-chip </a:t>
            </a:r>
            <a:r>
              <a:rPr lang="en-CA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clk</a:t>
            </a:r>
            <a:r>
              <a:rPr lang="en-CA" sz="1400" b="1" dirty="0">
                <a:latin typeface="Arial" panose="020B0604020202020204" pitchFamily="34" charset="0"/>
                <a:cs typeface="Arial" panose="020B0604020202020204" pitchFamily="34" charset="0"/>
              </a:rPr>
              <a:t> to the CERN readout chip frequency</a:t>
            </a:r>
          </a:p>
          <a:p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b="1" dirty="0">
                <a:latin typeface="Arial" panose="020B0604020202020204" pitchFamily="34" charset="0"/>
                <a:cs typeface="Arial" panose="020B0604020202020204" pitchFamily="34" charset="0"/>
              </a:rPr>
              <a:t>A simple AND with a GATE link before each pixel buffer to turn on/off the readout – timed to choice to reduce pixel occupancy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1400" b="1" dirty="0">
                <a:latin typeface="Arial" panose="020B0604020202020204" pitchFamily="34" charset="0"/>
                <a:cs typeface="Arial" panose="020B0604020202020204" pitchFamily="34" charset="0"/>
              </a:rPr>
              <a:t>These changes are relatively simple and underway.</a:t>
            </a:r>
          </a:p>
          <a:p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1400" b="1" dirty="0">
                <a:latin typeface="Arial" panose="020B0604020202020204" pitchFamily="34" charset="0"/>
                <a:cs typeface="Arial" panose="020B0604020202020204" pitchFamily="34" charset="0"/>
              </a:rPr>
              <a:t>Need to resubmit for one more engineering run</a:t>
            </a:r>
          </a:p>
          <a:p>
            <a:endParaRPr lang="en-C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1400" b="1" dirty="0">
                <a:latin typeface="Arial" panose="020B0604020202020204" pitchFamily="34" charset="0"/>
                <a:cs typeface="Arial" panose="020B0604020202020204" pitchFamily="34" charset="0"/>
              </a:rPr>
              <a:t>Then go to chip production – hopefully at the end of the year </a:t>
            </a:r>
          </a:p>
        </p:txBody>
      </p:sp>
    </p:spTree>
    <p:extLst>
      <p:ext uri="{BB962C8B-B14F-4D97-AF65-F5344CB8AC3E}">
        <p14:creationId xmlns:p14="http://schemas.microsoft.com/office/powerpoint/2010/main" val="14982480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C0D7B32-0137-40F8-9305-916D09684352}"/>
              </a:ext>
            </a:extLst>
          </p:cNvPr>
          <p:cNvSpPr/>
          <p:nvPr/>
        </p:nvSpPr>
        <p:spPr>
          <a:xfrm>
            <a:off x="0" y="0"/>
            <a:ext cx="12192000" cy="648393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E56C55-5D72-4D92-A197-7D3714DD93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0" t="25523" r="18638" b="31387"/>
          <a:stretch/>
        </p:blipFill>
        <p:spPr>
          <a:xfrm>
            <a:off x="10956164" y="56953"/>
            <a:ext cx="1152469" cy="54032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4" name="Picture 6" descr="MOLLERLOGO4-tp.png">
            <a:extLst>
              <a:ext uri="{FF2B5EF4-FFF2-40B4-BE49-F238E27FC236}">
                <a16:creationId xmlns:a16="http://schemas.microsoft.com/office/drawing/2014/main" id="{E3C18672-50D2-4AEB-9FDE-AF6D0808E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0" y="47225"/>
            <a:ext cx="1243160" cy="54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FF44FA-F9DD-4181-8574-B45DBA054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1B225-CCBD-439E-8480-7AF0EA333907}" type="datetime1">
              <a:rPr lang="en-CA" smtClean="0"/>
              <a:t>2023-05-06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885048-4C05-4EEC-9130-AE754B49A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ABA642-D4AB-4063-B645-7FA806B6E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5107A-7FEA-43F4-9A4F-C31E59E7F982}" type="slidenum">
              <a:rPr lang="en-CA" smtClean="0"/>
              <a:t>21</a:t>
            </a:fld>
            <a:endParaRPr lang="en-CA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B5F1F8-1E4E-45FF-9626-E9B55F8E3F2C}"/>
              </a:ext>
            </a:extLst>
          </p:cNvPr>
          <p:cNvSpPr txBox="1"/>
          <p:nvPr/>
        </p:nvSpPr>
        <p:spPr>
          <a:xfrm>
            <a:off x="146627" y="774975"/>
            <a:ext cx="4431529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Readout Setup</a:t>
            </a:r>
          </a:p>
          <a:p>
            <a:endParaRPr lang="en-CA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1600" dirty="0">
                <a:latin typeface="Arial" panose="020B0604020202020204" pitchFamily="34" charset="0"/>
                <a:cs typeface="Arial" panose="020B0604020202020204" pitchFamily="34" charset="0"/>
              </a:rPr>
              <a:t>We need to design and prototype a readout board that incorporates 4 </a:t>
            </a:r>
            <a:r>
              <a:rPr lang="en-CA" sz="1600" dirty="0" err="1">
                <a:latin typeface="Arial" panose="020B0604020202020204" pitchFamily="34" charset="0"/>
                <a:cs typeface="Arial" panose="020B0604020202020204" pitchFamily="34" charset="0"/>
              </a:rPr>
              <a:t>lpGBT</a:t>
            </a:r>
            <a:r>
              <a:rPr lang="en-CA" sz="1600" dirty="0">
                <a:latin typeface="Arial" panose="020B0604020202020204" pitchFamily="34" charset="0"/>
                <a:cs typeface="Arial" panose="020B0604020202020204" pitchFamily="34" charset="0"/>
              </a:rPr>
              <a:t> chips and 1 </a:t>
            </a:r>
            <a:r>
              <a:rPr lang="en-CA" sz="1600" dirty="0" err="1">
                <a:latin typeface="Arial" panose="020B0604020202020204" pitchFamily="34" charset="0"/>
                <a:cs typeface="Arial" panose="020B0604020202020204" pitchFamily="34" charset="0"/>
              </a:rPr>
              <a:t>VTRx</a:t>
            </a:r>
            <a:r>
              <a:rPr lang="en-CA" sz="1600" dirty="0">
                <a:latin typeface="Arial" panose="020B0604020202020204" pitchFamily="34" charset="0"/>
                <a:cs typeface="Arial" panose="020B0604020202020204" pitchFamily="34" charset="0"/>
              </a:rPr>
              <a:t>+, plus bias and LV power supply distribution.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1600" b="1" dirty="0">
                <a:latin typeface="Arial" panose="020B0604020202020204" pitchFamily="34" charset="0"/>
                <a:cs typeface="Arial" panose="020B0604020202020204" pitchFamily="34" charset="0"/>
              </a:rPr>
              <a:t>Starting point: </a:t>
            </a:r>
            <a:r>
              <a:rPr lang="en-CA" sz="1600" dirty="0">
                <a:latin typeface="Arial" panose="020B0604020202020204" pitchFamily="34" charset="0"/>
                <a:cs typeface="Arial" panose="020B0604020202020204" pitchFamily="34" charset="0"/>
              </a:rPr>
              <a:t>The bord schematics/design is available to us from CERN.</a:t>
            </a:r>
          </a:p>
          <a:p>
            <a:endParaRPr lang="en-CA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1600" dirty="0">
                <a:latin typeface="Arial" panose="020B0604020202020204" pitchFamily="34" charset="0"/>
                <a:cs typeface="Arial" panose="020B0604020202020204" pitchFamily="34" charset="0"/>
              </a:rPr>
              <a:t>We can remove quite a few of the test/diagnostic components and want to  make the board smaller for the ring 5 detectors, while incorporating 4 </a:t>
            </a:r>
            <a:r>
              <a:rPr lang="en-CA" sz="1600" dirty="0" err="1">
                <a:latin typeface="Arial" panose="020B0604020202020204" pitchFamily="34" charset="0"/>
                <a:cs typeface="Arial" panose="020B0604020202020204" pitchFamily="34" charset="0"/>
              </a:rPr>
              <a:t>lpGBTs</a:t>
            </a:r>
            <a:r>
              <a:rPr lang="en-CA" sz="1600" dirty="0">
                <a:latin typeface="Arial" panose="020B0604020202020204" pitchFamily="34" charset="0"/>
                <a:cs typeface="Arial" panose="020B0604020202020204" pitchFamily="34" charset="0"/>
              </a:rPr>
              <a:t> rather than 1.</a:t>
            </a:r>
          </a:p>
          <a:p>
            <a:endParaRPr lang="en-CA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Development is ongoing: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1600" dirty="0">
                <a:latin typeface="Arial" panose="020B0604020202020204" pitchFamily="34" charset="0"/>
                <a:cs typeface="Arial" panose="020B0604020202020204" pitchFamily="34" charset="0"/>
              </a:rPr>
              <a:t>We have access to an engineer at Carleton Univ. through the Canadian SAP Major Resources Support network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To be mostly completed by end of June</a:t>
            </a:r>
          </a:p>
        </p:txBody>
      </p:sp>
      <p:pic>
        <p:nvPicPr>
          <p:cNvPr id="11" name="Picture 10" descr="A picture containing electronics, circuit&#10;&#10;Description automatically generated">
            <a:extLst>
              <a:ext uri="{FF2B5EF4-FFF2-40B4-BE49-F238E27FC236}">
                <a16:creationId xmlns:a16="http://schemas.microsoft.com/office/drawing/2014/main" id="{069E0B60-D497-34AD-1335-5E4C77B4A7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9" t="10065" b="6133"/>
          <a:stretch/>
        </p:blipFill>
        <p:spPr>
          <a:xfrm>
            <a:off x="5942770" y="947057"/>
            <a:ext cx="6073240" cy="455717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9C1BCBE-ACBC-9032-5C9D-4BDECE965912}"/>
              </a:ext>
            </a:extLst>
          </p:cNvPr>
          <p:cNvSpPr txBox="1"/>
          <p:nvPr/>
        </p:nvSpPr>
        <p:spPr>
          <a:xfrm>
            <a:off x="4838131" y="2558028"/>
            <a:ext cx="7248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/>
              <a:t>lpGBT</a:t>
            </a:r>
            <a:endParaRPr lang="en-CA" sz="1600" dirty="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8C45EC6-3D32-78B6-68F9-683EFE93ED81}"/>
              </a:ext>
            </a:extLst>
          </p:cNvPr>
          <p:cNvCxnSpPr>
            <a:cxnSpLocks/>
          </p:cNvCxnSpPr>
          <p:nvPr/>
        </p:nvCxnSpPr>
        <p:spPr>
          <a:xfrm flipV="1">
            <a:off x="5544671" y="2683030"/>
            <a:ext cx="3374270" cy="42241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2D49656-B596-479B-0369-E196210E5BC5}"/>
              </a:ext>
            </a:extLst>
          </p:cNvPr>
          <p:cNvCxnSpPr>
            <a:cxnSpLocks/>
          </p:cNvCxnSpPr>
          <p:nvPr/>
        </p:nvCxnSpPr>
        <p:spPr>
          <a:xfrm>
            <a:off x="5544671" y="2294679"/>
            <a:ext cx="3374270" cy="201992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95BAD486-2464-37A4-537A-8EBD6A5B79FB}"/>
              </a:ext>
            </a:extLst>
          </p:cNvPr>
          <p:cNvSpPr txBox="1"/>
          <p:nvPr/>
        </p:nvSpPr>
        <p:spPr>
          <a:xfrm>
            <a:off x="4838131" y="2108019"/>
            <a:ext cx="7248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VTRX+</a:t>
            </a:r>
            <a:endParaRPr lang="en-CA" sz="1600" dirty="0"/>
          </a:p>
        </p:txBody>
      </p:sp>
    </p:spTree>
    <p:extLst>
      <p:ext uri="{BB962C8B-B14F-4D97-AF65-F5344CB8AC3E}">
        <p14:creationId xmlns:p14="http://schemas.microsoft.com/office/powerpoint/2010/main" val="19865960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60423D-298D-9F0E-D42F-01E5153D9E4B}"/>
              </a:ext>
            </a:extLst>
          </p:cNvPr>
          <p:cNvSpPr/>
          <p:nvPr/>
        </p:nvSpPr>
        <p:spPr>
          <a:xfrm>
            <a:off x="0" y="0"/>
            <a:ext cx="12192000" cy="648393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0EF3A6-88B9-44A0-84E7-95CEDF497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83541-8D91-4948-8191-254A8A6501D5}" type="datetime1">
              <a:rPr lang="en-CA" smtClean="0"/>
              <a:t>2023-05-06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25E0A8-8650-4C18-9B6A-DB699E762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393F45-B92F-490D-844B-B82163213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1322D-2A6C-4AF1-A8E2-766CBCD3AEA9}" type="slidenum">
              <a:rPr lang="en-CA" smtClean="0"/>
              <a:t>22</a:t>
            </a:fld>
            <a:endParaRPr lang="en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5F6B2E-7A88-9E61-F471-A4F1A0FC389A}"/>
              </a:ext>
            </a:extLst>
          </p:cNvPr>
          <p:cNvSpPr/>
          <p:nvPr/>
        </p:nvSpPr>
        <p:spPr>
          <a:xfrm>
            <a:off x="266070" y="1046353"/>
            <a:ext cx="7098775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endParaRPr lang="en-US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We want 3 </a:t>
            </a:r>
            <a:r>
              <a:rPr lang="en-US" sz="1400" dirty="0" err="1"/>
              <a:t>lpGBTs</a:t>
            </a:r>
            <a:r>
              <a:rPr lang="en-US" sz="1400" dirty="0"/>
              <a:t> in slave mode and 1 </a:t>
            </a:r>
            <a:r>
              <a:rPr lang="en-US" sz="1400" dirty="0" err="1"/>
              <a:t>lpGBT</a:t>
            </a:r>
            <a:r>
              <a:rPr lang="en-US" sz="1400" dirty="0"/>
              <a:t>  as master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Slow-Control the </a:t>
            </a:r>
            <a:r>
              <a:rPr lang="en-US" sz="1400" dirty="0" err="1"/>
              <a:t>lpGBTs</a:t>
            </a:r>
            <a:r>
              <a:rPr lang="en-US" sz="1400" dirty="0"/>
              <a:t> via the of the down/uplink data stream from the back-end FPGA . This field allows to read and write the internal registers if the chip operates as a Transceiver (master).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The VTRX+ has 4 uplinks (</a:t>
            </a:r>
            <a:r>
              <a:rPr lang="en-CA" sz="1400" dirty="0"/>
              <a:t>10.24 Gb/s</a:t>
            </a:r>
            <a:r>
              <a:rPr lang="en-US" sz="1400" dirty="0"/>
              <a:t>) and one downlink (2.56 Gb/s) so we can read out 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Need to determine if we need the FEASTMP DC/DC converters or can run via remote power control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We can use the </a:t>
            </a:r>
            <a:r>
              <a:rPr lang="en-US" sz="1400" dirty="0" err="1"/>
              <a:t>Samtec</a:t>
            </a:r>
            <a:r>
              <a:rPr lang="en-US" sz="1400" dirty="0"/>
              <a:t> </a:t>
            </a:r>
            <a:r>
              <a:rPr lang="en-CA" sz="1400" dirty="0">
                <a:hlinkClick r:id="rId2"/>
              </a:rPr>
              <a:t>ASP-134486-01</a:t>
            </a:r>
            <a:r>
              <a:rPr lang="en-CA" sz="1400" dirty="0"/>
              <a:t> FMC connector (female)</a:t>
            </a:r>
            <a:endParaRPr lang="en-US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Maximum board width 100 mm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Maximum board length 200 mm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Mounting holes can be relocated within the lower 50 mm of the board.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01F921-4A54-FEB4-8258-62B6299CA611}"/>
              </a:ext>
            </a:extLst>
          </p:cNvPr>
          <p:cNvSpPr txBox="1"/>
          <p:nvPr/>
        </p:nvSpPr>
        <p:spPr>
          <a:xfrm>
            <a:off x="286312" y="675599"/>
            <a:ext cx="28490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Readout Setup: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1F3F7A-F03A-F3E3-15E8-E4142CAEFE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0" t="25523" r="18638" b="31387"/>
          <a:stretch/>
        </p:blipFill>
        <p:spPr>
          <a:xfrm>
            <a:off x="10956164" y="56953"/>
            <a:ext cx="1152469" cy="54032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17" name="Picture 6" descr="MOLLERLOGO4-tp.png">
            <a:extLst>
              <a:ext uri="{FF2B5EF4-FFF2-40B4-BE49-F238E27FC236}">
                <a16:creationId xmlns:a16="http://schemas.microsoft.com/office/drawing/2014/main" id="{44C857A1-ADD1-2D93-EA99-D3C82EB4DC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0" y="47225"/>
            <a:ext cx="1243160" cy="54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DA00D34-81EC-541F-90AC-89EBC0F4C2BB}"/>
              </a:ext>
            </a:extLst>
          </p:cNvPr>
          <p:cNvGrpSpPr/>
          <p:nvPr/>
        </p:nvGrpSpPr>
        <p:grpSpPr>
          <a:xfrm>
            <a:off x="7682478" y="1484997"/>
            <a:ext cx="4336303" cy="2901211"/>
            <a:chOff x="7682478" y="1484997"/>
            <a:chExt cx="4336303" cy="2901211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62FE78ED-A63D-0030-9A7C-481E70B8F75D}"/>
                </a:ext>
              </a:extLst>
            </p:cNvPr>
            <p:cNvGrpSpPr/>
            <p:nvPr/>
          </p:nvGrpSpPr>
          <p:grpSpPr>
            <a:xfrm>
              <a:off x="8888607" y="1484997"/>
              <a:ext cx="1267018" cy="501947"/>
              <a:chOff x="9000030" y="1478606"/>
              <a:chExt cx="1267018" cy="501947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A31A6B88-33F2-962E-3E75-F1D281A21410}"/>
                  </a:ext>
                </a:extLst>
              </p:cNvPr>
              <p:cNvGrpSpPr/>
              <p:nvPr/>
            </p:nvGrpSpPr>
            <p:grpSpPr>
              <a:xfrm>
                <a:off x="9000030" y="1478606"/>
                <a:ext cx="906618" cy="501947"/>
                <a:chOff x="8953338" y="1237359"/>
                <a:chExt cx="906618" cy="501947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E06DD1E7-52DC-1AAC-A5C5-5C079BBFF3A9}"/>
                    </a:ext>
                  </a:extLst>
                </p:cNvPr>
                <p:cNvSpPr/>
                <p:nvPr/>
              </p:nvSpPr>
              <p:spPr>
                <a:xfrm>
                  <a:off x="8953338" y="1237359"/>
                  <a:ext cx="906618" cy="501947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E55F163E-570F-1E6D-6002-A8170AB5BDCE}"/>
                    </a:ext>
                  </a:extLst>
                </p:cNvPr>
                <p:cNvSpPr txBox="1"/>
                <p:nvPr/>
              </p:nvSpPr>
              <p:spPr>
                <a:xfrm>
                  <a:off x="9041542" y="1267375"/>
                  <a:ext cx="66678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CA" sz="1200" dirty="0"/>
                    <a:t>Slave</a:t>
                  </a:r>
                </a:p>
                <a:p>
                  <a:r>
                    <a:rPr lang="en-CA" sz="1200" dirty="0" err="1"/>
                    <a:t>lpGBT</a:t>
                  </a:r>
                  <a:r>
                    <a:rPr lang="en-CA" sz="1200" dirty="0"/>
                    <a:t> 1</a:t>
                  </a:r>
                </a:p>
              </p:txBody>
            </p:sp>
          </p:grp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D38E23E8-A235-D588-D7AD-C6DEB204B5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09647" y="1732497"/>
                <a:ext cx="35740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518C2648-3F3F-BE6E-02F2-4B2E86FFB58F}"/>
                </a:ext>
              </a:extLst>
            </p:cNvPr>
            <p:cNvGrpSpPr/>
            <p:nvPr/>
          </p:nvGrpSpPr>
          <p:grpSpPr>
            <a:xfrm>
              <a:off x="8888607" y="2084028"/>
              <a:ext cx="1267018" cy="501947"/>
              <a:chOff x="9000030" y="1478606"/>
              <a:chExt cx="1267018" cy="501947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9CCA54FD-6735-EC77-E32A-2F32711A4A11}"/>
                  </a:ext>
                </a:extLst>
              </p:cNvPr>
              <p:cNvGrpSpPr/>
              <p:nvPr/>
            </p:nvGrpSpPr>
            <p:grpSpPr>
              <a:xfrm>
                <a:off x="9000030" y="1478606"/>
                <a:ext cx="906618" cy="501947"/>
                <a:chOff x="8953338" y="1237359"/>
                <a:chExt cx="906618" cy="501947"/>
              </a:xfrm>
            </p:grpSpPr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53E7D461-CDEB-3FEA-7840-A33F0C50A905}"/>
                    </a:ext>
                  </a:extLst>
                </p:cNvPr>
                <p:cNvSpPr/>
                <p:nvPr/>
              </p:nvSpPr>
              <p:spPr>
                <a:xfrm>
                  <a:off x="8953338" y="1237359"/>
                  <a:ext cx="906618" cy="501947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8C8A2300-4856-D30E-4556-CD464BD0D2F3}"/>
                    </a:ext>
                  </a:extLst>
                </p:cNvPr>
                <p:cNvSpPr txBox="1"/>
                <p:nvPr/>
              </p:nvSpPr>
              <p:spPr>
                <a:xfrm>
                  <a:off x="9041558" y="1256185"/>
                  <a:ext cx="66678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CA" sz="1200" dirty="0"/>
                    <a:t>Slave</a:t>
                  </a:r>
                </a:p>
                <a:p>
                  <a:r>
                    <a:rPr lang="en-CA" sz="1200" dirty="0" err="1"/>
                    <a:t>lpGBT</a:t>
                  </a:r>
                  <a:r>
                    <a:rPr lang="en-CA" sz="1200" dirty="0"/>
                    <a:t> 1</a:t>
                  </a:r>
                </a:p>
              </p:txBody>
            </p:sp>
          </p:grp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017A97C3-47FD-42FF-6197-AD60F9CA1C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09647" y="1732497"/>
                <a:ext cx="35740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5FDA171A-9733-3850-9610-3D2263930998}"/>
                </a:ext>
              </a:extLst>
            </p:cNvPr>
            <p:cNvGrpSpPr/>
            <p:nvPr/>
          </p:nvGrpSpPr>
          <p:grpSpPr>
            <a:xfrm>
              <a:off x="8898008" y="2686751"/>
              <a:ext cx="1257618" cy="501947"/>
              <a:chOff x="9000030" y="1478606"/>
              <a:chExt cx="1266513" cy="501947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31C3174E-B7AA-9B6B-182A-9E16A62C3158}"/>
                  </a:ext>
                </a:extLst>
              </p:cNvPr>
              <p:cNvGrpSpPr/>
              <p:nvPr/>
            </p:nvGrpSpPr>
            <p:grpSpPr>
              <a:xfrm>
                <a:off x="9000030" y="1478606"/>
                <a:ext cx="906618" cy="501947"/>
                <a:chOff x="8953338" y="1237359"/>
                <a:chExt cx="906618" cy="501947"/>
              </a:xfrm>
            </p:grpSpPr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FD1EBB40-5287-5709-8934-14958F2F13E7}"/>
                    </a:ext>
                  </a:extLst>
                </p:cNvPr>
                <p:cNvSpPr/>
                <p:nvPr/>
              </p:nvSpPr>
              <p:spPr>
                <a:xfrm>
                  <a:off x="8953338" y="1237359"/>
                  <a:ext cx="906618" cy="501947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7370EBAB-4B33-4C3C-F545-A31390B0E54C}"/>
                    </a:ext>
                  </a:extLst>
                </p:cNvPr>
                <p:cNvSpPr txBox="1"/>
                <p:nvPr/>
              </p:nvSpPr>
              <p:spPr>
                <a:xfrm>
                  <a:off x="9023792" y="1260816"/>
                  <a:ext cx="67150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CA" sz="1200" dirty="0"/>
                    <a:t>Slave</a:t>
                  </a:r>
                </a:p>
                <a:p>
                  <a:r>
                    <a:rPr lang="en-CA" sz="1200" dirty="0" err="1"/>
                    <a:t>lpGBT</a:t>
                  </a:r>
                  <a:r>
                    <a:rPr lang="en-CA" sz="1200" dirty="0"/>
                    <a:t> 1</a:t>
                  </a:r>
                </a:p>
              </p:txBody>
            </p:sp>
          </p:grp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EB3E474A-C2AF-2AC9-919C-2C66B048665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909647" y="1726658"/>
                <a:ext cx="356896" cy="583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2CFBEDA7-346D-FD30-02FF-7326F47CF49E}"/>
                </a:ext>
              </a:extLst>
            </p:cNvPr>
            <p:cNvGrpSpPr/>
            <p:nvPr/>
          </p:nvGrpSpPr>
          <p:grpSpPr>
            <a:xfrm>
              <a:off x="8888607" y="3296048"/>
              <a:ext cx="1267018" cy="501947"/>
              <a:chOff x="9000030" y="1478606"/>
              <a:chExt cx="1267018" cy="501947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8F0B33F6-8474-9074-D38C-67EEC7DF7B1D}"/>
                  </a:ext>
                </a:extLst>
              </p:cNvPr>
              <p:cNvGrpSpPr/>
              <p:nvPr/>
            </p:nvGrpSpPr>
            <p:grpSpPr>
              <a:xfrm>
                <a:off x="9000030" y="1478606"/>
                <a:ext cx="906618" cy="501947"/>
                <a:chOff x="8953338" y="1237359"/>
                <a:chExt cx="906618" cy="501947"/>
              </a:xfrm>
            </p:grpSpPr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13087330-470C-CCEF-7FFD-45892C82398D}"/>
                    </a:ext>
                  </a:extLst>
                </p:cNvPr>
                <p:cNvSpPr/>
                <p:nvPr/>
              </p:nvSpPr>
              <p:spPr>
                <a:xfrm>
                  <a:off x="8953338" y="1237359"/>
                  <a:ext cx="906618" cy="501947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1DADDAAA-2196-546B-4409-E509EC86C7A5}"/>
                    </a:ext>
                  </a:extLst>
                </p:cNvPr>
                <p:cNvSpPr txBox="1"/>
                <p:nvPr/>
              </p:nvSpPr>
              <p:spPr>
                <a:xfrm>
                  <a:off x="9041542" y="1250701"/>
                  <a:ext cx="66678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CA" sz="1200" dirty="0"/>
                    <a:t>Master</a:t>
                  </a:r>
                </a:p>
                <a:p>
                  <a:r>
                    <a:rPr lang="en-CA" sz="1200" dirty="0" err="1"/>
                    <a:t>lpGBT</a:t>
                  </a:r>
                  <a:r>
                    <a:rPr lang="en-CA" sz="1200" dirty="0"/>
                    <a:t> 1</a:t>
                  </a:r>
                </a:p>
              </p:txBody>
            </p:sp>
          </p:grp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F142D880-61F1-1A82-82FA-5D1850DAB41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909647" y="1726658"/>
                <a:ext cx="357401" cy="583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5E9D7066-7470-7AAD-22C1-5506B7E313EE}"/>
                </a:ext>
              </a:extLst>
            </p:cNvPr>
            <p:cNvCxnSpPr>
              <a:cxnSpLocks/>
            </p:cNvCxnSpPr>
            <p:nvPr/>
          </p:nvCxnSpPr>
          <p:spPr>
            <a:xfrm>
              <a:off x="10155625" y="1734410"/>
              <a:ext cx="0" cy="18110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12EBF016-93BA-F9CF-6E12-7F2A6B67A93B}"/>
                </a:ext>
              </a:extLst>
            </p:cNvPr>
            <p:cNvCxnSpPr>
              <a:cxnSpLocks/>
            </p:cNvCxnSpPr>
            <p:nvPr/>
          </p:nvCxnSpPr>
          <p:spPr>
            <a:xfrm>
              <a:off x="10155625" y="2624405"/>
              <a:ext cx="5220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81983349-230D-242B-5D2C-66542D9646E8}"/>
                </a:ext>
              </a:extLst>
            </p:cNvPr>
            <p:cNvGrpSpPr/>
            <p:nvPr/>
          </p:nvGrpSpPr>
          <p:grpSpPr>
            <a:xfrm>
              <a:off x="10608578" y="2387600"/>
              <a:ext cx="1092501" cy="501947"/>
              <a:chOff x="9000029" y="1478606"/>
              <a:chExt cx="1092501" cy="501947"/>
            </a:xfrm>
          </p:grpSpPr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71ABF989-0270-8DB5-2958-6F28E2DA577E}"/>
                  </a:ext>
                </a:extLst>
              </p:cNvPr>
              <p:cNvGrpSpPr/>
              <p:nvPr/>
            </p:nvGrpSpPr>
            <p:grpSpPr>
              <a:xfrm>
                <a:off x="9000029" y="1478606"/>
                <a:ext cx="745565" cy="501947"/>
                <a:chOff x="8953337" y="1237359"/>
                <a:chExt cx="745565" cy="501947"/>
              </a:xfrm>
            </p:grpSpPr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121D73D0-FD28-EF6A-DC80-1C1D4B774C31}"/>
                    </a:ext>
                  </a:extLst>
                </p:cNvPr>
                <p:cNvSpPr/>
                <p:nvPr/>
              </p:nvSpPr>
              <p:spPr>
                <a:xfrm>
                  <a:off x="8953337" y="1237359"/>
                  <a:ext cx="745565" cy="501947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DE4332DB-D47A-BE86-AA4B-DB8BAE9A8229}"/>
                    </a:ext>
                  </a:extLst>
                </p:cNvPr>
                <p:cNvSpPr txBox="1"/>
                <p:nvPr/>
              </p:nvSpPr>
              <p:spPr>
                <a:xfrm>
                  <a:off x="9032698" y="1334443"/>
                  <a:ext cx="65594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CA" sz="1400" dirty="0"/>
                    <a:t>VTRX+</a:t>
                  </a:r>
                </a:p>
              </p:txBody>
            </p:sp>
          </p:grp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71F75A8C-0F8F-A929-42A2-E74A8F8C78D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734552" y="1726658"/>
                <a:ext cx="357978" cy="583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A155C806-CB4E-C00D-6AF0-A449EB4363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84902" y="1654328"/>
              <a:ext cx="3037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8DD04585-E5D4-23DB-464C-400AA4A4E6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84902" y="1702577"/>
              <a:ext cx="3037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802A0975-8F36-2EE8-4A62-6FDB151474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84902" y="1677460"/>
              <a:ext cx="3037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6AF52CDB-A938-DFDD-B044-B49A19065F7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84902" y="1729167"/>
              <a:ext cx="3037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D045CC7C-B2E0-5BB0-9251-C5581CFDD4C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84902" y="1629835"/>
              <a:ext cx="3037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6C85431E-2576-F2F6-DDE5-01195E7D496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84902" y="1608064"/>
              <a:ext cx="3037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4FAE18BA-ABCE-1A4B-FD6E-3C8CED7F91B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84902" y="1584932"/>
              <a:ext cx="3037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B906AAA8-0B54-DCB1-46D2-6E6800CE0E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84902" y="1827852"/>
              <a:ext cx="3037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276FE4AA-2491-8C5B-D48F-CEFA12EE86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84902" y="1876101"/>
              <a:ext cx="3037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3C9554C3-9ACE-F02B-2BFB-1D8A3AE577B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84902" y="1850984"/>
              <a:ext cx="3037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9474CED3-DAB8-83C5-2B62-C2C9143780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84902" y="1902691"/>
              <a:ext cx="3037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B5B1C28F-FD93-1CDC-34CA-444E88495F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84902" y="1803359"/>
              <a:ext cx="3037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E56E49AE-2075-4629-5BEB-9A35C86783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84902" y="1781588"/>
              <a:ext cx="3037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B5C78D2E-8BA1-F28E-86B8-7E48F3BF1C2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84902" y="1758456"/>
              <a:ext cx="3037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D270E17D-E986-00B0-8C40-CE8BB89201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84902" y="2236321"/>
              <a:ext cx="3037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1D8530E0-4A64-9787-1B9C-7FCD0CD8D69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84902" y="2284570"/>
              <a:ext cx="3037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4908DE1E-AE11-8753-BF58-9A195AC73E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84902" y="2259453"/>
              <a:ext cx="3037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7496E768-3583-5133-BB15-2D3B55EE5BE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84902" y="2311160"/>
              <a:ext cx="3037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AB638569-7D87-2231-464B-ED62D1BDB5E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84902" y="2211828"/>
              <a:ext cx="3037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7D863750-90AF-E3E7-FE19-FB5ABC9FAA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84902" y="2190057"/>
              <a:ext cx="3037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3BDB4EB0-D77B-0F11-8735-DB3D97BEC2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84902" y="2166925"/>
              <a:ext cx="3037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98009C9E-725E-99C4-FF76-4227935A371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84902" y="2409845"/>
              <a:ext cx="3037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A16AAE6-4569-564E-37A4-E4DEC098BF8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84902" y="2458094"/>
              <a:ext cx="3037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D35AD600-04E4-30A4-645A-5B4FBBA063D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84902" y="2432977"/>
              <a:ext cx="3037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8FCC278-6497-01D9-4C65-6E165CE46F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84902" y="2484684"/>
              <a:ext cx="3037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ABDE85CB-562D-B24A-1536-AF8FF787D02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84902" y="2385352"/>
              <a:ext cx="3037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1031D120-A5C1-9AF8-9355-659DDEA3E5E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84902" y="2363581"/>
              <a:ext cx="3037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812C6AFA-AFC2-E44E-3810-679EEF2945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84902" y="2340449"/>
              <a:ext cx="3037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78F1314A-896B-4763-2E7C-38405A59A0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94303" y="2843249"/>
              <a:ext cx="3037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1A5E626A-987D-1A87-EB16-DCBDE102562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94303" y="2891498"/>
              <a:ext cx="3037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0D1813AE-1862-5781-9079-C85A05B314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94303" y="2866381"/>
              <a:ext cx="3037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DEF50B7E-F900-62C0-F625-13BE9C27346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94303" y="2918088"/>
              <a:ext cx="3037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78EB5208-9CC9-4CE1-D3E3-E922D79B548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94303" y="2818756"/>
              <a:ext cx="3037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2167369-8837-6C0B-33A9-2DA10870BCE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94303" y="2796985"/>
              <a:ext cx="3037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0CCD08C-86BA-E52B-B2E0-F179BCB28C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94303" y="2773853"/>
              <a:ext cx="3037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6D431770-AC1D-EDE7-CBE9-FD1C990A06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94303" y="3016773"/>
              <a:ext cx="3037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B7ADA117-B7B2-35CB-7DF6-B2DD526B39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94303" y="3065022"/>
              <a:ext cx="3037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4563D097-13A7-A3BD-DCC5-C4AAD81BEE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94303" y="3039905"/>
              <a:ext cx="3037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232832FC-BA86-82AA-E26B-6D883ED769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94303" y="3091612"/>
              <a:ext cx="3037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90434EE3-A7C4-8A37-4C64-E61563B680D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94303" y="2992280"/>
              <a:ext cx="3037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193E0537-1259-873D-53FA-96E4F14A33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94303" y="2970509"/>
              <a:ext cx="3037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6E8DFB96-852A-A7E7-8758-27E5B1C4DB4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94303" y="2947377"/>
              <a:ext cx="3037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5BE31248-4709-B407-5EBC-B31D3C76468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84902" y="3469521"/>
              <a:ext cx="3037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CAFA96FB-572A-9508-18C4-07A20AB463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84902" y="3517770"/>
              <a:ext cx="3037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17CAE261-614B-E668-8E1D-6412D4311A9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84902" y="3492653"/>
              <a:ext cx="3037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5BB54A1B-FA59-835F-730F-0F75611C6B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84902" y="3544360"/>
              <a:ext cx="3037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ACB89F6-2ADF-3E3C-8B63-3DFA88FB8E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84902" y="3445028"/>
              <a:ext cx="3037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B83815B9-6481-0DA1-9F79-B6C48B7F756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84902" y="3423257"/>
              <a:ext cx="3037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58C1C10-A105-2DFC-ED79-C633B5C63E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84902" y="3400125"/>
              <a:ext cx="3037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4DDCD335-A6CC-9C52-E771-AC4C6523B3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84902" y="3643045"/>
              <a:ext cx="3037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7051D5EF-2192-9888-FA1F-AA0FE1AD520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84902" y="3691294"/>
              <a:ext cx="3037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E83CF933-6FBA-A166-B9F7-A779DA04EF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84902" y="3666177"/>
              <a:ext cx="3037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209D7C5C-13A0-6343-4A15-194A28954C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84902" y="3717884"/>
              <a:ext cx="3037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F1487630-93CD-F66E-7D42-D8D4865F423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84902" y="3618552"/>
              <a:ext cx="3037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8A8DB307-7C2C-1278-FCA5-CABE2D8603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84902" y="3596781"/>
              <a:ext cx="3037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E06842CA-AED1-AD58-E6FA-11F9E761238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84902" y="3573649"/>
              <a:ext cx="3037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355E1F29-068D-D579-DECC-E3BFDCFBCF36}"/>
                </a:ext>
              </a:extLst>
            </p:cNvPr>
            <p:cNvSpPr txBox="1"/>
            <p:nvPr/>
          </p:nvSpPr>
          <p:spPr>
            <a:xfrm>
              <a:off x="9789825" y="3546732"/>
              <a:ext cx="170739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200" dirty="0" err="1"/>
                <a:t>lpGBT</a:t>
              </a:r>
              <a:r>
                <a:rPr lang="en-CA" sz="1200" dirty="0"/>
                <a:t> Uplink 10.24 Gb/s</a:t>
              </a: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6F5680C8-DEB4-FD84-42FE-98EF30AC333B}"/>
                </a:ext>
              </a:extLst>
            </p:cNvPr>
            <p:cNvSpPr txBox="1"/>
            <p:nvPr/>
          </p:nvSpPr>
          <p:spPr>
            <a:xfrm>
              <a:off x="9789825" y="3757936"/>
              <a:ext cx="18158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200" dirty="0" err="1"/>
                <a:t>lpGBT</a:t>
              </a:r>
              <a:r>
                <a:rPr lang="en-CA" sz="1200" dirty="0"/>
                <a:t> Downlink 2.56 Gb/s</a:t>
              </a: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96FE968F-28A6-E6D5-606F-E28D5983B007}"/>
                </a:ext>
              </a:extLst>
            </p:cNvPr>
            <p:cNvSpPr txBox="1"/>
            <p:nvPr/>
          </p:nvSpPr>
          <p:spPr>
            <a:xfrm>
              <a:off x="7682478" y="1611001"/>
              <a:ext cx="9604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200" dirty="0"/>
                <a:t>1.28 Gb/s Tx</a:t>
              </a: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51ADEAE7-1C94-55C7-0BCD-4FA5AD8DC903}"/>
                </a:ext>
              </a:extLst>
            </p:cNvPr>
            <p:cNvSpPr txBox="1"/>
            <p:nvPr/>
          </p:nvSpPr>
          <p:spPr>
            <a:xfrm>
              <a:off x="7682478" y="2187686"/>
              <a:ext cx="9604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200" dirty="0"/>
                <a:t>1.28 Gb/s Tx</a:t>
              </a: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335F23AA-20AC-4465-34E1-10ED305EB905}"/>
                </a:ext>
              </a:extLst>
            </p:cNvPr>
            <p:cNvSpPr txBox="1"/>
            <p:nvPr/>
          </p:nvSpPr>
          <p:spPr>
            <a:xfrm>
              <a:off x="7682478" y="2793535"/>
              <a:ext cx="9604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200" dirty="0"/>
                <a:t>1.28 Gb/s Tx</a:t>
              </a: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94997FC5-A7B2-B8C4-B575-23D549ECAF4F}"/>
                </a:ext>
              </a:extLst>
            </p:cNvPr>
            <p:cNvSpPr txBox="1"/>
            <p:nvPr/>
          </p:nvSpPr>
          <p:spPr>
            <a:xfrm>
              <a:off x="7682479" y="3410032"/>
              <a:ext cx="9604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200" dirty="0"/>
                <a:t>1.28 Gb/s Tx</a:t>
              </a:r>
            </a:p>
          </p:txBody>
        </p: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E14B3DDB-E6B4-B2BC-7532-EA7FA7E7686C}"/>
                </a:ext>
              </a:extLst>
            </p:cNvPr>
            <p:cNvSpPr txBox="1"/>
            <p:nvPr/>
          </p:nvSpPr>
          <p:spPr>
            <a:xfrm>
              <a:off x="10277599" y="1908711"/>
              <a:ext cx="17411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200" dirty="0" err="1"/>
                <a:t>VTRx</a:t>
              </a:r>
              <a:r>
                <a:rPr lang="en-CA" sz="1200" dirty="0"/>
                <a:t>+ Uplink 10.24 Gb/S</a:t>
              </a:r>
            </a:p>
            <a:p>
              <a:r>
                <a:rPr lang="en-CA" sz="1200" dirty="0"/>
                <a:t>Downlink 2.56 Gb/s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B786B34-E9DD-D1FE-F07E-56CC31E71C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79229" y="3746459"/>
              <a:ext cx="90937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5B49BC6-11D9-1459-2057-BA0D3A4BD99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78024" y="3769137"/>
              <a:ext cx="90937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778BCEC-B9B8-FE45-8452-FC96AAF712E4}"/>
                </a:ext>
              </a:extLst>
            </p:cNvPr>
            <p:cNvSpPr txBox="1"/>
            <p:nvPr/>
          </p:nvSpPr>
          <p:spPr>
            <a:xfrm>
              <a:off x="7904093" y="3739877"/>
              <a:ext cx="124822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A" sz="1200" dirty="0"/>
                <a:t>80 Mb/s Rx</a:t>
              </a:r>
            </a:p>
            <a:p>
              <a:r>
                <a:rPr lang="en-CA" sz="1200" dirty="0"/>
                <a:t>To all MAPS and </a:t>
              </a:r>
            </a:p>
            <a:p>
              <a:r>
                <a:rPr lang="en-CA" sz="1200" dirty="0"/>
                <a:t>the other </a:t>
              </a:r>
              <a:r>
                <a:rPr lang="en-CA" sz="1200" dirty="0" err="1"/>
                <a:t>lpGBTs</a:t>
              </a:r>
              <a:endParaRPr lang="en-CA" sz="1200" dirty="0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C68E251-9EC8-2A63-44DC-87F46447A771}"/>
                </a:ext>
              </a:extLst>
            </p:cNvPr>
            <p:cNvCxnSpPr>
              <a:cxnSpLocks/>
            </p:cNvCxnSpPr>
            <p:nvPr/>
          </p:nvCxnSpPr>
          <p:spPr>
            <a:xfrm>
              <a:off x="9310204" y="3171873"/>
              <a:ext cx="0" cy="16245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0034416-C9F4-359C-F76B-DB37A791E91D}"/>
                </a:ext>
              </a:extLst>
            </p:cNvPr>
            <p:cNvCxnSpPr>
              <a:cxnSpLocks/>
            </p:cNvCxnSpPr>
            <p:nvPr/>
          </p:nvCxnSpPr>
          <p:spPr>
            <a:xfrm>
              <a:off x="9326690" y="2570839"/>
              <a:ext cx="0" cy="16245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43AC3B7-F714-F0CC-D11F-FDE5BBF29B1B}"/>
                </a:ext>
              </a:extLst>
            </p:cNvPr>
            <p:cNvCxnSpPr>
              <a:cxnSpLocks/>
            </p:cNvCxnSpPr>
            <p:nvPr/>
          </p:nvCxnSpPr>
          <p:spPr>
            <a:xfrm>
              <a:off x="9325980" y="1940400"/>
              <a:ext cx="0" cy="16245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517958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586E09-9412-BCBA-8D8B-755086719C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7827" y="705346"/>
            <a:ext cx="8620806" cy="565100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58166EA-D909-DBA4-F854-0E7653E17D13}"/>
              </a:ext>
            </a:extLst>
          </p:cNvPr>
          <p:cNvSpPr/>
          <p:nvPr/>
        </p:nvSpPr>
        <p:spPr>
          <a:xfrm>
            <a:off x="0" y="0"/>
            <a:ext cx="12192000" cy="648393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046F14-7B99-2B17-C430-DB96E9CDE0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0" t="25523" r="18638" b="31387"/>
          <a:stretch/>
        </p:blipFill>
        <p:spPr>
          <a:xfrm>
            <a:off x="10956164" y="56953"/>
            <a:ext cx="1152469" cy="54032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4" name="Picture 6" descr="MOLLERLOGO4-tp.png">
            <a:extLst>
              <a:ext uri="{FF2B5EF4-FFF2-40B4-BE49-F238E27FC236}">
                <a16:creationId xmlns:a16="http://schemas.microsoft.com/office/drawing/2014/main" id="{B4BF4856-8171-4BBF-21B0-60831D0859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0" y="47225"/>
            <a:ext cx="1243160" cy="54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58B274-56D1-7DDC-F783-D6BD440F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5B4A6-9977-4EC1-9F35-C7EE088E8A51}" type="datetime1">
              <a:rPr lang="en-CA" smtClean="0"/>
              <a:t>2023-05-06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3884D3-FE5E-273F-0383-617867286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0859BF-4A29-DB38-87A8-0831C0B16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5107A-7FEA-43F4-9A4F-C31E59E7F982}" type="slidenum">
              <a:rPr lang="en-CA" smtClean="0"/>
              <a:t>23</a:t>
            </a:fld>
            <a:endParaRPr lang="en-CA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FCCB48-5AD3-E277-EC20-6CF545410B4C}"/>
              </a:ext>
            </a:extLst>
          </p:cNvPr>
          <p:cNvSpPr txBox="1"/>
          <p:nvPr/>
        </p:nvSpPr>
        <p:spPr>
          <a:xfrm>
            <a:off x="294543" y="1026556"/>
            <a:ext cx="337201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/>
          </a:p>
          <a:p>
            <a:r>
              <a:rPr lang="en-US" sz="1600" dirty="0"/>
              <a:t>Conceptual schematic of the readout and control setup.</a:t>
            </a:r>
          </a:p>
          <a:p>
            <a:endParaRPr lang="en-US" sz="1600" dirty="0"/>
          </a:p>
          <a:p>
            <a:r>
              <a:rPr lang="en-US" sz="1600" dirty="0"/>
              <a:t>With </a:t>
            </a:r>
            <a:r>
              <a:rPr lang="en-CA" sz="1600" dirty="0"/>
              <a:t>1.28Gb/s (TX) und 80 Mb/s (RX) we can read out 7 MAPS with one </a:t>
            </a:r>
            <a:r>
              <a:rPr lang="en-CA" sz="1600" dirty="0" err="1"/>
              <a:t>lpGBT</a:t>
            </a:r>
            <a:r>
              <a:rPr lang="en-CA" sz="1600" dirty="0"/>
              <a:t>.</a:t>
            </a:r>
          </a:p>
          <a:p>
            <a:endParaRPr lang="en-CA" sz="1600" dirty="0"/>
          </a:p>
          <a:p>
            <a:r>
              <a:rPr lang="en-CA" sz="1600" dirty="0"/>
              <a:t>Use 3 </a:t>
            </a:r>
            <a:r>
              <a:rPr lang="en-CA" sz="1600" dirty="0" err="1"/>
              <a:t>lpGBT</a:t>
            </a:r>
            <a:r>
              <a:rPr lang="en-CA" sz="1600" dirty="0"/>
              <a:t> as simplex transmitter and 1 </a:t>
            </a:r>
            <a:r>
              <a:rPr lang="en-CA" sz="1600" dirty="0" err="1"/>
              <a:t>lpGBT</a:t>
            </a:r>
            <a:r>
              <a:rPr lang="en-CA" sz="1600" dirty="0"/>
              <a:t> as transceiver (same mode as used by CMS).</a:t>
            </a:r>
          </a:p>
          <a:p>
            <a:endParaRPr lang="en-CA" sz="1600" dirty="0"/>
          </a:p>
          <a:p>
            <a:r>
              <a:rPr lang="en-CA" sz="1600" dirty="0"/>
              <a:t>Using this configuration we can use one </a:t>
            </a:r>
            <a:r>
              <a:rPr lang="en-CA" sz="1600" dirty="0" err="1"/>
              <a:t>VTRx</a:t>
            </a:r>
            <a:r>
              <a:rPr lang="en-CA" sz="1600" dirty="0"/>
              <a:t>+ to read out 28 MAPS  </a:t>
            </a:r>
          </a:p>
          <a:p>
            <a:endParaRPr lang="en-CA" sz="1600" dirty="0"/>
          </a:p>
          <a:p>
            <a:r>
              <a:rPr lang="en-US" sz="1600" dirty="0"/>
              <a:t>TX = Detector ➝ Counting Room, </a:t>
            </a:r>
          </a:p>
          <a:p>
            <a:endParaRPr lang="en-US" sz="1600" dirty="0"/>
          </a:p>
          <a:p>
            <a:r>
              <a:rPr lang="en-US" sz="1600" dirty="0"/>
              <a:t>RX = Counting Room ➝ Detector</a:t>
            </a:r>
            <a:endParaRPr lang="en-CA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F8C1F5-621C-9375-1605-3FA8B8C82FB8}"/>
              </a:ext>
            </a:extLst>
          </p:cNvPr>
          <p:cNvSpPr txBox="1"/>
          <p:nvPr/>
        </p:nvSpPr>
        <p:spPr>
          <a:xfrm>
            <a:off x="286312" y="675599"/>
            <a:ext cx="28490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Readout Setup:</a:t>
            </a:r>
          </a:p>
        </p:txBody>
      </p:sp>
    </p:spTree>
    <p:extLst>
      <p:ext uri="{BB962C8B-B14F-4D97-AF65-F5344CB8AC3E}">
        <p14:creationId xmlns:p14="http://schemas.microsoft.com/office/powerpoint/2010/main" val="17018507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58166EA-D909-DBA4-F854-0E7653E17D13}"/>
              </a:ext>
            </a:extLst>
          </p:cNvPr>
          <p:cNvSpPr/>
          <p:nvPr/>
        </p:nvSpPr>
        <p:spPr>
          <a:xfrm>
            <a:off x="0" y="0"/>
            <a:ext cx="12192000" cy="648393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046F14-7B99-2B17-C430-DB96E9CDE0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0" t="25523" r="18638" b="31387"/>
          <a:stretch/>
        </p:blipFill>
        <p:spPr>
          <a:xfrm>
            <a:off x="10956164" y="56953"/>
            <a:ext cx="1152469" cy="54032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4" name="Picture 6" descr="MOLLERLOGO4-tp.png">
            <a:extLst>
              <a:ext uri="{FF2B5EF4-FFF2-40B4-BE49-F238E27FC236}">
                <a16:creationId xmlns:a16="http://schemas.microsoft.com/office/drawing/2014/main" id="{B4BF4856-8171-4BBF-21B0-60831D0859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0" y="47225"/>
            <a:ext cx="1243160" cy="54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A6898854-8CCC-70D4-4C93-06396273F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DF4F7-181D-4C56-B3B9-D2F0B47919A1}" type="datetime1">
              <a:rPr lang="en-CA" smtClean="0"/>
              <a:t>2023-05-06</a:t>
            </a:fld>
            <a:endParaRPr lang="en-CA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13728E-E7BB-D70B-97D9-1C32B0D07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EF52150-4969-1B24-626E-D99846C3F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5107A-7FEA-43F4-9A4F-C31E59E7F982}" type="slidenum">
              <a:rPr lang="en-CA" smtClean="0"/>
              <a:t>24</a:t>
            </a:fld>
            <a:endParaRPr lang="en-C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C6D76E-DEF7-F386-A33D-51BC7EAD7084}"/>
              </a:ext>
            </a:extLst>
          </p:cNvPr>
          <p:cNvSpPr txBox="1"/>
          <p:nvPr/>
        </p:nvSpPr>
        <p:spPr>
          <a:xfrm>
            <a:off x="276614" y="1213747"/>
            <a:ext cx="781851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Flexprint design (Jie Pan)</a:t>
            </a:r>
            <a:endParaRPr lang="en-US" sz="1600" dirty="0"/>
          </a:p>
          <a:p>
            <a:endParaRPr lang="en-US" sz="1400" dirty="0"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cs typeface="Arial" panose="020B0604020202020204" pitchFamily="34" charset="0"/>
              </a:rPr>
              <a:t>Design Considerations: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cs typeface="Arial" panose="020B0604020202020204" pitchFamily="34" charset="0"/>
              </a:rPr>
              <a:t>Maintain insolation and distance for HV bias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cs typeface="Arial" panose="020B0604020202020204" pitchFamily="34" charset="0"/>
              </a:rPr>
              <a:t>Impedance control for differential pairs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cs typeface="Arial" panose="020B0604020202020204" pitchFamily="34" charset="0"/>
              </a:rPr>
              <a:t>Minimize cross-talks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cs typeface="Arial" panose="020B0604020202020204" pitchFamily="34" charset="0"/>
              </a:rPr>
              <a:t>Trace delay tuning for high-speed signal synchronization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cs typeface="Arial" panose="020B0604020202020204" pitchFamily="34" charset="0"/>
              </a:rPr>
              <a:t>Edge overlap design to minimize gaps between strips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cs typeface="Arial" panose="020B0604020202020204" pitchFamily="34" charset="0"/>
              </a:rPr>
              <a:t>Arrange high density connectors sideway to ease the assembly and installation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cs typeface="Arial" panose="020B0604020202020204" pitchFamily="34" charset="0"/>
              </a:rPr>
              <a:t>Maximize widths of power and ground traces to allow large current flow at minimized low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cs typeface="Arial" panose="020B0604020202020204" pitchFamily="34" charset="0"/>
              </a:rPr>
              <a:t>voltage drops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78BF1FC-9106-9B09-A550-FE23A3F0A8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428" y="3817431"/>
            <a:ext cx="10808839" cy="231753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1549C3A-89D4-7FBC-499A-AF2379C739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3624" y="2906288"/>
            <a:ext cx="2181948" cy="148826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0EA1CD2-6E54-1B5A-B23E-D47D4C8EFB6F}"/>
              </a:ext>
            </a:extLst>
          </p:cNvPr>
          <p:cNvSpPr txBox="1"/>
          <p:nvPr/>
        </p:nvSpPr>
        <p:spPr>
          <a:xfrm>
            <a:off x="9578451" y="2378586"/>
            <a:ext cx="20622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400" b="1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Simple FPC insertion</a:t>
            </a:r>
            <a:endParaRPr lang="en-CA" sz="1400" b="0" i="0" u="none" strike="noStrike" baseline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1400" b="1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Flip-lock</a:t>
            </a:r>
            <a:endParaRPr lang="en-CA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D813673-12EE-075B-07E5-906809BBA6C8}"/>
              </a:ext>
            </a:extLst>
          </p:cNvPr>
          <p:cNvSpPr txBox="1"/>
          <p:nvPr/>
        </p:nvSpPr>
        <p:spPr>
          <a:xfrm>
            <a:off x="3536576" y="5987018"/>
            <a:ext cx="47826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800" b="1" i="0" u="none" strike="noStrike" baseline="0" dirty="0">
                <a:solidFill>
                  <a:srgbClr val="5B9BD4"/>
                </a:solidFill>
                <a:latin typeface="Calibri" panose="020F0502020204030204" pitchFamily="34" charset="0"/>
              </a:rPr>
              <a:t>Design is done, preparing for making prototypes</a:t>
            </a:r>
            <a:endParaRPr lang="en-CA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0151A92-7CD3-9C8F-8021-991708D1472F}"/>
              </a:ext>
            </a:extLst>
          </p:cNvPr>
          <p:cNvSpPr txBox="1"/>
          <p:nvPr/>
        </p:nvSpPr>
        <p:spPr>
          <a:xfrm>
            <a:off x="6172200" y="134447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5B9BD4"/>
                </a:solidFill>
                <a:latin typeface="Calibri" panose="020F0502020204030204" pitchFamily="34" charset="0"/>
              </a:rPr>
              <a:t>For each Ring 5 Quartz tile: TAB-bond 7 chips to a flex-print, have 4 such strips per detector</a:t>
            </a:r>
            <a:endParaRPr lang="en-CA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9BF5CBD-EFB4-5B88-051A-459D9269D3CA}"/>
              </a:ext>
            </a:extLst>
          </p:cNvPr>
          <p:cNvSpPr txBox="1"/>
          <p:nvPr/>
        </p:nvSpPr>
        <p:spPr>
          <a:xfrm>
            <a:off x="286312" y="675599"/>
            <a:ext cx="28490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Readout Setup:</a:t>
            </a:r>
          </a:p>
        </p:txBody>
      </p:sp>
    </p:spTree>
    <p:extLst>
      <p:ext uri="{BB962C8B-B14F-4D97-AF65-F5344CB8AC3E}">
        <p14:creationId xmlns:p14="http://schemas.microsoft.com/office/powerpoint/2010/main" val="4984551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C0D7B32-0137-40F8-9305-916D09684352}"/>
              </a:ext>
            </a:extLst>
          </p:cNvPr>
          <p:cNvSpPr/>
          <p:nvPr/>
        </p:nvSpPr>
        <p:spPr>
          <a:xfrm>
            <a:off x="0" y="0"/>
            <a:ext cx="12192000" cy="648393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E56C55-5D72-4D92-A197-7D3714DD93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0" t="25523" r="18638" b="31387"/>
          <a:stretch/>
        </p:blipFill>
        <p:spPr>
          <a:xfrm>
            <a:off x="10956164" y="56953"/>
            <a:ext cx="1152469" cy="54032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4" name="Picture 6" descr="MOLLERLOGO4-tp.png">
            <a:extLst>
              <a:ext uri="{FF2B5EF4-FFF2-40B4-BE49-F238E27FC236}">
                <a16:creationId xmlns:a16="http://schemas.microsoft.com/office/drawing/2014/main" id="{E3C18672-50D2-4AEB-9FDE-AF6D0808E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0" y="47225"/>
            <a:ext cx="1243160" cy="54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FF44FA-F9DD-4181-8574-B45DBA054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8E4E-4E2D-43B3-A441-AD6D901DE539}" type="datetime1">
              <a:rPr lang="en-CA" smtClean="0"/>
              <a:t>2023-05-06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885048-4C05-4EEC-9130-AE754B49A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ABA642-D4AB-4063-B645-7FA806B6E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5107A-7FEA-43F4-9A4F-C31E59E7F982}" type="slidenum">
              <a:rPr lang="en-CA" smtClean="0"/>
              <a:t>25</a:t>
            </a:fld>
            <a:endParaRPr lang="en-CA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75DA69-0A51-F1F3-D8BE-44D3F9AB8374}"/>
              </a:ext>
            </a:extLst>
          </p:cNvPr>
          <p:cNvSpPr txBox="1"/>
          <p:nvPr/>
        </p:nvSpPr>
        <p:spPr>
          <a:xfrm>
            <a:off x="151109" y="774975"/>
            <a:ext cx="56337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Ring 5 Quartz tile HVMAPS in the MD array: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More updated mounting</a:t>
            </a:r>
            <a:br>
              <a:rPr lang="en-US" sz="1600" dirty="0"/>
            </a:br>
            <a:r>
              <a:rPr lang="en-US" sz="1600" dirty="0"/>
              <a:t>geometry in Kristofer’s talk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15E1253-FF4E-B618-31F6-957A41035B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5909" y="1154683"/>
            <a:ext cx="7618707" cy="50127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238136D-AFAB-1741-57B1-F5093BCC41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488" b="10488"/>
          <a:stretch/>
        </p:blipFill>
        <p:spPr>
          <a:xfrm>
            <a:off x="91300" y="1794883"/>
            <a:ext cx="4103176" cy="3112755"/>
          </a:xfrm>
          <a:prstGeom prst="rect">
            <a:avLst/>
          </a:prstGeom>
        </p:spPr>
      </p:pic>
      <p:pic>
        <p:nvPicPr>
          <p:cNvPr id="18" name="Picture 17" descr="A close-up of a computer chip&#10;&#10;Description automatically generated with low confidence">
            <a:extLst>
              <a:ext uri="{FF2B5EF4-FFF2-40B4-BE49-F238E27FC236}">
                <a16:creationId xmlns:a16="http://schemas.microsoft.com/office/drawing/2014/main" id="{4D661DE5-A6B7-A6AB-168C-7259BF71FEC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3437" y="4072257"/>
            <a:ext cx="3396592" cy="20485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539EEA-AC2E-ECC6-52F6-6F9DD6817695}"/>
              </a:ext>
            </a:extLst>
          </p:cNvPr>
          <p:cNvSpPr txBox="1"/>
          <p:nvPr/>
        </p:nvSpPr>
        <p:spPr>
          <a:xfrm>
            <a:off x="286312" y="675599"/>
            <a:ext cx="28490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Mounting:</a:t>
            </a:r>
          </a:p>
        </p:txBody>
      </p:sp>
    </p:spTree>
    <p:extLst>
      <p:ext uri="{BB962C8B-B14F-4D97-AF65-F5344CB8AC3E}">
        <p14:creationId xmlns:p14="http://schemas.microsoft.com/office/powerpoint/2010/main" val="74272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58166EA-D909-DBA4-F854-0E7653E17D13}"/>
              </a:ext>
            </a:extLst>
          </p:cNvPr>
          <p:cNvSpPr/>
          <p:nvPr/>
        </p:nvSpPr>
        <p:spPr>
          <a:xfrm>
            <a:off x="0" y="0"/>
            <a:ext cx="12192000" cy="648393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046F14-7B99-2B17-C430-DB96E9CDE0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0" t="25523" r="18638" b="31387"/>
          <a:stretch/>
        </p:blipFill>
        <p:spPr>
          <a:xfrm>
            <a:off x="10956164" y="56953"/>
            <a:ext cx="1152469" cy="54032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4" name="Picture 6" descr="MOLLERLOGO4-tp.png">
            <a:extLst>
              <a:ext uri="{FF2B5EF4-FFF2-40B4-BE49-F238E27FC236}">
                <a16:creationId xmlns:a16="http://schemas.microsoft.com/office/drawing/2014/main" id="{B4BF4856-8171-4BBF-21B0-60831D0859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0" y="47225"/>
            <a:ext cx="1243160" cy="54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8D8E91-58FC-DCF2-6C4B-828E912AE9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5271" y="1119860"/>
            <a:ext cx="5363805" cy="2884664"/>
          </a:xfrm>
          <a:prstGeom prst="rect">
            <a:avLst/>
          </a:prstGeom>
        </p:spPr>
      </p:pic>
      <p:pic>
        <p:nvPicPr>
          <p:cNvPr id="8" name="Picture 7" descr="A close-up of a computer&#10;&#10;Description automatically generated with low confidence">
            <a:extLst>
              <a:ext uri="{FF2B5EF4-FFF2-40B4-BE49-F238E27FC236}">
                <a16:creationId xmlns:a16="http://schemas.microsoft.com/office/drawing/2014/main" id="{5232CE5F-06DB-E800-D60C-0894F2483D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4103867"/>
            <a:ext cx="4932987" cy="2318504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A6898854-8CCC-70D4-4C93-06396273F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C569F-5A9A-4F4C-A60A-51EA994EC3D0}" type="datetime1">
              <a:rPr lang="en-CA" smtClean="0"/>
              <a:t>2023-05-06</a:t>
            </a:fld>
            <a:endParaRPr lang="en-CA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13728E-E7BB-D70B-97D9-1C32B0D07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EF52150-4969-1B24-626E-D99846C3F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5107A-7FEA-43F4-9A4F-C31E59E7F982}" type="slidenum">
              <a:rPr lang="en-CA" smtClean="0"/>
              <a:t>26</a:t>
            </a:fld>
            <a:endParaRPr lang="en-C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C6D76E-DEF7-F386-A33D-51BC7EAD7084}"/>
              </a:ext>
            </a:extLst>
          </p:cNvPr>
          <p:cNvSpPr txBox="1"/>
          <p:nvPr/>
        </p:nvSpPr>
        <p:spPr>
          <a:xfrm>
            <a:off x="151109" y="774975"/>
            <a:ext cx="48243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/>
          </a:p>
          <a:p>
            <a:endParaRPr lang="en-US" sz="1600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cs typeface="Arial" panose="020B0604020202020204" pitchFamily="34" charset="0"/>
              </a:rPr>
              <a:t>Need an array of commercial FPGA boards like the Xilinx kcu105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/>
              <a:t>Or something like the Arista 48/96 LS fiber switch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ECC1DA-1885-4828-CBCE-B227C746D906}"/>
              </a:ext>
            </a:extLst>
          </p:cNvPr>
          <p:cNvSpPr txBox="1"/>
          <p:nvPr/>
        </p:nvSpPr>
        <p:spPr>
          <a:xfrm>
            <a:off x="286312" y="675599"/>
            <a:ext cx="28490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Back-end DAQ: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D01D972-D93E-5B1A-11AF-EC936ADCA523}"/>
              </a:ext>
            </a:extLst>
          </p:cNvPr>
          <p:cNvGrpSpPr/>
          <p:nvPr/>
        </p:nvGrpSpPr>
        <p:grpSpPr>
          <a:xfrm>
            <a:off x="357352" y="2423358"/>
            <a:ext cx="5738648" cy="2956302"/>
            <a:chOff x="5466182" y="2851688"/>
            <a:chExt cx="5738648" cy="295630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A4920DB-D6E2-DD11-277B-863EB4EC4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66182" y="3064790"/>
              <a:ext cx="5738648" cy="27432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8686974-DE64-4C40-FFEB-72962B1546AC}"/>
                </a:ext>
              </a:extLst>
            </p:cNvPr>
            <p:cNvSpPr txBox="1"/>
            <p:nvPr/>
          </p:nvSpPr>
          <p:spPr>
            <a:xfrm>
              <a:off x="9256363" y="2851688"/>
              <a:ext cx="18332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200" dirty="0">
                  <a:solidFill>
                    <a:srgbClr val="FF0000"/>
                  </a:solidFill>
                </a:rPr>
                <a:t>From VTRX+ CERN Manual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D5EBC0E9-27A3-36C3-57FF-3CC0D0BC30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21" y="5076958"/>
            <a:ext cx="1601777" cy="119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1875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D5E309-6259-8CDE-4FE9-A4D78E0C2FDE}"/>
              </a:ext>
            </a:extLst>
          </p:cNvPr>
          <p:cNvSpPr/>
          <p:nvPr/>
        </p:nvSpPr>
        <p:spPr>
          <a:xfrm>
            <a:off x="0" y="0"/>
            <a:ext cx="12192000" cy="648393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DE84E5-220C-E8A9-CF39-D02A32456A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0" t="25523" r="18638" b="31387"/>
          <a:stretch/>
        </p:blipFill>
        <p:spPr>
          <a:xfrm>
            <a:off x="10956164" y="56953"/>
            <a:ext cx="1152469" cy="54032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6" name="Picture 6" descr="MOLLERLOGO4-tp.png">
            <a:extLst>
              <a:ext uri="{FF2B5EF4-FFF2-40B4-BE49-F238E27FC236}">
                <a16:creationId xmlns:a16="http://schemas.microsoft.com/office/drawing/2014/main" id="{16605070-C365-BB82-06C9-87B79B9238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0" y="47225"/>
            <a:ext cx="1243160" cy="54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A457BBE-7C38-3825-6081-FB9507558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2766FEF-013D-2CCE-E18B-9A2AF68F9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48C98-F8EE-4315-AE76-C8101A04581A}" type="slidenum">
              <a:rPr lang="en-CA" smtClean="0"/>
              <a:t>27</a:t>
            </a:fld>
            <a:endParaRPr lang="en-CA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5E8D5CD-C4CF-1507-6850-1933D98BE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BB06C-D944-41C9-A2C3-1B419D2DF998}" type="datetime1">
              <a:rPr lang="en-CA" smtClean="0"/>
              <a:t>2023-05-06</a:t>
            </a:fld>
            <a:endParaRPr lang="en-C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04DB09B-3F04-C22B-9ECE-53412291999F}"/>
                  </a:ext>
                </a:extLst>
              </p:cNvPr>
              <p:cNvSpPr txBox="1"/>
              <p:nvPr/>
            </p:nvSpPr>
            <p:spPr>
              <a:xfrm>
                <a:off x="91300" y="792688"/>
                <a:ext cx="11824222" cy="52204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1600" b="1" dirty="0"/>
                  <a:t>Main detector low voltage cables and power supplies </a:t>
                </a:r>
              </a:p>
              <a:p>
                <a:endParaRPr lang="en-CA" sz="1600" b="1" dirty="0"/>
              </a:p>
              <a:p>
                <a:pPr marL="800100" lvl="1" indent="-342900">
                  <a:buFont typeface="+mj-lt"/>
                  <a:buAutoNum type="arabicPeriod" startAt="2"/>
                </a:pPr>
                <a:r>
                  <a:rPr lang="en-CA" sz="1600" b="1" dirty="0"/>
                  <a:t>HVMAPS</a:t>
                </a:r>
              </a:p>
              <a:p>
                <a:pPr marL="1257300" lvl="2" indent="-342900">
                  <a:buFont typeface="Arial" panose="020B0604020202020204" pitchFamily="34" charset="0"/>
                  <a:buChar char="•"/>
                </a:pPr>
                <a:endParaRPr lang="en-CA" sz="1600" b="1" dirty="0"/>
              </a:p>
              <a:p>
                <a:pPr marL="1257300" lvl="2" indent="-342900">
                  <a:buFont typeface="Arial" panose="020B0604020202020204" pitchFamily="34" charset="0"/>
                  <a:buChar char="•"/>
                </a:pPr>
                <a:r>
                  <a:rPr lang="en-CA" sz="1400" dirty="0"/>
                  <a:t>84 modules with 28 chips per module. Need three different LV connections for each module (</a:t>
                </a:r>
                <a14:m>
                  <m:oMath xmlns:m="http://schemas.openxmlformats.org/officeDocument/2006/math">
                    <m:r>
                      <a:rPr lang="en-CA" sz="1400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CA" sz="1400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CA" sz="14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CA" sz="1400" b="0" i="0" smtClean="0">
                        <a:latin typeface="Cambria Math" panose="02040503050406030204" pitchFamily="18" charset="0"/>
                      </a:rPr>
                      <m:t>1.</m:t>
                    </m:r>
                    <m:r>
                      <a:rPr lang="en-CA" sz="1400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CA" sz="1400" i="1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CA" sz="1400" b="0" i="1" smtClean="0">
                        <a:latin typeface="Cambria Math" panose="02040503050406030204" pitchFamily="18" charset="0"/>
                      </a:rPr>
                      <m:t>, 2.5</m:t>
                    </m:r>
                    <m:r>
                      <a:rPr lang="en-CA" sz="1400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CA" sz="1400" dirty="0"/>
                  <a:t>) and one “HV” connection (</a:t>
                </a:r>
                <a14:m>
                  <m:oMath xmlns:m="http://schemas.openxmlformats.org/officeDocument/2006/math">
                    <m:r>
                      <a:rPr lang="en-CA" sz="1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</m:t>
                    </m:r>
                    <m:r>
                      <a:rPr lang="en-CA" sz="1400" b="0" i="1" dirty="0" smtClean="0">
                        <a:latin typeface="Cambria Math" panose="02040503050406030204" pitchFamily="18" charset="0"/>
                      </a:rPr>
                      <m:t>100 </m:t>
                    </m:r>
                    <m:r>
                      <a:rPr lang="en-CA" sz="1400" i="1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CA" sz="1400" dirty="0"/>
                  <a:t>) for bias</a:t>
                </a:r>
              </a:p>
              <a:p>
                <a:pPr marL="1257300" lvl="2" indent="-342900">
                  <a:buFont typeface="Arial" panose="020B0604020202020204" pitchFamily="34" charset="0"/>
                  <a:buChar char="•"/>
                </a:pPr>
                <a:r>
                  <a:rPr lang="en-CA" sz="1400" dirty="0"/>
                  <a:t>LV powers the chip itself and the readout electronics</a:t>
                </a:r>
                <a:br>
                  <a:rPr lang="en-CA" sz="1400" dirty="0"/>
                </a:br>
                <a:endParaRPr lang="en-CA" sz="1400" dirty="0"/>
              </a:p>
              <a:p>
                <a:pPr lvl="2"/>
                <a:r>
                  <a:rPr lang="en-CA" sz="1400" b="1" dirty="0"/>
                  <a:t>Per Module:</a:t>
                </a:r>
              </a:p>
              <a:p>
                <a:pPr marL="1257300" lvl="2" indent="-342900">
                  <a:buFont typeface="Arial" panose="020B0604020202020204" pitchFamily="34" charset="0"/>
                  <a:buChar char="•"/>
                </a:pPr>
                <a:r>
                  <a:rPr lang="en-CA" sz="1400" dirty="0"/>
                  <a:t>Chip supply voltage:</a:t>
                </a:r>
                <a:r>
                  <a:rPr lang="en-CA" sz="1400" b="0" dirty="0"/>
                  <a:t>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14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CA" sz="1400" b="0" i="1" smtClean="0">
                            <a:latin typeface="Cambria Math" panose="02040503050406030204" pitchFamily="18" charset="0"/>
                          </a:rPr>
                          <m:t>𝑐h𝑖𝑝</m:t>
                        </m:r>
                      </m:sub>
                    </m:sSub>
                    <m:r>
                      <a:rPr lang="en-CA" sz="1400" b="0" i="1" smtClean="0">
                        <a:latin typeface="Cambria Math" panose="02040503050406030204" pitchFamily="18" charset="0"/>
                      </a:rPr>
                      <m:t> =2</m:t>
                    </m:r>
                    <m:r>
                      <a:rPr lang="en-CA" sz="1400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CA" sz="1400" b="0" i="1" smtClean="0">
                        <a:latin typeface="Cambria Math" panose="02040503050406030204" pitchFamily="18" charset="0"/>
                      </a:rPr>
                      <m:t> @  0.5</m:t>
                    </m:r>
                    <m:r>
                      <a:rPr lang="en-CA" sz="14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CA" sz="1400" b="0" i="1" smtClean="0">
                        <a:latin typeface="Cambria Math" panose="02040503050406030204" pitchFamily="18" charset="0"/>
                      </a:rPr>
                      <m:t>  × 28</m:t>
                    </m:r>
                  </m:oMath>
                </a14:m>
                <a:r>
                  <a:rPr lang="en-CA" sz="1400" dirty="0"/>
                  <a:t> (parallel)    </a:t>
                </a:r>
              </a:p>
              <a:p>
                <a:pPr marL="1257300" lvl="2" indent="-342900">
                  <a:buFont typeface="Arial" panose="020B0604020202020204" pitchFamily="34" charset="0"/>
                  <a:buChar char="•"/>
                </a:pPr>
                <a:r>
                  <a:rPr lang="en-CA" sz="1400" dirty="0"/>
                  <a:t>Readout </a:t>
                </a:r>
                <a:r>
                  <a:rPr lang="en-CA" sz="1400" dirty="0" err="1"/>
                  <a:t>lpGBT</a:t>
                </a:r>
                <a:r>
                  <a:rPr lang="en-CA" sz="1400" dirty="0"/>
                  <a:t>: 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14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CA" sz="1400" b="0" i="1" smtClean="0">
                            <a:latin typeface="Cambria Math" panose="02040503050406030204" pitchFamily="18" charset="0"/>
                          </a:rPr>
                          <m:t>𝑙𝑝𝐵𝐺𝑇</m:t>
                        </m:r>
                      </m:sub>
                    </m:sSub>
                    <m:r>
                      <a:rPr lang="en-CA" sz="1400" b="0" i="1" smtClean="0">
                        <a:latin typeface="Cambria Math" panose="02040503050406030204" pitchFamily="18" charset="0"/>
                      </a:rPr>
                      <m:t>=1.2</m:t>
                    </m:r>
                    <m:r>
                      <a:rPr lang="en-CA" sz="1400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CA" sz="1400" b="0" i="1" smtClean="0">
                        <a:latin typeface="Cambria Math" panose="02040503050406030204" pitchFamily="18" charset="0"/>
                      </a:rPr>
                      <m:t> @ 0.27</m:t>
                    </m:r>
                    <m:r>
                      <a:rPr lang="en-CA" sz="14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CA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CA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</m:t>
                    </m:r>
                  </m:oMath>
                </a14:m>
                <a:endParaRPr lang="en-CA" sz="1400" dirty="0"/>
              </a:p>
              <a:p>
                <a:pPr marL="1257300" lvl="2" indent="-342900">
                  <a:buFont typeface="Arial" panose="020B0604020202020204" pitchFamily="34" charset="0"/>
                  <a:buChar char="•"/>
                </a:pPr>
                <a:r>
                  <a:rPr lang="en-CA" sz="1400" dirty="0"/>
                  <a:t>Readout VTRX+: 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14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CA" sz="1400" b="0" i="1" smtClean="0">
                            <a:latin typeface="Cambria Math" panose="02040503050406030204" pitchFamily="18" charset="0"/>
                          </a:rPr>
                          <m:t>𝑉𝑇𝑅𝑋</m:t>
                        </m:r>
                      </m:sub>
                    </m:sSub>
                    <m:r>
                      <a:rPr lang="en-CA" sz="1400" b="0" i="1" smtClean="0">
                        <a:latin typeface="Cambria Math" panose="02040503050406030204" pitchFamily="18" charset="0"/>
                      </a:rPr>
                      <m:t>= 1.2</m:t>
                    </m:r>
                    <m:r>
                      <a:rPr lang="en-CA" sz="1400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CA" sz="1400" b="0" i="1" smtClean="0">
                        <a:latin typeface="Cambria Math" panose="02040503050406030204" pitchFamily="18" charset="0"/>
                      </a:rPr>
                      <m:t> @ 0.045</m:t>
                    </m:r>
                    <m:r>
                      <a:rPr lang="en-CA" sz="14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CA" sz="1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CA" sz="14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CA" sz="1400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CA" sz="1400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CA" sz="1400" i="1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CA" sz="1400" i="1">
                        <a:latin typeface="Cambria Math" panose="02040503050406030204" pitchFamily="18" charset="0"/>
                      </a:rPr>
                      <m:t> @ 0.080</m:t>
                    </m:r>
                    <m:r>
                      <a:rPr lang="en-CA" sz="1400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n-CA" sz="1400" dirty="0"/>
              </a:p>
              <a:p>
                <a:pPr marL="1257300" lvl="2" indent="-342900">
                  <a:buFont typeface="Arial" panose="020B0604020202020204" pitchFamily="34" charset="0"/>
                  <a:buChar char="•"/>
                </a:pPr>
                <a:r>
                  <a:rPr lang="en-CA" sz="1400" dirty="0"/>
                  <a:t>Bias:	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14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CA" sz="1400" b="0" i="1" smtClean="0">
                            <a:latin typeface="Cambria Math" panose="02040503050406030204" pitchFamily="18" charset="0"/>
                          </a:rPr>
                          <m:t>𝑏𝑖𝑎𝑠</m:t>
                        </m:r>
                      </m:sub>
                    </m:sSub>
                    <m:r>
                      <a:rPr lang="en-CA" sz="1400" b="0" i="1" smtClean="0">
                        <a:latin typeface="Cambria Math" panose="02040503050406030204" pitchFamily="18" charset="0"/>
                      </a:rPr>
                      <m:t>= 100</m:t>
                    </m:r>
                    <m:r>
                      <a:rPr lang="en-CA" sz="1400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CA" sz="1400" b="0" i="1" smtClean="0">
                        <a:latin typeface="Cambria Math" panose="02040503050406030204" pitchFamily="18" charset="0"/>
                      </a:rPr>
                      <m:t> @ 0.02</m:t>
                    </m:r>
                    <m:r>
                      <a:rPr lang="en-CA" sz="1400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n-CA" sz="1400" dirty="0"/>
              </a:p>
              <a:p>
                <a:pPr marL="1257300" lvl="2" indent="-342900">
                  <a:buFont typeface="Arial" panose="020B0604020202020204" pitchFamily="34" charset="0"/>
                  <a:buChar char="•"/>
                </a:pPr>
                <a:r>
                  <a:rPr lang="en-CA" sz="1400" dirty="0"/>
                  <a:t>Largest power: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CA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𝑐h𝑖𝑝𝑠</m:t>
                        </m:r>
                      </m:sub>
                    </m:sSub>
                    <m:r>
                      <a:rPr lang="en-CA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≃34</m:t>
                    </m:r>
                    <m:r>
                      <a:rPr lang="en-CA" sz="1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CA" sz="1400" b="0" i="1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CA" sz="1400" dirty="0"/>
                  <a:t> (includes ~20% safety factor)</a:t>
                </a:r>
              </a:p>
              <a:p>
                <a:pPr marL="1257300" lvl="2" indent="-342900">
                  <a:buFont typeface="Arial" panose="020B0604020202020204" pitchFamily="34" charset="0"/>
                  <a:buChar char="•"/>
                </a:pPr>
                <a:r>
                  <a:rPr lang="en-CA" sz="1400" dirty="0"/>
                  <a:t>Total power: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CA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𝑡𝑜𝑡</m:t>
                        </m:r>
                      </m:sub>
                    </m:sSub>
                    <m:r>
                      <a:rPr lang="en-CA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≃38</m:t>
                    </m:r>
                    <m:r>
                      <a:rPr lang="en-CA" sz="1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CA" sz="1400" b="0" i="1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CA" sz="1400" dirty="0"/>
                  <a:t> (includes ~20% safety factor)</a:t>
                </a:r>
              </a:p>
              <a:p>
                <a:pPr marL="1257300" lvl="2" indent="-342900">
                  <a:buFont typeface="Arial" panose="020B0604020202020204" pitchFamily="34" charset="0"/>
                  <a:buChar char="•"/>
                </a:pPr>
                <a:endParaRPr lang="en-CA" sz="1400" dirty="0"/>
              </a:p>
              <a:p>
                <a:pPr lvl="2"/>
                <a:r>
                  <a:rPr lang="en-CA" sz="1400" b="1" dirty="0"/>
                  <a:t>Cables:</a:t>
                </a:r>
              </a:p>
              <a:p>
                <a:pPr marL="1257300" lvl="2" indent="-342900">
                  <a:buFont typeface="Arial" panose="020B0604020202020204" pitchFamily="34" charset="0"/>
                  <a:buChar char="•"/>
                </a:pPr>
                <a:r>
                  <a:rPr lang="en-CA" sz="1400" dirty="0"/>
                  <a:t>Voltage drops:</a:t>
                </a:r>
              </a:p>
              <a:p>
                <a:pPr marL="1714500" lvl="3" indent="-342900">
                  <a:buFont typeface="Arial" panose="020B0604020202020204" pitchFamily="34" charset="0"/>
                  <a:buChar char="•"/>
                </a:pPr>
                <a:r>
                  <a:rPr lang="en-CA" sz="1400" dirty="0"/>
                  <a:t>Flexprint to R5 readout: 	</a:t>
                </a:r>
                <a:r>
                  <a:rPr lang="en-CA" sz="1400" dirty="0">
                    <a:ea typeface="Cambria Math" panose="02040503050406030204" pitchFamily="18" charset="0"/>
                  </a:rPr>
                  <a:t> 	</a:t>
                </a:r>
                <a14:m>
                  <m:oMath xmlns:m="http://schemas.openxmlformats.org/officeDocument/2006/math">
                    <m:r>
                      <a:rPr lang="en-CA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CA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  <m:r>
                      <a:rPr lang="en-CA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~0.15</m:t>
                    </m:r>
                    <m:r>
                      <a:rPr lang="en-CA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  <m:r>
                      <a:rPr lang="en-CA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@    3.5 </m:t>
                    </m:r>
                    <m:r>
                      <a:rPr lang="en-CA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</m:oMath>
                </a14:m>
                <a:endParaRPr lang="en-CA" sz="1400" b="0" dirty="0">
                  <a:ea typeface="Cambria Math" panose="02040503050406030204" pitchFamily="18" charset="0"/>
                </a:endParaRPr>
              </a:p>
              <a:p>
                <a:pPr marL="1714500" lvl="3" indent="-342900">
                  <a:buFont typeface="Arial" panose="020B0604020202020204" pitchFamily="34" charset="0"/>
                  <a:buChar char="•"/>
                </a:pPr>
                <a:r>
                  <a:rPr lang="en-CA" sz="1400" dirty="0"/>
                  <a:t>R5 readout to segment patch panel:	</a:t>
                </a:r>
                <a14:m>
                  <m:oMath xmlns:m="http://schemas.openxmlformats.org/officeDocument/2006/math">
                    <m:r>
                      <a:rPr lang="en-CA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CA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  <m:r>
                      <a:rPr lang="en-CA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~0.16</m:t>
                    </m:r>
                    <m:r>
                      <a:rPr lang="en-CA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  <m:r>
                      <a:rPr lang="en-CA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@    3.5 </m:t>
                    </m:r>
                    <m:r>
                      <a:rPr lang="en-CA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CA" sz="1400" dirty="0"/>
                  <a:t>	AWG 18  (VDD + GND = 24 cables/segment)</a:t>
                </a:r>
              </a:p>
              <a:p>
                <a:pPr marL="1714500" lvl="3" indent="-342900">
                  <a:buFont typeface="Arial" panose="020B0604020202020204" pitchFamily="34" charset="0"/>
                  <a:buChar char="•"/>
                </a:pPr>
                <a:r>
                  <a:rPr lang="en-CA" sz="1400" dirty="0"/>
                  <a:t>Segment patch panel to GEM hut:	</a:t>
                </a:r>
                <a14:m>
                  <m:oMath xmlns:m="http://schemas.openxmlformats.org/officeDocument/2006/math">
                    <m:r>
                      <a:rPr lang="en-CA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CA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  <m:r>
                      <a:rPr lang="en-CA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~0.56</m:t>
                    </m:r>
                    <m:r>
                      <a:rPr lang="en-CA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  <m:r>
                      <a:rPr lang="en-CA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@   1.75 </m:t>
                    </m:r>
                    <m:r>
                      <a:rPr lang="en-CA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CA" sz="1400" dirty="0"/>
                  <a:t>	AWG 15 ( Split VDD and GND into two AWG 15 = 48 cables)</a:t>
                </a:r>
              </a:p>
              <a:p>
                <a:pPr marL="1714500" lvl="3" indent="-342900">
                  <a:buFont typeface="Arial" panose="020B0604020202020204" pitchFamily="34" charset="0"/>
                  <a:buChar char="•"/>
                </a:pPr>
                <a:r>
                  <a:rPr lang="en-CA" sz="1400" dirty="0"/>
                  <a:t>GEM hut floor to PS unit:		</a:t>
                </a:r>
                <a14:m>
                  <m:oMath xmlns:m="http://schemas.openxmlformats.org/officeDocument/2006/math">
                    <m:r>
                      <a:rPr lang="en-CA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CA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  <m:r>
                      <a:rPr lang="en-CA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~0.12</m:t>
                    </m:r>
                    <m:r>
                      <a:rPr lang="en-CA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  <m:r>
                      <a:rPr lang="en-CA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@    ? </m:t>
                    </m:r>
                    <m:r>
                      <a:rPr lang="en-CA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CA" sz="1400" dirty="0"/>
                  <a:t>	AWG  ?  ( Depends on PS unit we choose)</a:t>
                </a:r>
              </a:p>
              <a:p>
                <a:pPr marL="1714500" lvl="3" indent="-342900">
                  <a:buFont typeface="Arial" panose="020B0604020202020204" pitchFamily="34" charset="0"/>
                  <a:buChar char="•"/>
                </a:pPr>
                <a:r>
                  <a:rPr lang="en-CA" sz="1400" dirty="0"/>
                  <a:t>Total:			</a:t>
                </a:r>
                <a14:m>
                  <m:oMath xmlns:m="http://schemas.openxmlformats.org/officeDocument/2006/math">
                    <m:r>
                      <a:rPr lang="en-CA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CA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  <m:r>
                      <a:rPr lang="en-CA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≤1</m:t>
                    </m:r>
                    <m:r>
                      <a:rPr lang="en-CA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CA" sz="1400" dirty="0"/>
                  <a:t>		(Depending on PS unit we chose)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04DB09B-3F04-C22B-9ECE-5341229199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00" y="792688"/>
                <a:ext cx="11824222" cy="5220468"/>
              </a:xfrm>
              <a:prstGeom prst="rect">
                <a:avLst/>
              </a:prstGeom>
              <a:blipFill>
                <a:blip r:embed="rId4"/>
                <a:stretch>
                  <a:fillRect l="-309" t="-350" b="-35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493237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D5E309-6259-8CDE-4FE9-A4D78E0C2FDE}"/>
              </a:ext>
            </a:extLst>
          </p:cNvPr>
          <p:cNvSpPr/>
          <p:nvPr/>
        </p:nvSpPr>
        <p:spPr>
          <a:xfrm>
            <a:off x="0" y="0"/>
            <a:ext cx="12192000" cy="648393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DE84E5-220C-E8A9-CF39-D02A32456A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0" t="25523" r="18638" b="31387"/>
          <a:stretch/>
        </p:blipFill>
        <p:spPr>
          <a:xfrm>
            <a:off x="10956164" y="56953"/>
            <a:ext cx="1152469" cy="54032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6" name="Picture 6" descr="MOLLERLOGO4-tp.png">
            <a:extLst>
              <a:ext uri="{FF2B5EF4-FFF2-40B4-BE49-F238E27FC236}">
                <a16:creationId xmlns:a16="http://schemas.microsoft.com/office/drawing/2014/main" id="{16605070-C365-BB82-06C9-87B79B9238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0" y="47225"/>
            <a:ext cx="1243160" cy="54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A457BBE-7C38-3825-6081-FB9507558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2766FEF-013D-2CCE-E18B-9A2AF68F9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48C98-F8EE-4315-AE76-C8101A04581A}" type="slidenum">
              <a:rPr lang="en-CA" smtClean="0"/>
              <a:t>28</a:t>
            </a:fld>
            <a:endParaRPr lang="en-CA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5E8D5CD-C4CF-1507-6850-1933D98BE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87A47-5C98-40C0-9522-BF4574D5BEB8}" type="datetime1">
              <a:rPr lang="en-CA" smtClean="0"/>
              <a:t>2023-05-06</a:t>
            </a:fld>
            <a:endParaRPr lang="en-CA"/>
          </a:p>
        </p:txBody>
      </p:sp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C460103-253A-F89A-D324-C2FFF4B054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336" y="776578"/>
            <a:ext cx="9733102" cy="545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413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D5E309-6259-8CDE-4FE9-A4D78E0C2FDE}"/>
              </a:ext>
            </a:extLst>
          </p:cNvPr>
          <p:cNvSpPr/>
          <p:nvPr/>
        </p:nvSpPr>
        <p:spPr>
          <a:xfrm>
            <a:off x="0" y="0"/>
            <a:ext cx="12192000" cy="648393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DE84E5-220C-E8A9-CF39-D02A32456A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0" t="25523" r="18638" b="31387"/>
          <a:stretch/>
        </p:blipFill>
        <p:spPr>
          <a:xfrm>
            <a:off x="10956164" y="56953"/>
            <a:ext cx="1152469" cy="54032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6" name="Picture 6" descr="MOLLERLOGO4-tp.png">
            <a:extLst>
              <a:ext uri="{FF2B5EF4-FFF2-40B4-BE49-F238E27FC236}">
                <a16:creationId xmlns:a16="http://schemas.microsoft.com/office/drawing/2014/main" id="{16605070-C365-BB82-06C9-87B79B9238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0" y="47225"/>
            <a:ext cx="1243160" cy="54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A457BBE-7C38-3825-6081-FB9507558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2766FEF-013D-2CCE-E18B-9A2AF68F9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48C98-F8EE-4315-AE76-C8101A04581A}" type="slidenum">
              <a:rPr lang="en-CA" smtClean="0"/>
              <a:t>29</a:t>
            </a:fld>
            <a:endParaRPr lang="en-CA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5E8D5CD-C4CF-1507-6850-1933D98BE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3160C-4D02-4116-B2C2-8A2641CB871D}" type="datetime1">
              <a:rPr lang="en-CA" smtClean="0"/>
              <a:t>2023-05-06</a:t>
            </a:fld>
            <a:endParaRPr lang="en-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333E17-CBEC-5C99-6E5D-C2EEC8BA7B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1774" y="742073"/>
            <a:ext cx="6832654" cy="32432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CD1F17-9AEA-1824-D751-E5D4F9ADF75D}"/>
              </a:ext>
            </a:extLst>
          </p:cNvPr>
          <p:cNvSpPr txBox="1"/>
          <p:nvPr/>
        </p:nvSpPr>
        <p:spPr>
          <a:xfrm>
            <a:off x="91300" y="790626"/>
            <a:ext cx="624881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b="1" dirty="0"/>
              <a:t>Main detector low voltage cables and power supplies </a:t>
            </a:r>
          </a:p>
          <a:p>
            <a:endParaRPr lang="en-CA" sz="1600" b="1" dirty="0"/>
          </a:p>
          <a:p>
            <a:pPr marL="800100" lvl="1" indent="-342900">
              <a:buFont typeface="+mj-lt"/>
              <a:buAutoNum type="arabicPeriod" startAt="2"/>
            </a:pPr>
            <a:r>
              <a:rPr lang="en-CA" sz="1600" b="1" dirty="0"/>
              <a:t>HVMAPS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CA" sz="1800" b="1" dirty="0"/>
          </a:p>
          <a:p>
            <a:pPr lvl="2"/>
            <a:r>
              <a:rPr lang="en-CA" sz="1600" b="1" dirty="0"/>
              <a:t>PSU Series</a:t>
            </a:r>
          </a:p>
          <a:p>
            <a:pPr lvl="2"/>
            <a:endParaRPr lang="en-CA" sz="16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CA" sz="1600" dirty="0"/>
              <a:t>Single channel high current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CFDB65-2946-A13F-D619-D4FA80E917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8962" y="2812978"/>
            <a:ext cx="3342290" cy="31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3370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315193-DD8E-112C-B43F-CC4754E4B3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539" t="69142" r="14890"/>
          <a:stretch/>
        </p:blipFill>
        <p:spPr>
          <a:xfrm>
            <a:off x="8097303" y="754722"/>
            <a:ext cx="2357985" cy="281649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3BE526-D3F1-4D32-9BFB-525A56B4F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8B4D9-D3DE-4FFE-97A0-C66C2CD2227E}" type="datetime1">
              <a:rPr lang="en-CA" smtClean="0"/>
              <a:t>2023-05-06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61A4DF-3BB2-43FE-A696-E66A95EE3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EA3225-433B-4CF4-958B-C7E6DA3CC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2B902-4CFD-4980-B6EC-58092F188A88}" type="slidenum">
              <a:rPr lang="en-CA" smtClean="0"/>
              <a:t>3</a:t>
            </a:fld>
            <a:endParaRPr lang="en-CA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DA8C1E8-C929-4C15-A700-97F368FA6DF8}"/>
              </a:ext>
            </a:extLst>
          </p:cNvPr>
          <p:cNvSpPr txBox="1"/>
          <p:nvPr/>
        </p:nvSpPr>
        <p:spPr>
          <a:xfrm>
            <a:off x="197160" y="788236"/>
            <a:ext cx="651578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Motivation:</a:t>
            </a:r>
          </a:p>
          <a:p>
            <a:endParaRPr lang="en-US" sz="1600" dirty="0">
              <a:cs typeface="Arial" panose="020B0604020202020204" pitchFamily="34" charset="0"/>
            </a:endParaRPr>
          </a:p>
          <a:p>
            <a:r>
              <a:rPr lang="en-US" sz="1600" dirty="0">
                <a:cs typeface="Arial" panose="020B0604020202020204" pitchFamily="34" charset="0"/>
              </a:rPr>
              <a:t>CFI funded parts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>
                <a:cs typeface="Arial" panose="020B0604020202020204" pitchFamily="34" charset="0"/>
              </a:rPr>
              <a:t>2352 Pixel chips: 28 per ring 5 tile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>
                <a:cs typeface="Arial" panose="020B0604020202020204" pitchFamily="34" charset="0"/>
              </a:rPr>
              <a:t>Mounting structure (including flex-print)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>
                <a:cs typeface="Arial" panose="020B0604020202020204" pitchFamily="34" charset="0"/>
              </a:rPr>
              <a:t>Cooling equipment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>
                <a:cs typeface="Arial" panose="020B0604020202020204" pitchFamily="34" charset="0"/>
              </a:rPr>
              <a:t>Front-end boards with </a:t>
            </a:r>
            <a:r>
              <a:rPr lang="en-US" sz="1600" dirty="0" err="1">
                <a:cs typeface="Arial" panose="020B0604020202020204" pitchFamily="34" charset="0"/>
              </a:rPr>
              <a:t>lpGBT</a:t>
            </a:r>
            <a:r>
              <a:rPr lang="en-US" sz="1600" dirty="0">
                <a:cs typeface="Arial" panose="020B0604020202020204" pitchFamily="34" charset="0"/>
              </a:rPr>
              <a:t> and VTRX+ (CERN)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>
                <a:cs typeface="Arial" panose="020B0604020202020204" pitchFamily="34" charset="0"/>
              </a:rPr>
              <a:t>Cabling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>
                <a:cs typeface="Arial" panose="020B0604020202020204" pitchFamily="34" charset="0"/>
              </a:rPr>
              <a:t>Power supplies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>
                <a:cs typeface="Arial" panose="020B0604020202020204" pitchFamily="34" charset="0"/>
              </a:rPr>
              <a:t>FPGA boards 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27A24B09-0833-4CDA-ACE9-00C77A95017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33747" y="3675228"/>
            <a:ext cx="2412807" cy="2354783"/>
          </a:xfrm>
          <a:prstGeom prst="rect">
            <a:avLst/>
          </a:prstGeom>
        </p:spPr>
      </p:pic>
      <p:pic>
        <p:nvPicPr>
          <p:cNvPr id="7" name="Picture 6" descr="Chart, treemap chart&#10;&#10;Description automatically generated">
            <a:extLst>
              <a:ext uri="{FF2B5EF4-FFF2-40B4-BE49-F238E27FC236}">
                <a16:creationId xmlns:a16="http://schemas.microsoft.com/office/drawing/2014/main" id="{A999CC57-99BA-41D8-A3E9-F3A7927BC4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855" y="3441468"/>
            <a:ext cx="3880046" cy="2788174"/>
          </a:xfrm>
          <a:prstGeom prst="rect">
            <a:avLst/>
          </a:prstGeom>
        </p:spPr>
      </p:pic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E0B32632-89FE-4F05-8807-A4777075672D}"/>
              </a:ext>
            </a:extLst>
          </p:cNvPr>
          <p:cNvCxnSpPr>
            <a:cxnSpLocks/>
          </p:cNvCxnSpPr>
          <p:nvPr/>
        </p:nvCxnSpPr>
        <p:spPr>
          <a:xfrm flipH="1">
            <a:off x="5547090" y="4850484"/>
            <a:ext cx="1703375" cy="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096E31F6-E091-4357-B7B2-5E62763819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14" t="9069" r="13275" b="12898"/>
          <a:stretch/>
        </p:blipFill>
        <p:spPr>
          <a:xfrm rot="5400000">
            <a:off x="9359080" y="3616146"/>
            <a:ext cx="2105344" cy="2468676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2FED9AA-A240-4FFB-94CB-A982E47C914B}"/>
              </a:ext>
            </a:extLst>
          </p:cNvPr>
          <p:cNvCxnSpPr>
            <a:cxnSpLocks/>
          </p:cNvCxnSpPr>
          <p:nvPr/>
        </p:nvCxnSpPr>
        <p:spPr>
          <a:xfrm flipH="1" flipV="1">
            <a:off x="9595363" y="2579775"/>
            <a:ext cx="142055" cy="1666504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C188E9EF-5765-F7A3-367F-33ACF10405F6}"/>
              </a:ext>
            </a:extLst>
          </p:cNvPr>
          <p:cNvSpPr/>
          <p:nvPr/>
        </p:nvSpPr>
        <p:spPr>
          <a:xfrm>
            <a:off x="0" y="0"/>
            <a:ext cx="12192000" cy="648393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DD9BE43-5384-307B-5A3A-2FCA77F250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0" t="25523" r="18638" b="31387"/>
          <a:stretch/>
        </p:blipFill>
        <p:spPr>
          <a:xfrm>
            <a:off x="10956164" y="56953"/>
            <a:ext cx="1152469" cy="54032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16" name="Picture 6" descr="MOLLERLOGO4-tp.png">
            <a:extLst>
              <a:ext uri="{FF2B5EF4-FFF2-40B4-BE49-F238E27FC236}">
                <a16:creationId xmlns:a16="http://schemas.microsoft.com/office/drawing/2014/main" id="{08D6A2F3-67CF-14CB-2930-A111BD71B9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0" y="47225"/>
            <a:ext cx="1243160" cy="54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9775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D5E309-6259-8CDE-4FE9-A4D78E0C2FDE}"/>
              </a:ext>
            </a:extLst>
          </p:cNvPr>
          <p:cNvSpPr/>
          <p:nvPr/>
        </p:nvSpPr>
        <p:spPr>
          <a:xfrm>
            <a:off x="0" y="0"/>
            <a:ext cx="12192000" cy="648393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DE84E5-220C-E8A9-CF39-D02A32456A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0" t="25523" r="18638" b="31387"/>
          <a:stretch/>
        </p:blipFill>
        <p:spPr>
          <a:xfrm>
            <a:off x="10956164" y="56953"/>
            <a:ext cx="1152469" cy="54032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6" name="Picture 6" descr="MOLLERLOGO4-tp.png">
            <a:extLst>
              <a:ext uri="{FF2B5EF4-FFF2-40B4-BE49-F238E27FC236}">
                <a16:creationId xmlns:a16="http://schemas.microsoft.com/office/drawing/2014/main" id="{16605070-C365-BB82-06C9-87B79B9238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0" y="47225"/>
            <a:ext cx="1243160" cy="54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A457BBE-7C38-3825-6081-FB9507558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2766FEF-013D-2CCE-E18B-9A2AF68F9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48C98-F8EE-4315-AE76-C8101A04581A}" type="slidenum">
              <a:rPr lang="en-CA" smtClean="0"/>
              <a:t>30</a:t>
            </a:fld>
            <a:endParaRPr lang="en-CA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5E8D5CD-C4CF-1507-6850-1933D98BE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251F-CB7E-48A0-8ED2-AEA4FA3E31DD}" type="datetime1">
              <a:rPr lang="en-CA" smtClean="0"/>
              <a:t>2023-05-06</a:t>
            </a:fld>
            <a:endParaRPr lang="en-CA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C8FD1D-F2C6-8F16-CCCC-6A1CEE620BAB}"/>
              </a:ext>
            </a:extLst>
          </p:cNvPr>
          <p:cNvSpPr txBox="1"/>
          <p:nvPr/>
        </p:nvSpPr>
        <p:spPr>
          <a:xfrm>
            <a:off x="4576482" y="2384612"/>
            <a:ext cx="100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Backups </a:t>
            </a:r>
          </a:p>
        </p:txBody>
      </p:sp>
    </p:spTree>
    <p:extLst>
      <p:ext uri="{BB962C8B-B14F-4D97-AF65-F5344CB8AC3E}">
        <p14:creationId xmlns:p14="http://schemas.microsoft.com/office/powerpoint/2010/main" val="33763682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whiteboard&#10;&#10;Description automatically generated">
            <a:extLst>
              <a:ext uri="{FF2B5EF4-FFF2-40B4-BE49-F238E27FC236}">
                <a16:creationId xmlns:a16="http://schemas.microsoft.com/office/drawing/2014/main" id="{A5C6DAAF-EB1B-D2BA-8759-E84C79ED95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04" t="8967" r="39354" b="8436"/>
          <a:stretch/>
        </p:blipFill>
        <p:spPr>
          <a:xfrm>
            <a:off x="4207346" y="1460528"/>
            <a:ext cx="1773106" cy="3766843"/>
          </a:xfrm>
          <a:prstGeom prst="rect">
            <a:avLst/>
          </a:prstGeom>
        </p:spPr>
      </p:pic>
      <p:pic>
        <p:nvPicPr>
          <p:cNvPr id="16" name="Picture 15" descr="A picture containing electronics, circuit&#10;&#10;Description automatically generated">
            <a:extLst>
              <a:ext uri="{FF2B5EF4-FFF2-40B4-BE49-F238E27FC236}">
                <a16:creationId xmlns:a16="http://schemas.microsoft.com/office/drawing/2014/main" id="{C36FF6E5-4A02-3CAA-5B61-878CAC79D4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9" t="10065" b="6133"/>
          <a:stretch/>
        </p:blipFill>
        <p:spPr>
          <a:xfrm>
            <a:off x="579369" y="1427363"/>
            <a:ext cx="3123814" cy="2344013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64AF0A39-4ED8-54A4-476A-393F5E195D1F}"/>
              </a:ext>
            </a:extLst>
          </p:cNvPr>
          <p:cNvSpPr txBox="1"/>
          <p:nvPr/>
        </p:nvSpPr>
        <p:spPr>
          <a:xfrm>
            <a:off x="518383" y="3782567"/>
            <a:ext cx="3558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CERN Developed readout test board. With FPGA backend.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76A57E-0BE3-31C5-C722-CBAE450E7A89}"/>
              </a:ext>
            </a:extLst>
          </p:cNvPr>
          <p:cNvSpPr/>
          <p:nvPr/>
        </p:nvSpPr>
        <p:spPr>
          <a:xfrm>
            <a:off x="0" y="0"/>
            <a:ext cx="12192000" cy="648393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695F8B-0030-DC89-BB5C-18E576B63D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0" t="25523" r="18638" b="31387"/>
          <a:stretch/>
        </p:blipFill>
        <p:spPr>
          <a:xfrm>
            <a:off x="10956164" y="56953"/>
            <a:ext cx="1152469" cy="54032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5" name="Picture 6" descr="MOLLERLOGO4-tp.png">
            <a:extLst>
              <a:ext uri="{FF2B5EF4-FFF2-40B4-BE49-F238E27FC236}">
                <a16:creationId xmlns:a16="http://schemas.microsoft.com/office/drawing/2014/main" id="{2679A221-E560-644E-8D4C-FD7246DC0E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0" y="47225"/>
            <a:ext cx="1243160" cy="54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5CAA99E-A8FD-71E3-DBF1-6DC98A893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22D49-E09F-4D95-95E4-39DC238311EF}" type="datetime1">
              <a:rPr lang="en-CA" smtClean="0"/>
              <a:t>2023-05-06</a:t>
            </a:fld>
            <a:endParaRPr lang="en-CA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58DC563-6BE8-3C46-F318-A4B0AA17C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3D66D39-33EA-9448-A26F-BBF0E00DF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5107A-7FEA-43F4-9A4F-C31E59E7F982}" type="slidenum">
              <a:rPr lang="en-CA" smtClean="0"/>
              <a:t>31</a:t>
            </a:fld>
            <a:endParaRPr lang="en-CA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F2C766C-1C44-A576-558B-0C713A3C8E8E}"/>
              </a:ext>
            </a:extLst>
          </p:cNvPr>
          <p:cNvGrpSpPr/>
          <p:nvPr/>
        </p:nvGrpSpPr>
        <p:grpSpPr>
          <a:xfrm rot="16200000">
            <a:off x="8238195" y="2699780"/>
            <a:ext cx="5509156" cy="1570155"/>
            <a:chOff x="4823488" y="4740207"/>
            <a:chExt cx="6569414" cy="138680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B341040-AFD2-294E-B214-625356112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23488" y="4936245"/>
              <a:ext cx="6569414" cy="119076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1E8EF8B-1E8B-FD09-2546-37A0A7E170CD}"/>
                </a:ext>
              </a:extLst>
            </p:cNvPr>
            <p:cNvSpPr txBox="1"/>
            <p:nvPr/>
          </p:nvSpPr>
          <p:spPr>
            <a:xfrm>
              <a:off x="5008255" y="4743081"/>
              <a:ext cx="551998" cy="163102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Sensor 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EC82130-FCEF-DC9C-BAC2-97383FC149C6}"/>
                </a:ext>
              </a:extLst>
            </p:cNvPr>
            <p:cNvSpPr txBox="1"/>
            <p:nvPr/>
          </p:nvSpPr>
          <p:spPr>
            <a:xfrm>
              <a:off x="5590626" y="4743081"/>
              <a:ext cx="551998" cy="163102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Sensor </a:t>
              </a:r>
              <a:r>
                <a:rPr lang="en-US" sz="600" dirty="0">
                  <a:solidFill>
                    <a:prstClr val="black"/>
                  </a:solidFill>
                  <a:latin typeface="Calibri" panose="020F0502020204030204"/>
                </a:rPr>
                <a:t>2</a:t>
              </a:r>
              <a:endPara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4F97A66-4E7E-9C1D-DE74-2AB5044BB877}"/>
                </a:ext>
              </a:extLst>
            </p:cNvPr>
            <p:cNvSpPr txBox="1"/>
            <p:nvPr/>
          </p:nvSpPr>
          <p:spPr>
            <a:xfrm>
              <a:off x="6176224" y="4743732"/>
              <a:ext cx="551998" cy="163102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Sensor </a:t>
              </a:r>
              <a:r>
                <a:rPr lang="en-US" sz="600" dirty="0">
                  <a:solidFill>
                    <a:prstClr val="black"/>
                  </a:solidFill>
                  <a:latin typeface="Calibri" panose="020F0502020204030204"/>
                </a:rPr>
                <a:t>3</a:t>
              </a:r>
              <a:endPara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B1136D6-0D66-2C2B-8F0D-0075F24706A9}"/>
                </a:ext>
              </a:extLst>
            </p:cNvPr>
            <p:cNvSpPr txBox="1"/>
            <p:nvPr/>
          </p:nvSpPr>
          <p:spPr>
            <a:xfrm>
              <a:off x="6758594" y="4743732"/>
              <a:ext cx="551998" cy="163102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Sensor </a:t>
              </a:r>
              <a:r>
                <a:rPr lang="en-US" sz="600" dirty="0">
                  <a:solidFill>
                    <a:prstClr val="black"/>
                  </a:solidFill>
                  <a:latin typeface="Calibri" panose="020F0502020204030204"/>
                </a:rPr>
                <a:t>4</a:t>
              </a:r>
              <a:endPara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67D63B6-9D81-FFBA-950F-E25AE3DD8FA4}"/>
                </a:ext>
              </a:extLst>
            </p:cNvPr>
            <p:cNvSpPr txBox="1"/>
            <p:nvPr/>
          </p:nvSpPr>
          <p:spPr>
            <a:xfrm>
              <a:off x="7341727" y="4740207"/>
              <a:ext cx="551998" cy="163102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Sensor </a:t>
              </a:r>
              <a:r>
                <a:rPr lang="en-US" sz="600" dirty="0">
                  <a:solidFill>
                    <a:prstClr val="black"/>
                  </a:solidFill>
                  <a:latin typeface="Calibri" panose="020F0502020204030204"/>
                </a:rPr>
                <a:t>5</a:t>
              </a:r>
              <a:endPara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23D6173-7602-B23C-6ABB-5BA704DABF93}"/>
                </a:ext>
              </a:extLst>
            </p:cNvPr>
            <p:cNvSpPr txBox="1"/>
            <p:nvPr/>
          </p:nvSpPr>
          <p:spPr>
            <a:xfrm>
              <a:off x="7927988" y="4740207"/>
              <a:ext cx="551998" cy="163102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Sensor </a:t>
              </a:r>
              <a:r>
                <a:rPr lang="en-US" sz="600" dirty="0">
                  <a:solidFill>
                    <a:prstClr val="black"/>
                  </a:solidFill>
                  <a:latin typeface="Calibri" panose="020F0502020204030204"/>
                </a:rPr>
                <a:t>6</a:t>
              </a:r>
              <a:endPara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FB780C9-B875-87DC-0E3B-FB07208AF43C}"/>
                </a:ext>
              </a:extLst>
            </p:cNvPr>
            <p:cNvSpPr txBox="1"/>
            <p:nvPr/>
          </p:nvSpPr>
          <p:spPr>
            <a:xfrm>
              <a:off x="8514178" y="4740858"/>
              <a:ext cx="551998" cy="163102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Sensor </a:t>
              </a:r>
              <a:r>
                <a:rPr lang="en-US" sz="600" dirty="0">
                  <a:solidFill>
                    <a:prstClr val="black"/>
                  </a:solidFill>
                  <a:latin typeface="Calibri" panose="020F0502020204030204"/>
                </a:rPr>
                <a:t>7</a:t>
              </a:r>
              <a:endPara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F45AB50-ED0C-BF37-7E8B-DF0DD19CE4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1243" y="1755000"/>
            <a:ext cx="3316028" cy="36910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8EC277E-3A95-6AEC-3F3F-8E43CB00C4F2}"/>
              </a:ext>
            </a:extLst>
          </p:cNvPr>
          <p:cNvSpPr txBox="1"/>
          <p:nvPr/>
        </p:nvSpPr>
        <p:spPr>
          <a:xfrm>
            <a:off x="6799244" y="1427363"/>
            <a:ext cx="29481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>
                <a:latin typeface="Arial" panose="020B0604020202020204" pitchFamily="34" charset="0"/>
                <a:cs typeface="Arial" panose="020B0604020202020204" pitchFamily="34" charset="0"/>
              </a:rPr>
              <a:t>Work by Kristofer Isaak </a:t>
            </a:r>
            <a:r>
              <a:rPr lang="en-CA" sz="1400" dirty="0" err="1">
                <a:latin typeface="Arial" panose="020B0604020202020204" pitchFamily="34" charset="0"/>
                <a:cs typeface="Arial" panose="020B0604020202020204" pitchFamily="34" charset="0"/>
              </a:rPr>
              <a:t>UManitoba</a:t>
            </a:r>
            <a:endParaRPr lang="en-CA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829FB70-6273-183C-A997-198F9FEFF5D1}"/>
              </a:ext>
            </a:extLst>
          </p:cNvPr>
          <p:cNvCxnSpPr>
            <a:cxnSpLocks/>
          </p:cNvCxnSpPr>
          <p:nvPr/>
        </p:nvCxnSpPr>
        <p:spPr>
          <a:xfrm flipH="1">
            <a:off x="9621414" y="2434065"/>
            <a:ext cx="770948" cy="0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F1D53FF-614D-8FE7-F7BC-FCEA0A2E5389}"/>
              </a:ext>
            </a:extLst>
          </p:cNvPr>
          <p:cNvCxnSpPr>
            <a:cxnSpLocks/>
          </p:cNvCxnSpPr>
          <p:nvPr/>
        </p:nvCxnSpPr>
        <p:spPr>
          <a:xfrm flipH="1">
            <a:off x="5583957" y="4452028"/>
            <a:ext cx="1215287" cy="0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27FF445-73D7-7A58-BADB-03315A6A9225}"/>
              </a:ext>
            </a:extLst>
          </p:cNvPr>
          <p:cNvCxnSpPr>
            <a:cxnSpLocks/>
          </p:cNvCxnSpPr>
          <p:nvPr/>
        </p:nvCxnSpPr>
        <p:spPr>
          <a:xfrm flipH="1" flipV="1">
            <a:off x="2841812" y="2343038"/>
            <a:ext cx="2115185" cy="374319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03774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58166EA-D909-DBA4-F854-0E7653E17D13}"/>
              </a:ext>
            </a:extLst>
          </p:cNvPr>
          <p:cNvSpPr/>
          <p:nvPr/>
        </p:nvSpPr>
        <p:spPr>
          <a:xfrm>
            <a:off x="0" y="0"/>
            <a:ext cx="12192000" cy="648393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046F14-7B99-2B17-C430-DB96E9CDE0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0" t="25523" r="18638" b="31387"/>
          <a:stretch/>
        </p:blipFill>
        <p:spPr>
          <a:xfrm>
            <a:off x="10956164" y="56953"/>
            <a:ext cx="1152469" cy="54032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4" name="Picture 6" descr="MOLLERLOGO4-tp.png">
            <a:extLst>
              <a:ext uri="{FF2B5EF4-FFF2-40B4-BE49-F238E27FC236}">
                <a16:creationId xmlns:a16="http://schemas.microsoft.com/office/drawing/2014/main" id="{B4BF4856-8171-4BBF-21B0-60831D0859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0" y="47225"/>
            <a:ext cx="1243160" cy="54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A6898854-8CCC-70D4-4C93-06396273F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0DE30-783D-4DB8-BD7F-DE8A4B223FD2}" type="datetime1">
              <a:rPr lang="en-CA" smtClean="0"/>
              <a:t>2023-05-06</a:t>
            </a:fld>
            <a:endParaRPr lang="en-CA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13728E-E7BB-D70B-97D9-1C32B0D07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EF52150-4969-1B24-626E-D99846C3F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5107A-7FEA-43F4-9A4F-C31E59E7F982}" type="slidenum">
              <a:rPr lang="en-CA" smtClean="0"/>
              <a:t>32</a:t>
            </a:fld>
            <a:endParaRPr lang="en-C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C6D76E-DEF7-F386-A33D-51BC7EAD7084}"/>
              </a:ext>
            </a:extLst>
          </p:cNvPr>
          <p:cNvSpPr txBox="1"/>
          <p:nvPr/>
        </p:nvSpPr>
        <p:spPr>
          <a:xfrm>
            <a:off x="229452" y="1169422"/>
            <a:ext cx="7349148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Chip-to-</a:t>
            </a:r>
            <a:r>
              <a:rPr lang="en-US" sz="1600" b="1" dirty="0" err="1"/>
              <a:t>flexprint</a:t>
            </a:r>
            <a:r>
              <a:rPr lang="en-US" sz="1600" b="1" dirty="0"/>
              <a:t> connections:</a:t>
            </a:r>
            <a:endParaRPr lang="en-US" sz="1600" dirty="0"/>
          </a:p>
          <a:p>
            <a:endParaRPr lang="en-US" sz="1400" dirty="0"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cs typeface="Arial" panose="020B0604020202020204" pitchFamily="34" charset="0"/>
              </a:rPr>
              <a:t>Single LVDS pair readout per chip at ~180 Mbps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dirty="0"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cs typeface="Arial" panose="020B0604020202020204" pitchFamily="34" charset="0"/>
              </a:rPr>
              <a:t>7 chips ~ 1.28 Gbps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dirty="0"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cs typeface="Arial" panose="020B0604020202020204" pitchFamily="34" charset="0"/>
              </a:rPr>
              <a:t>14 lines per chip through </a:t>
            </a:r>
            <a:r>
              <a:rPr lang="en-US" sz="1400" dirty="0" err="1">
                <a:cs typeface="Arial" panose="020B0604020202020204" pitchFamily="34" charset="0"/>
              </a:rPr>
              <a:t>flexprint</a:t>
            </a:r>
            <a:r>
              <a:rPr lang="en-US" sz="1400" dirty="0">
                <a:cs typeface="Arial" panose="020B0604020202020204" pitchFamily="34" charset="0"/>
              </a:rPr>
              <a:t> and ribbon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dirty="0"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cs typeface="Arial" panose="020B0604020202020204" pitchFamily="34" charset="0"/>
              </a:rPr>
              <a:t> </a:t>
            </a:r>
            <a:r>
              <a:rPr lang="en-US" sz="1400" dirty="0" err="1">
                <a:cs typeface="Arial" panose="020B0604020202020204" pitchFamily="34" charset="0"/>
              </a:rPr>
              <a:t>Clk_P</a:t>
            </a:r>
            <a:r>
              <a:rPr lang="en-US" sz="1400" dirty="0">
                <a:cs typeface="Arial" panose="020B0604020202020204" pitchFamily="34" charset="0"/>
              </a:rPr>
              <a:t>/N from </a:t>
            </a:r>
            <a:r>
              <a:rPr lang="en-US" sz="1400" dirty="0" err="1">
                <a:cs typeface="Arial" panose="020B0604020202020204" pitchFamily="34" charset="0"/>
              </a:rPr>
              <a:t>lpGBT</a:t>
            </a:r>
            <a:endParaRPr lang="en-US" sz="1400" dirty="0"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dirty="0"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cs typeface="Arial" panose="020B0604020202020204" pitchFamily="34" charset="0"/>
              </a:rPr>
              <a:t>S_In_P</a:t>
            </a:r>
            <a:r>
              <a:rPr lang="en-US" sz="1400" dirty="0">
                <a:cs typeface="Arial" panose="020B0604020202020204" pitchFamily="34" charset="0"/>
              </a:rPr>
              <a:t>/N  chip addressing through </a:t>
            </a:r>
            <a:r>
              <a:rPr lang="en-US" sz="1400" dirty="0" err="1">
                <a:cs typeface="Arial" panose="020B0604020202020204" pitchFamily="34" charset="0"/>
              </a:rPr>
              <a:t>lpGBT</a:t>
            </a:r>
            <a:r>
              <a:rPr lang="en-US" sz="1400" dirty="0">
                <a:cs typeface="Arial" panose="020B0604020202020204" pitchFamily="34" charset="0"/>
              </a:rPr>
              <a:t> slow control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dirty="0"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cs typeface="Arial" panose="020B0604020202020204" pitchFamily="34" charset="0"/>
              </a:rPr>
              <a:t>SYNC_RES_P/N chip gating (or similar) also through </a:t>
            </a:r>
            <a:r>
              <a:rPr lang="en-US" sz="1400" dirty="0" err="1">
                <a:cs typeface="Arial" panose="020B0604020202020204" pitchFamily="34" charset="0"/>
              </a:rPr>
              <a:t>lpGBT</a:t>
            </a:r>
            <a:endParaRPr lang="en-US" sz="1400" dirty="0"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dirty="0"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cs typeface="Arial" panose="020B0604020202020204" pitchFamily="34" charset="0"/>
              </a:rPr>
              <a:t>Rest of the lines are voltage distribution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EC3EAEF-5034-2FDD-B9AE-38CC9E510529}"/>
              </a:ext>
            </a:extLst>
          </p:cNvPr>
          <p:cNvGrpSpPr/>
          <p:nvPr/>
        </p:nvGrpSpPr>
        <p:grpSpPr>
          <a:xfrm>
            <a:off x="7885410" y="901753"/>
            <a:ext cx="3595605" cy="5054493"/>
            <a:chOff x="5494181" y="975125"/>
            <a:chExt cx="3595605" cy="505449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0146A97-6540-8E37-9E9A-DFCB7213D5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8735" t="12539" r="34208" b="4114"/>
            <a:stretch/>
          </p:blipFill>
          <p:spPr>
            <a:xfrm>
              <a:off x="5494181" y="975125"/>
              <a:ext cx="3595605" cy="5054493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E66D96E-E75A-903B-1974-33922D1CCD60}"/>
                </a:ext>
              </a:extLst>
            </p:cNvPr>
            <p:cNvCxnSpPr/>
            <p:nvPr/>
          </p:nvCxnSpPr>
          <p:spPr>
            <a:xfrm flipH="1">
              <a:off x="6245157" y="2124329"/>
              <a:ext cx="170039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F922B33-C4C7-A501-3509-A93DB82115A4}"/>
                </a:ext>
              </a:extLst>
            </p:cNvPr>
            <p:cNvCxnSpPr/>
            <p:nvPr/>
          </p:nvCxnSpPr>
          <p:spPr>
            <a:xfrm flipH="1">
              <a:off x="6245157" y="2200528"/>
              <a:ext cx="1700395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9D1737B-584E-E6A8-31E7-AB8955D0BF3B}"/>
                </a:ext>
              </a:extLst>
            </p:cNvPr>
            <p:cNvSpPr txBox="1"/>
            <p:nvPr/>
          </p:nvSpPr>
          <p:spPr>
            <a:xfrm>
              <a:off x="5631537" y="2046514"/>
              <a:ext cx="63991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800" dirty="0"/>
                <a:t>Reset/gate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73288F3-58E6-AC21-36FF-43F28513CFDD}"/>
                </a:ext>
              </a:extLst>
            </p:cNvPr>
            <p:cNvGrpSpPr/>
            <p:nvPr/>
          </p:nvGrpSpPr>
          <p:grpSpPr>
            <a:xfrm>
              <a:off x="6569074" y="1712608"/>
              <a:ext cx="227240" cy="259242"/>
              <a:chOff x="3579131" y="1941286"/>
              <a:chExt cx="227240" cy="259242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E58FD0F6-4A2D-FC90-DFAB-904B86D95A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81400" y="1941286"/>
                <a:ext cx="224971" cy="259242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7D13023E-E78F-5772-E2C8-C4946F7494C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579131" y="1941286"/>
                <a:ext cx="224971" cy="259242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01C6067-7491-B286-F5C6-7BB45C7611A4}"/>
              </a:ext>
            </a:extLst>
          </p:cNvPr>
          <p:cNvSpPr txBox="1"/>
          <p:nvPr/>
        </p:nvSpPr>
        <p:spPr>
          <a:xfrm>
            <a:off x="286312" y="675599"/>
            <a:ext cx="28490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Readout Setup:</a:t>
            </a:r>
          </a:p>
        </p:txBody>
      </p:sp>
      <p:pic>
        <p:nvPicPr>
          <p:cNvPr id="7" name="Picture 6" descr="MOLLERLOGO4-tp.png">
            <a:extLst>
              <a:ext uri="{FF2B5EF4-FFF2-40B4-BE49-F238E27FC236}">
                <a16:creationId xmlns:a16="http://schemas.microsoft.com/office/drawing/2014/main" id="{53DED616-FB7A-A63A-8ADB-D9E3D70B6A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744" y="90555"/>
            <a:ext cx="1323566" cy="57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93377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60423D-298D-9F0E-D42F-01E5153D9E4B}"/>
              </a:ext>
            </a:extLst>
          </p:cNvPr>
          <p:cNvSpPr/>
          <p:nvPr/>
        </p:nvSpPr>
        <p:spPr>
          <a:xfrm>
            <a:off x="0" y="0"/>
            <a:ext cx="12192000" cy="648393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0EF3A6-88B9-44A0-84E7-95CEDF497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3F14-96D1-468E-BC4F-7AC808562395}" type="datetime1">
              <a:rPr lang="en-CA" smtClean="0"/>
              <a:t>2023-05-06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25E0A8-8650-4C18-9B6A-DB699E762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393F45-B92F-490D-844B-B82163213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1322D-2A6C-4AF1-A8E2-766CBCD3AEA9}" type="slidenum">
              <a:rPr lang="en-CA" smtClean="0"/>
              <a:t>33</a:t>
            </a:fld>
            <a:endParaRPr lang="en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5F6B2E-7A88-9E61-F471-A4F1A0FC389A}"/>
              </a:ext>
            </a:extLst>
          </p:cNvPr>
          <p:cNvSpPr/>
          <p:nvPr/>
        </p:nvSpPr>
        <p:spPr>
          <a:xfrm>
            <a:off x="266071" y="1046353"/>
            <a:ext cx="653161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Item 1: Core parts needed – 4 </a:t>
            </a:r>
            <a:r>
              <a:rPr lang="en-US" sz="1400" dirty="0" err="1"/>
              <a:t>lpGBT</a:t>
            </a:r>
            <a:r>
              <a:rPr lang="en-US" sz="1400" dirty="0"/>
              <a:t>, 1 VTRX+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Item 2: FEASTMP may not be needed. Use remote power from PS unit (see slide 6) – need to implement a sense wire – maybe can use them though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Item 3: Not needed  - mode selection should take place via the downlink interface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Item 4: Needs to be re-designed to supply power to the </a:t>
            </a:r>
            <a:r>
              <a:rPr lang="en-US" sz="1400" dirty="0" err="1"/>
              <a:t>lpGBTs</a:t>
            </a:r>
            <a:r>
              <a:rPr lang="en-US" sz="1400" dirty="0"/>
              <a:t> , the VTRX+, and to the HCMAPS chips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Item 5: Not needed – startup configuration and operation mode need to be “hard wired” by pulling control pins high/low with resistors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Item 6: Not needed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Item 7: Not needed – reference clock should come through downlink, but the lower two connectors could be kept for benchtop testing/prototyping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Item 8: Could be kept for prototype testing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Item 9: Not needed but might be useful for testing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01F921-4A54-FEB4-8258-62B6299CA611}"/>
              </a:ext>
            </a:extLst>
          </p:cNvPr>
          <p:cNvSpPr txBox="1"/>
          <p:nvPr/>
        </p:nvSpPr>
        <p:spPr>
          <a:xfrm>
            <a:off x="286312" y="675599"/>
            <a:ext cx="28490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VLDB: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1F3F7A-F03A-F3E3-15E8-E4142CAEFE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0" t="25523" r="18638" b="31387"/>
          <a:stretch/>
        </p:blipFill>
        <p:spPr>
          <a:xfrm>
            <a:off x="10956164" y="56953"/>
            <a:ext cx="1152469" cy="54032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17" name="Picture 6" descr="MOLLERLOGO4-tp.png">
            <a:extLst>
              <a:ext uri="{FF2B5EF4-FFF2-40B4-BE49-F238E27FC236}">
                <a16:creationId xmlns:a16="http://schemas.microsoft.com/office/drawing/2014/main" id="{44C857A1-ADD1-2D93-EA99-D3C82EB4DC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0" y="47225"/>
            <a:ext cx="1243160" cy="54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6B40D31A-9C9F-7E47-09C7-67F3680603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756" y="968876"/>
            <a:ext cx="4737347" cy="524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6062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60423D-298D-9F0E-D42F-01E5153D9E4B}"/>
              </a:ext>
            </a:extLst>
          </p:cNvPr>
          <p:cNvSpPr/>
          <p:nvPr/>
        </p:nvSpPr>
        <p:spPr>
          <a:xfrm>
            <a:off x="0" y="0"/>
            <a:ext cx="12192000" cy="648393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0EF3A6-88B9-44A0-84E7-95CEDF497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9872-2C3C-4181-AAA4-D842F37007B2}" type="datetime1">
              <a:rPr lang="en-CA" smtClean="0"/>
              <a:t>2023-05-06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25E0A8-8650-4C18-9B6A-DB699E762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393F45-B92F-490D-844B-B82163213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1322D-2A6C-4AF1-A8E2-766CBCD3AEA9}" type="slidenum">
              <a:rPr lang="en-CA" smtClean="0"/>
              <a:t>34</a:t>
            </a:fld>
            <a:endParaRPr lang="en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5F6B2E-7A88-9E61-F471-A4F1A0FC389A}"/>
              </a:ext>
            </a:extLst>
          </p:cNvPr>
          <p:cNvSpPr/>
          <p:nvPr/>
        </p:nvSpPr>
        <p:spPr>
          <a:xfrm>
            <a:off x="266071" y="1046353"/>
            <a:ext cx="573864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Fiber optic transceiver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4 upstream channels (sum = 10.24 Gb/s)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1 downstream channel (2.56 Gb/s)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20 cm pigtail with female MT terminator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Needs to have MT-MPO (male) adapter or other to connect to standard fiber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01F921-4A54-FEB4-8258-62B6299CA611}"/>
              </a:ext>
            </a:extLst>
          </p:cNvPr>
          <p:cNvSpPr txBox="1"/>
          <p:nvPr/>
        </p:nvSpPr>
        <p:spPr>
          <a:xfrm>
            <a:off x="286312" y="675599"/>
            <a:ext cx="28490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VTRX+ Info: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DECF8F2-136C-589B-0F7C-63D4836D7AAB}"/>
              </a:ext>
            </a:extLst>
          </p:cNvPr>
          <p:cNvGrpSpPr/>
          <p:nvPr/>
        </p:nvGrpSpPr>
        <p:grpSpPr>
          <a:xfrm>
            <a:off x="6058996" y="875654"/>
            <a:ext cx="5738648" cy="2956302"/>
            <a:chOff x="5466182" y="2851688"/>
            <a:chExt cx="5738648" cy="295630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70BCC27-286C-CBCF-AEE4-7C69F81F87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66182" y="3064790"/>
              <a:ext cx="5738648" cy="27432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F652B7D-656C-E4C2-CA1F-A92E8FF79F50}"/>
                </a:ext>
              </a:extLst>
            </p:cNvPr>
            <p:cNvSpPr txBox="1"/>
            <p:nvPr/>
          </p:nvSpPr>
          <p:spPr>
            <a:xfrm>
              <a:off x="9256363" y="2851688"/>
              <a:ext cx="18332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200" dirty="0">
                  <a:solidFill>
                    <a:srgbClr val="FF0000"/>
                  </a:solidFill>
                </a:rPr>
                <a:t>From VTRX+ CERN Manual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5E742D9-A7AE-360B-DACC-D28862A53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8504" y="2427767"/>
            <a:ext cx="3619763" cy="15568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4B67C5E-CB0E-2C2E-4CCC-A3E9316954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2154" y="4240229"/>
            <a:ext cx="3345986" cy="17078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600E1FC-DB18-6FFA-3D39-D69F251357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896" y="4373481"/>
            <a:ext cx="5423338" cy="914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33F15FF-FDA3-FB5E-649C-7007D410A6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7219" y="648393"/>
            <a:ext cx="1601777" cy="11981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1F3F7A-F03A-F3E3-15E8-E4142CAEFEF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0" t="25523" r="18638" b="31387"/>
          <a:stretch/>
        </p:blipFill>
        <p:spPr>
          <a:xfrm>
            <a:off x="10956164" y="56953"/>
            <a:ext cx="1152469" cy="54032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17" name="Picture 6" descr="MOLLERLOGO4-tp.png">
            <a:extLst>
              <a:ext uri="{FF2B5EF4-FFF2-40B4-BE49-F238E27FC236}">
                <a16:creationId xmlns:a16="http://schemas.microsoft.com/office/drawing/2014/main" id="{44C857A1-ADD1-2D93-EA99-D3C82EB4DC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0" y="47225"/>
            <a:ext cx="1243160" cy="54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45723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C0D7B32-0137-40F8-9305-916D09684352}"/>
              </a:ext>
            </a:extLst>
          </p:cNvPr>
          <p:cNvSpPr/>
          <p:nvPr/>
        </p:nvSpPr>
        <p:spPr>
          <a:xfrm>
            <a:off x="0" y="0"/>
            <a:ext cx="12192000" cy="648393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E56C55-5D72-4D92-A197-7D3714DD93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0" t="25523" r="18638" b="31387"/>
          <a:stretch/>
        </p:blipFill>
        <p:spPr>
          <a:xfrm>
            <a:off x="10956164" y="56953"/>
            <a:ext cx="1152469" cy="54032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4" name="Picture 6" descr="MOLLERLOGO4-tp.png">
            <a:extLst>
              <a:ext uri="{FF2B5EF4-FFF2-40B4-BE49-F238E27FC236}">
                <a16:creationId xmlns:a16="http://schemas.microsoft.com/office/drawing/2014/main" id="{E3C18672-50D2-4AEB-9FDE-AF6D0808E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0" y="47225"/>
            <a:ext cx="1243160" cy="54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FF44FA-F9DD-4181-8574-B45DBA054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B245E-D6CC-4E9D-9A6E-7829E1D36DCA}" type="datetime1">
              <a:rPr lang="en-CA" smtClean="0"/>
              <a:t>2023-05-06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885048-4C05-4EEC-9130-AE754B49A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ABA642-D4AB-4063-B645-7FA806B6E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5107A-7FEA-43F4-9A4F-C31E59E7F982}" type="slidenum">
              <a:rPr lang="en-CA" smtClean="0"/>
              <a:t>35</a:t>
            </a:fld>
            <a:endParaRPr lang="en-CA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B5F1F8-1E4E-45FF-9626-E9B55F8E3F2C}"/>
              </a:ext>
            </a:extLst>
          </p:cNvPr>
          <p:cNvSpPr txBox="1"/>
          <p:nvPr/>
        </p:nvSpPr>
        <p:spPr>
          <a:xfrm>
            <a:off x="151109" y="774975"/>
            <a:ext cx="5602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CERN Chips Details</a:t>
            </a:r>
          </a:p>
          <a:p>
            <a:endParaRPr lang="en-US" sz="1600" dirty="0"/>
          </a:p>
        </p:txBody>
      </p:sp>
      <p:pic>
        <p:nvPicPr>
          <p:cNvPr id="11" name="Picture 10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A2A8006A-1E6E-4EE8-9613-54A79F421C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77"/>
          <a:stretch/>
        </p:blipFill>
        <p:spPr>
          <a:xfrm>
            <a:off x="594207" y="3143959"/>
            <a:ext cx="3903900" cy="16323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0B59D7F-E7E4-41CC-B352-DF3A32D9F8B7}"/>
                  </a:ext>
                </a:extLst>
              </p:cNvPr>
              <p:cNvSpPr txBox="1"/>
              <p:nvPr/>
            </p:nvSpPr>
            <p:spPr>
              <a:xfrm>
                <a:off x="6508335" y="2402142"/>
                <a:ext cx="4728229" cy="2800767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New HVMAPS chip production to start in 2023:</a:t>
                </a:r>
              </a:p>
              <a:p>
                <a:endParaRPr lang="en-US" sz="16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Implement gated readout from chip</a:t>
                </a:r>
                <a:endParaRPr lang="en-CA" sz="16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Adjust design to match the </a:t>
                </a:r>
                <a:r>
                  <a:rPr lang="en-US" sz="1600" dirty="0" err="1"/>
                  <a:t>lpGBT</a:t>
                </a:r>
                <a:r>
                  <a:rPr lang="en-US" sz="1600" dirty="0"/>
                  <a:t> protocol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Can use one </a:t>
                </a:r>
                <a:r>
                  <a:rPr lang="en-US" sz="1600" dirty="0" err="1"/>
                  <a:t>lpGBT</a:t>
                </a:r>
                <a:r>
                  <a:rPr lang="en-US" sz="1600" dirty="0"/>
                  <a:t> for 7 HVMAPS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Can use one </a:t>
                </a:r>
                <a:r>
                  <a:rPr lang="en-US" sz="1600" dirty="0" err="1"/>
                  <a:t>VTRx</a:t>
                </a:r>
                <a:r>
                  <a:rPr lang="en-US" sz="1600" dirty="0"/>
                  <a:t> for 4 </a:t>
                </a:r>
                <a:r>
                  <a:rPr lang="en-US" sz="1600" dirty="0" err="1"/>
                  <a:t>lpGBT</a:t>
                </a:r>
                <a:r>
                  <a:rPr lang="en-US" sz="1600" dirty="0"/>
                  <a:t> chips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Readout 28 HVMAPS with this combination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Need 84 fiber connections (</a:t>
                </a:r>
                <a:r>
                  <a:rPr lang="en-US" sz="1600" dirty="0" err="1"/>
                  <a:t>VTRx</a:t>
                </a:r>
                <a:r>
                  <a:rPr lang="en-US" sz="1600" dirty="0"/>
                  <a:t>)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Need 336 of the </a:t>
                </a:r>
                <a:r>
                  <a:rPr lang="en-US" sz="1600" dirty="0" err="1"/>
                  <a:t>lpGBT</a:t>
                </a:r>
                <a:r>
                  <a:rPr lang="en-US" sz="1600" dirty="0"/>
                  <a:t> chips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Readout (TX) at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1.28 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𝐺𝑏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US" sz="16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RX at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160 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𝑀𝑏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0B59D7F-E7E4-41CC-B352-DF3A32D9F8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8335" y="2402142"/>
                <a:ext cx="4728229" cy="2800767"/>
              </a:xfrm>
              <a:prstGeom prst="rect">
                <a:avLst/>
              </a:prstGeom>
              <a:blipFill>
                <a:blip r:embed="rId5"/>
                <a:stretch>
                  <a:fillRect l="-644" t="-434" b="-1735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99A00311-B24E-46B9-93E6-7C110ABB9572}"/>
              </a:ext>
            </a:extLst>
          </p:cNvPr>
          <p:cNvSpPr txBox="1"/>
          <p:nvPr/>
        </p:nvSpPr>
        <p:spPr>
          <a:xfrm>
            <a:off x="1254969" y="2906168"/>
            <a:ext cx="5529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lpGBT</a:t>
            </a:r>
            <a:endParaRPr lang="en-CA" sz="12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3D59FE2-563F-4AE5-8D69-2A6CDF8268FE}"/>
              </a:ext>
            </a:extLst>
          </p:cNvPr>
          <p:cNvSpPr txBox="1"/>
          <p:nvPr/>
        </p:nvSpPr>
        <p:spPr>
          <a:xfrm>
            <a:off x="3120738" y="2912472"/>
            <a:ext cx="4972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VTRx</a:t>
            </a:r>
            <a:endParaRPr lang="en-CA" sz="1200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97B3F067-988D-4502-882E-0C49E0735A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980" y="2671482"/>
            <a:ext cx="1137924" cy="2104831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A829EEE-1A12-4DFD-806B-322F80CB678D}"/>
              </a:ext>
            </a:extLst>
          </p:cNvPr>
          <p:cNvCxnSpPr>
            <a:stCxn id="29" idx="3"/>
          </p:cNvCxnSpPr>
          <p:nvPr/>
        </p:nvCxnSpPr>
        <p:spPr>
          <a:xfrm flipV="1">
            <a:off x="3617990" y="3044667"/>
            <a:ext cx="916664" cy="63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236A4595-3DF2-48AE-991F-5E495F6A2EAE}"/>
              </a:ext>
            </a:extLst>
          </p:cNvPr>
          <p:cNvSpPr txBox="1"/>
          <p:nvPr/>
        </p:nvSpPr>
        <p:spPr>
          <a:xfrm>
            <a:off x="3781622" y="2820289"/>
            <a:ext cx="4708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New</a:t>
            </a:r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38866014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586E09-9412-BCBA-8D8B-755086719C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627" b="51530"/>
          <a:stretch/>
        </p:blipFill>
        <p:spPr>
          <a:xfrm>
            <a:off x="6059671" y="1146990"/>
            <a:ext cx="5392859" cy="47107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58166EA-D909-DBA4-F854-0E7653E17D13}"/>
              </a:ext>
            </a:extLst>
          </p:cNvPr>
          <p:cNvSpPr/>
          <p:nvPr/>
        </p:nvSpPr>
        <p:spPr>
          <a:xfrm>
            <a:off x="0" y="0"/>
            <a:ext cx="12192000" cy="648393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046F14-7B99-2B17-C430-DB96E9CDE0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0" t="25523" r="18638" b="31387"/>
          <a:stretch/>
        </p:blipFill>
        <p:spPr>
          <a:xfrm>
            <a:off x="10956164" y="56953"/>
            <a:ext cx="1152469" cy="54032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4" name="Picture 6" descr="MOLLERLOGO4-tp.png">
            <a:extLst>
              <a:ext uri="{FF2B5EF4-FFF2-40B4-BE49-F238E27FC236}">
                <a16:creationId xmlns:a16="http://schemas.microsoft.com/office/drawing/2014/main" id="{B4BF4856-8171-4BBF-21B0-60831D0859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0" y="47225"/>
            <a:ext cx="1243160" cy="54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58B274-56D1-7DDC-F783-D6BD440F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08E67-2454-4A03-92B0-9E9572456198}" type="datetime1">
              <a:rPr lang="en-CA" smtClean="0"/>
              <a:t>2023-05-06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3884D3-FE5E-273F-0383-617867286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0859BF-4A29-DB38-87A8-0831C0B16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5107A-7FEA-43F4-9A4F-C31E59E7F982}" type="slidenum">
              <a:rPr lang="en-CA" smtClean="0"/>
              <a:t>36</a:t>
            </a:fld>
            <a:endParaRPr lang="en-CA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BD0CA2-B690-6DB2-01C0-34C5FDBAC5CE}"/>
              </a:ext>
            </a:extLst>
          </p:cNvPr>
          <p:cNvSpPr txBox="1"/>
          <p:nvPr/>
        </p:nvSpPr>
        <p:spPr>
          <a:xfrm>
            <a:off x="151109" y="774975"/>
            <a:ext cx="5602637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Status:</a:t>
            </a:r>
          </a:p>
          <a:p>
            <a:pPr lvl="1"/>
            <a:endParaRPr lang="en-US" sz="1600" dirty="0"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cs typeface="Arial" panose="020B0604020202020204" pitchFamily="34" charset="0"/>
              </a:rPr>
              <a:t>CERN shipped all of the </a:t>
            </a:r>
            <a:r>
              <a:rPr lang="en-US" sz="1600" dirty="0" err="1">
                <a:cs typeface="Arial" panose="020B0604020202020204" pitchFamily="34" charset="0"/>
              </a:rPr>
              <a:t>lpGBT</a:t>
            </a:r>
            <a:r>
              <a:rPr lang="en-US" sz="1600" dirty="0">
                <a:cs typeface="Arial" panose="020B0604020202020204" pitchFamily="34" charset="0"/>
              </a:rPr>
              <a:t> chips to Manitoba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cs typeface="Arial" panose="020B0604020202020204" pitchFamily="34" charset="0"/>
              </a:rPr>
              <a:t>VTRX+ chips are coming in the next few months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cs typeface="Arial" panose="020B0604020202020204" pitchFamily="34" charset="0"/>
              </a:rPr>
              <a:t>We have one of the CERN prototype readout boards. The </a:t>
            </a:r>
            <a:r>
              <a:rPr lang="en-US" sz="1600" dirty="0" err="1">
                <a:cs typeface="Arial" panose="020B0604020202020204" pitchFamily="34" charset="0"/>
              </a:rPr>
              <a:t>VTRx</a:t>
            </a:r>
            <a:r>
              <a:rPr lang="en-US" sz="1600" dirty="0">
                <a:cs typeface="Arial" panose="020B0604020202020204" pitchFamily="34" charset="0"/>
              </a:rPr>
              <a:t>+ can be used for prototype development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cs typeface="Arial" panose="020B0604020202020204" pitchFamily="34" charset="0"/>
              </a:rPr>
              <a:t>Design of the MAPS module, </a:t>
            </a:r>
            <a:r>
              <a:rPr lang="en-US" sz="1600" dirty="0" err="1">
                <a:cs typeface="Arial" panose="020B0604020202020204" pitchFamily="34" charset="0"/>
              </a:rPr>
              <a:t>flexprint</a:t>
            </a:r>
            <a:r>
              <a:rPr lang="en-US" sz="1600" dirty="0">
                <a:cs typeface="Arial" panose="020B0604020202020204" pitchFamily="34" charset="0"/>
              </a:rPr>
              <a:t>, cooling, interposer is progressing well</a:t>
            </a:r>
          </a:p>
          <a:p>
            <a:pPr lvl="1"/>
            <a:endParaRPr lang="en-US" sz="1600" dirty="0"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cs typeface="Arial" panose="020B0604020202020204" pitchFamily="34" charset="0"/>
              </a:rPr>
              <a:t>Commercial Xilinx FPGA backend solution is being identified and priced out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cs typeface="Arial" panose="020B0604020202020204" pitchFamily="34" charset="0"/>
              </a:rPr>
              <a:t>Power supply and bias system (cabling and control) is currently based on direct remote control, but possible DC/DC conversion closer to the readout board is being considered.</a:t>
            </a:r>
          </a:p>
        </p:txBody>
      </p:sp>
    </p:spTree>
    <p:extLst>
      <p:ext uri="{BB962C8B-B14F-4D97-AF65-F5344CB8AC3E}">
        <p14:creationId xmlns:p14="http://schemas.microsoft.com/office/powerpoint/2010/main" val="5335686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58166EA-D909-DBA4-F854-0E7653E17D13}"/>
              </a:ext>
            </a:extLst>
          </p:cNvPr>
          <p:cNvSpPr/>
          <p:nvPr/>
        </p:nvSpPr>
        <p:spPr>
          <a:xfrm>
            <a:off x="0" y="0"/>
            <a:ext cx="12192000" cy="648393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046F14-7B99-2B17-C430-DB96E9CDE0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0" t="25523" r="18638" b="31387"/>
          <a:stretch/>
        </p:blipFill>
        <p:spPr>
          <a:xfrm>
            <a:off x="10956164" y="56953"/>
            <a:ext cx="1152469" cy="54032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4" name="Picture 6" descr="MOLLERLOGO4-tp.png">
            <a:extLst>
              <a:ext uri="{FF2B5EF4-FFF2-40B4-BE49-F238E27FC236}">
                <a16:creationId xmlns:a16="http://schemas.microsoft.com/office/drawing/2014/main" id="{B4BF4856-8171-4BBF-21B0-60831D0859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0" y="47225"/>
            <a:ext cx="1243160" cy="54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A6898854-8CCC-70D4-4C93-06396273F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E0274-384C-4810-A29F-03E4A6B5FCD6}" type="datetime1">
              <a:rPr lang="en-CA" smtClean="0"/>
              <a:t>2023-05-06</a:t>
            </a:fld>
            <a:endParaRPr lang="en-CA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13728E-E7BB-D70B-97D9-1C32B0D07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EF52150-4969-1B24-626E-D99846C3F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5107A-7FEA-43F4-9A4F-C31E59E7F982}" type="slidenum">
              <a:rPr lang="en-CA" smtClean="0"/>
              <a:t>37</a:t>
            </a:fld>
            <a:endParaRPr lang="en-C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C6D76E-DEF7-F386-A33D-51BC7EAD7084}"/>
              </a:ext>
            </a:extLst>
          </p:cNvPr>
          <p:cNvSpPr txBox="1"/>
          <p:nvPr/>
        </p:nvSpPr>
        <p:spPr>
          <a:xfrm>
            <a:off x="151109" y="774975"/>
            <a:ext cx="11646597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Summary of HV-MAPS operation</a:t>
            </a:r>
          </a:p>
          <a:p>
            <a:endParaRPr lang="en-US" sz="1600" dirty="0"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cs typeface="Arial" panose="020B0604020202020204" pitchFamily="34" charset="0"/>
              </a:rPr>
              <a:t>Chip connections: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>
              <a:cs typeface="Arial" panose="020B0604020202020204" pitchFamily="34" charset="0"/>
            </a:endParaRPr>
          </a:p>
          <a:p>
            <a:pPr marL="1257300" lvl="2" indent="-342900">
              <a:buFont typeface="+mj-lt"/>
              <a:buAutoNum type="arabicPeriod"/>
            </a:pPr>
            <a:r>
              <a:rPr lang="en-US" sz="1600" dirty="0">
                <a:cs typeface="Arial" panose="020B0604020202020204" pitchFamily="34" charset="0"/>
              </a:rPr>
              <a:t>There will be 4 differential outputs (8 lines) per chip that are connected to the </a:t>
            </a:r>
            <a:r>
              <a:rPr lang="en-US" sz="1600" dirty="0" err="1">
                <a:cs typeface="Arial" panose="020B0604020202020204" pitchFamily="34" charset="0"/>
              </a:rPr>
              <a:t>lpGBT</a:t>
            </a:r>
            <a:r>
              <a:rPr lang="en-US" sz="1600" dirty="0">
                <a:cs typeface="Arial" panose="020B0604020202020204" pitchFamily="34" charset="0"/>
              </a:rPr>
              <a:t>:</a:t>
            </a:r>
          </a:p>
          <a:p>
            <a:pPr marL="1714500" lvl="3" indent="-342900">
              <a:buFont typeface="+mj-lt"/>
              <a:buAutoNum type="arabicPeriod"/>
            </a:pPr>
            <a:r>
              <a:rPr lang="en-US" sz="1600" dirty="0">
                <a:cs typeface="Arial" panose="020B0604020202020204" pitchFamily="34" charset="0"/>
              </a:rPr>
              <a:t>Clock (</a:t>
            </a:r>
            <a:r>
              <a:rPr lang="en-US" sz="1600" dirty="0" err="1">
                <a:cs typeface="Arial" panose="020B0604020202020204" pitchFamily="34" charset="0"/>
              </a:rPr>
              <a:t>Clk_n</a:t>
            </a:r>
            <a:r>
              <a:rPr lang="en-US" sz="1600" dirty="0">
                <a:cs typeface="Arial" panose="020B0604020202020204" pitchFamily="34" charset="0"/>
              </a:rPr>
              <a:t>/p)</a:t>
            </a:r>
          </a:p>
          <a:p>
            <a:pPr marL="1714500" lvl="3" indent="-342900">
              <a:buFont typeface="+mj-lt"/>
              <a:buAutoNum type="arabicPeriod"/>
            </a:pPr>
            <a:r>
              <a:rPr lang="en-US" sz="1600" dirty="0">
                <a:cs typeface="Arial" panose="020B0604020202020204" pitchFamily="34" charset="0"/>
              </a:rPr>
              <a:t>Data-out (</a:t>
            </a:r>
            <a:r>
              <a:rPr lang="en-US" sz="1600" dirty="0" err="1">
                <a:cs typeface="Arial" panose="020B0604020202020204" pitchFamily="34" charset="0"/>
              </a:rPr>
              <a:t>DOut_n</a:t>
            </a:r>
            <a:r>
              <a:rPr lang="en-US" sz="1600" dirty="0">
                <a:cs typeface="Arial" panose="020B0604020202020204" pitchFamily="34" charset="0"/>
              </a:rPr>
              <a:t>/p)</a:t>
            </a:r>
          </a:p>
          <a:p>
            <a:pPr marL="1714500" lvl="3" indent="-342900">
              <a:buFont typeface="+mj-lt"/>
              <a:buAutoNum type="arabicPeriod"/>
            </a:pPr>
            <a:r>
              <a:rPr lang="en-US" sz="1600" dirty="0" err="1">
                <a:cs typeface="Arial" panose="020B0604020202020204" pitchFamily="34" charset="0"/>
              </a:rPr>
              <a:t>Gate_n</a:t>
            </a:r>
            <a:r>
              <a:rPr lang="en-US" sz="1600" dirty="0">
                <a:cs typeface="Arial" panose="020B0604020202020204" pitchFamily="34" charset="0"/>
              </a:rPr>
              <a:t>/p</a:t>
            </a:r>
          </a:p>
          <a:p>
            <a:pPr marL="1714500" lvl="3" indent="-342900">
              <a:buFont typeface="+mj-lt"/>
              <a:buAutoNum type="arabicPeriod"/>
            </a:pPr>
            <a:r>
              <a:rPr lang="en-US" sz="1600" dirty="0">
                <a:cs typeface="Arial" panose="020B0604020202020204" pitchFamily="34" charset="0"/>
              </a:rPr>
              <a:t>Addressing (</a:t>
            </a:r>
            <a:r>
              <a:rPr lang="en-US" sz="1600" dirty="0" err="1">
                <a:cs typeface="Arial" panose="020B0604020202020204" pitchFamily="34" charset="0"/>
              </a:rPr>
              <a:t>Sin_n</a:t>
            </a:r>
            <a:r>
              <a:rPr lang="en-US" sz="1600" dirty="0">
                <a:cs typeface="Arial" panose="020B0604020202020204" pitchFamily="34" charset="0"/>
              </a:rPr>
              <a:t>/p)</a:t>
            </a:r>
          </a:p>
          <a:p>
            <a:pPr lvl="3"/>
            <a:endParaRPr lang="en-US" sz="1600" dirty="0">
              <a:cs typeface="Arial" panose="020B0604020202020204" pitchFamily="34" charset="0"/>
            </a:endParaRPr>
          </a:p>
          <a:p>
            <a:pPr marL="1257300" lvl="2" indent="-342900">
              <a:buFont typeface="+mj-lt"/>
              <a:buAutoNum type="arabicPeriod"/>
            </a:pPr>
            <a:r>
              <a:rPr lang="en-US" sz="1600" dirty="0">
                <a:cs typeface="Arial" panose="020B0604020202020204" pitchFamily="34" charset="0"/>
              </a:rPr>
              <a:t>There could be one more digital temperature signal from each chip to the </a:t>
            </a:r>
            <a:r>
              <a:rPr lang="en-US" sz="1600" dirty="0" err="1">
                <a:cs typeface="Arial" panose="020B0604020202020204" pitchFamily="34" charset="0"/>
              </a:rPr>
              <a:t>lpGBT</a:t>
            </a:r>
            <a:r>
              <a:rPr lang="en-US" sz="1600" dirty="0">
                <a:cs typeface="Arial" panose="020B0604020202020204" pitchFamily="34" charset="0"/>
              </a:rPr>
              <a:t> input (TBD)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sz="1600" dirty="0">
                <a:cs typeface="Arial" panose="020B0604020202020204" pitchFamily="34" charset="0"/>
              </a:rPr>
              <a:t>All signals except the temperature diode are LVDS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sz="1600" dirty="0">
                <a:cs typeface="Arial" panose="020B0604020202020204" pitchFamily="34" charset="0"/>
              </a:rPr>
              <a:t>Target TX speed is 1.28 Gbps (~180 Mbps per chip to </a:t>
            </a:r>
            <a:r>
              <a:rPr lang="en-US" sz="1600" dirty="0" err="1">
                <a:cs typeface="Arial" panose="020B0604020202020204" pitchFamily="34" charset="0"/>
              </a:rPr>
              <a:t>lpGBT</a:t>
            </a:r>
            <a:r>
              <a:rPr lang="en-US" sz="1600" dirty="0">
                <a:cs typeface="Arial" panose="020B0604020202020204" pitchFamily="34" charset="0"/>
              </a:rPr>
              <a:t>)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sz="1600" dirty="0">
                <a:cs typeface="Arial" panose="020B0604020202020204" pitchFamily="34" charset="0"/>
              </a:rPr>
              <a:t>Target RX speed is 80 Mbps (from </a:t>
            </a:r>
            <a:r>
              <a:rPr lang="en-US" sz="1600" dirty="0" err="1">
                <a:cs typeface="Arial" panose="020B0604020202020204" pitchFamily="34" charset="0"/>
              </a:rPr>
              <a:t>lpGBT</a:t>
            </a:r>
            <a:r>
              <a:rPr lang="en-US" sz="1600" dirty="0">
                <a:cs typeface="Arial" panose="020B0604020202020204" pitchFamily="34" charset="0"/>
              </a:rPr>
              <a:t> to chip)</a:t>
            </a:r>
          </a:p>
          <a:p>
            <a:pPr marL="1257300" lvl="2" indent="-342900">
              <a:buFont typeface="+mj-lt"/>
              <a:buAutoNum type="arabicPeriod"/>
            </a:pPr>
            <a:endParaRPr lang="en-US" sz="1600" dirty="0">
              <a:cs typeface="Arial" panose="020B0604020202020204" pitchFamily="34" charset="0"/>
            </a:endParaRPr>
          </a:p>
          <a:p>
            <a:pPr marL="1257300" lvl="2" indent="-342900">
              <a:buFont typeface="+mj-lt"/>
              <a:buAutoNum type="arabicPeriod"/>
            </a:pPr>
            <a:endParaRPr lang="en-US" sz="1600" dirty="0">
              <a:cs typeface="Arial" panose="020B0604020202020204" pitchFamily="34" charset="0"/>
            </a:endParaRPr>
          </a:p>
          <a:p>
            <a:pPr marL="1257300" lvl="2" indent="-342900">
              <a:buFont typeface="+mj-lt"/>
              <a:buAutoNum type="arabicPeriod"/>
            </a:pPr>
            <a:endParaRPr lang="en-US" sz="16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6538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C0D7B32-0137-40F8-9305-916D09684352}"/>
              </a:ext>
            </a:extLst>
          </p:cNvPr>
          <p:cNvSpPr/>
          <p:nvPr/>
        </p:nvSpPr>
        <p:spPr>
          <a:xfrm>
            <a:off x="0" y="0"/>
            <a:ext cx="12192000" cy="648393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E56C55-5D72-4D92-A197-7D3714DD93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0" t="25523" r="18638" b="31387"/>
          <a:stretch/>
        </p:blipFill>
        <p:spPr>
          <a:xfrm>
            <a:off x="10956164" y="56953"/>
            <a:ext cx="1152469" cy="54032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4" name="Picture 6" descr="MOLLERLOGO4-tp.png">
            <a:extLst>
              <a:ext uri="{FF2B5EF4-FFF2-40B4-BE49-F238E27FC236}">
                <a16:creationId xmlns:a16="http://schemas.microsoft.com/office/drawing/2014/main" id="{E3C18672-50D2-4AEB-9FDE-AF6D0808E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0" y="47225"/>
            <a:ext cx="1243160" cy="54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FF44FA-F9DD-4181-8574-B45DBA054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C3B9B-CE70-4C68-BAA3-18961B778932}" type="datetime1">
              <a:rPr lang="en-CA" smtClean="0"/>
              <a:t>2023-05-06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885048-4C05-4EEC-9130-AE754B49A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ABA642-D4AB-4063-B645-7FA806B6E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5107A-7FEA-43F4-9A4F-C31E59E7F982}" type="slidenum">
              <a:rPr lang="en-CA" smtClean="0"/>
              <a:t>38</a:t>
            </a:fld>
            <a:endParaRPr lang="en-CA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B5F1F8-1E4E-45FF-9626-E9B55F8E3F2C}"/>
              </a:ext>
            </a:extLst>
          </p:cNvPr>
          <p:cNvSpPr txBox="1"/>
          <p:nvPr/>
        </p:nvSpPr>
        <p:spPr>
          <a:xfrm>
            <a:off x="151109" y="774975"/>
            <a:ext cx="404437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Power and Bias</a:t>
            </a:r>
          </a:p>
          <a:p>
            <a:endParaRPr lang="en-US" sz="1600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cs typeface="Arial" panose="020B0604020202020204" pitchFamily="34" charset="0"/>
              </a:rPr>
              <a:t>Remote LV control cable design for the HVMAPS tracking detector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cs typeface="Arial" panose="020B0604020202020204" pitchFamily="34" charset="0"/>
              </a:rPr>
              <a:t>We would need ~2 of these per segment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cs typeface="Arial" panose="020B0604020202020204" pitchFamily="34" charset="0"/>
              </a:rPr>
              <a:t>Shorter cable is definitely better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cs typeface="Arial" panose="020B0604020202020204" pitchFamily="34" charset="0"/>
              </a:rPr>
              <a:t>We would need three fiber connections</a:t>
            </a:r>
            <a:br>
              <a:rPr lang="en-US" sz="1600" dirty="0">
                <a:cs typeface="Arial" panose="020B0604020202020204" pitchFamily="34" charset="0"/>
              </a:rPr>
            </a:br>
            <a:r>
              <a:rPr lang="en-US" sz="1600" dirty="0">
                <a:cs typeface="Arial" panose="020B0604020202020204" pitchFamily="34" charset="0"/>
              </a:rPr>
              <a:t>per segment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AC6BD0A-CC72-9B60-A0B3-98F1E9D265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0625" y="937780"/>
            <a:ext cx="7442018" cy="527592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DFD6590-BCFD-69DD-F39E-5509C954A546}"/>
              </a:ext>
            </a:extLst>
          </p:cNvPr>
          <p:cNvSpPr/>
          <p:nvPr/>
        </p:nvSpPr>
        <p:spPr>
          <a:xfrm>
            <a:off x="7651376" y="5249045"/>
            <a:ext cx="4331267" cy="10272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922313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C0D7B32-0137-40F8-9305-916D09684352}"/>
              </a:ext>
            </a:extLst>
          </p:cNvPr>
          <p:cNvSpPr/>
          <p:nvPr/>
        </p:nvSpPr>
        <p:spPr>
          <a:xfrm>
            <a:off x="0" y="0"/>
            <a:ext cx="12192000" cy="648393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E56C55-5D72-4D92-A197-7D3714DD93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0" t="25523" r="18638" b="31387"/>
          <a:stretch/>
        </p:blipFill>
        <p:spPr>
          <a:xfrm>
            <a:off x="10956164" y="56953"/>
            <a:ext cx="1152469" cy="54032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4" name="Picture 6" descr="MOLLERLOGO4-tp.png">
            <a:extLst>
              <a:ext uri="{FF2B5EF4-FFF2-40B4-BE49-F238E27FC236}">
                <a16:creationId xmlns:a16="http://schemas.microsoft.com/office/drawing/2014/main" id="{E3C18672-50D2-4AEB-9FDE-AF6D0808E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0" y="47225"/>
            <a:ext cx="1243160" cy="54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FF44FA-F9DD-4181-8574-B45DBA054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FFF15-4CC9-406A-853F-ABE06D0BFD0A}" type="datetime1">
              <a:rPr lang="en-CA" smtClean="0"/>
              <a:t>2023-05-06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885048-4C05-4EEC-9130-AE754B49A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ABA642-D4AB-4063-B645-7FA806B6E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5107A-7FEA-43F4-9A4F-C31E59E7F982}" type="slidenum">
              <a:rPr lang="en-CA" smtClean="0"/>
              <a:t>39</a:t>
            </a:fld>
            <a:endParaRPr lang="en-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0BC532-2DA2-5FE7-E8AD-5DAB10A9E7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7237" y="714673"/>
            <a:ext cx="7890133" cy="55753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2B313E-7651-1787-C47B-D0A88DC094CA}"/>
              </a:ext>
            </a:extLst>
          </p:cNvPr>
          <p:cNvSpPr txBox="1"/>
          <p:nvPr/>
        </p:nvSpPr>
        <p:spPr>
          <a:xfrm>
            <a:off x="151109" y="774975"/>
            <a:ext cx="32509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Appendix:</a:t>
            </a:r>
          </a:p>
          <a:p>
            <a:endParaRPr lang="en-US" sz="1600" b="1" dirty="0"/>
          </a:p>
          <a:p>
            <a:r>
              <a:rPr lang="en-US" sz="1600" b="1" dirty="0"/>
              <a:t>CERN Prototype Board Schematics </a:t>
            </a:r>
          </a:p>
        </p:txBody>
      </p:sp>
    </p:spTree>
    <p:extLst>
      <p:ext uri="{BB962C8B-B14F-4D97-AF65-F5344CB8AC3E}">
        <p14:creationId xmlns:p14="http://schemas.microsoft.com/office/powerpoint/2010/main" val="37889745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69B14B03-D8D6-4285-9D69-4A1C57500B4E}"/>
                  </a:ext>
                </a:extLst>
              </p:cNvPr>
              <p:cNvSpPr/>
              <p:nvPr/>
            </p:nvSpPr>
            <p:spPr>
              <a:xfrm>
                <a:off x="192145" y="800630"/>
                <a:ext cx="3172940" cy="29546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CA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Operational principle: </a:t>
                </a:r>
              </a:p>
              <a:p>
                <a:pPr lvl="1"/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The final size of the individual chips is ~20 mm by 23 mm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64000 pixels per chip </a:t>
                </a:r>
                <a:br>
                  <a:rPr lang="en-US" sz="1400" dirty="0"/>
                </a:br>
                <a:r>
                  <a:rPr lang="en-US" sz="1400" dirty="0"/>
                  <a:t>(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80 </m:t>
                    </m:r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×80 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1400" dirty="0"/>
                  <a:t>)</a:t>
                </a:r>
              </a:p>
              <a:p>
                <a:pPr lvl="1"/>
                <a:endParaRPr 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Several of them are to be combined to form a plane of whatever size is needed</a:t>
                </a:r>
              </a:p>
            </p:txBody>
          </p:sp>
        </mc:Choice>
        <mc:Fallback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69B14B03-D8D6-4285-9D69-4A1C57500B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145" y="800630"/>
                <a:ext cx="3172940" cy="2954655"/>
              </a:xfrm>
              <a:prstGeom prst="rect">
                <a:avLst/>
              </a:prstGeom>
              <a:blipFill>
                <a:blip r:embed="rId2"/>
                <a:stretch>
                  <a:fillRect l="-1154" t="-619" r="-577" b="-1237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0EF3A6-88B9-44A0-84E7-95CEDF497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82C93-7D21-43C2-A69A-7998BDD2A3EC}" type="datetime1">
              <a:rPr lang="en-CA" smtClean="0"/>
              <a:t>2023-05-06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25E0A8-8650-4C18-9B6A-DB699E762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393F45-B92F-490D-844B-B82163213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1322D-2A6C-4AF1-A8E2-766CBCD3AEA9}" type="slidenum">
              <a:rPr lang="en-CA" smtClean="0"/>
              <a:t>4</a:t>
            </a:fld>
            <a:endParaRPr lang="en-CA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61C0F7B-95CF-4BF0-B06B-448531769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7601" y="941992"/>
            <a:ext cx="4884768" cy="540038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FFFAFA0-9D3F-4D26-ABDD-7774B6F76CE7}"/>
                  </a:ext>
                </a:extLst>
              </p:cNvPr>
              <p:cNvSpPr txBox="1"/>
              <p:nvPr/>
            </p:nvSpPr>
            <p:spPr>
              <a:xfrm>
                <a:off x="5779077" y="678412"/>
                <a:ext cx="1241815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20.66 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en-CA" dirty="0"/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FFFAFA0-9D3F-4D26-ABDD-7774B6F76C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9077" y="678412"/>
                <a:ext cx="1241815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D219047-B56B-4CAA-B9E5-83778991C083}"/>
                  </a:ext>
                </a:extLst>
              </p:cNvPr>
              <p:cNvSpPr txBox="1"/>
              <p:nvPr/>
            </p:nvSpPr>
            <p:spPr>
              <a:xfrm rot="16200000">
                <a:off x="3238153" y="3017762"/>
                <a:ext cx="1241815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23.18 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en-CA" dirty="0"/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D219047-B56B-4CAA-B9E5-83778991C0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3238153" y="3017762"/>
                <a:ext cx="1241815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8CDF929-83E4-45B5-B96F-E43463B5356C}"/>
                  </a:ext>
                </a:extLst>
              </p:cNvPr>
              <p:cNvSpPr txBox="1"/>
              <p:nvPr/>
            </p:nvSpPr>
            <p:spPr>
              <a:xfrm>
                <a:off x="6652215" y="2137661"/>
                <a:ext cx="294375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en-CA" sz="12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8CDF929-83E4-45B5-B96F-E43463B535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2215" y="2137661"/>
                <a:ext cx="294375" cy="184666"/>
              </a:xfrm>
              <a:prstGeom prst="rect">
                <a:avLst/>
              </a:prstGeom>
              <a:blipFill>
                <a:blip r:embed="rId7"/>
                <a:stretch>
                  <a:fillRect l="-6122" r="-6122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464C281-72AB-4461-8539-68DE36792D86}"/>
                  </a:ext>
                </a:extLst>
              </p:cNvPr>
              <p:cNvSpPr txBox="1"/>
              <p:nvPr/>
            </p:nvSpPr>
            <p:spPr>
              <a:xfrm>
                <a:off x="5586638" y="3160007"/>
                <a:ext cx="294375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en-CA" sz="12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464C281-72AB-4461-8539-68DE36792D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6638" y="3160007"/>
                <a:ext cx="294375" cy="184666"/>
              </a:xfrm>
              <a:prstGeom prst="rect">
                <a:avLst/>
              </a:prstGeom>
              <a:blipFill>
                <a:blip r:embed="rId8"/>
                <a:stretch>
                  <a:fillRect l="-6122" r="-6122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EB964C8-A574-44BC-AFFB-E34B82852075}"/>
                  </a:ext>
                </a:extLst>
              </p:cNvPr>
              <p:cNvSpPr txBox="1"/>
              <p:nvPr/>
            </p:nvSpPr>
            <p:spPr>
              <a:xfrm>
                <a:off x="4866201" y="5423840"/>
                <a:ext cx="294375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en-CA" sz="120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EB964C8-A574-44BC-AFFB-E34B828520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6201" y="5423840"/>
                <a:ext cx="294375" cy="184666"/>
              </a:xfrm>
              <a:prstGeom prst="rect">
                <a:avLst/>
              </a:prstGeom>
              <a:blipFill>
                <a:blip r:embed="rId7"/>
                <a:stretch>
                  <a:fillRect l="-6122" r="-6122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D422CA4-34E2-4F83-B97E-36B67482F988}"/>
                  </a:ext>
                </a:extLst>
              </p:cNvPr>
              <p:cNvSpPr txBox="1"/>
              <p:nvPr/>
            </p:nvSpPr>
            <p:spPr>
              <a:xfrm>
                <a:off x="7238987" y="4594078"/>
                <a:ext cx="294375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en-CA" sz="1200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D422CA4-34E2-4F83-B97E-36B67482F9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8987" y="4594078"/>
                <a:ext cx="294375" cy="184666"/>
              </a:xfrm>
              <a:prstGeom prst="rect">
                <a:avLst/>
              </a:prstGeom>
              <a:blipFill>
                <a:blip r:embed="rId9"/>
                <a:stretch>
                  <a:fillRect l="-6122" r="-6122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EE7124F9-A6A1-192C-3FA3-1C1108F62E50}"/>
              </a:ext>
            </a:extLst>
          </p:cNvPr>
          <p:cNvSpPr/>
          <p:nvPr/>
        </p:nvSpPr>
        <p:spPr>
          <a:xfrm>
            <a:off x="0" y="0"/>
            <a:ext cx="12192000" cy="648393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811D99-9525-66A9-B6BC-DE49F483F0E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0" t="25523" r="18638" b="31387"/>
          <a:stretch/>
        </p:blipFill>
        <p:spPr>
          <a:xfrm>
            <a:off x="10956164" y="56953"/>
            <a:ext cx="1152469" cy="54032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7" name="Picture 6" descr="MOLLERLOGO4-tp.png">
            <a:extLst>
              <a:ext uri="{FF2B5EF4-FFF2-40B4-BE49-F238E27FC236}">
                <a16:creationId xmlns:a16="http://schemas.microsoft.com/office/drawing/2014/main" id="{2CD42DCA-A4CD-A6A8-9720-12368A94BC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0" y="47225"/>
            <a:ext cx="1243160" cy="54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3AC16046-F95B-B8C4-FC18-29E48FFF6F3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14" t="9069" r="13275" b="12898"/>
          <a:stretch/>
        </p:blipFill>
        <p:spPr>
          <a:xfrm rot="5400000">
            <a:off x="9184582" y="824116"/>
            <a:ext cx="2591645" cy="303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984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C0D7B32-0137-40F8-9305-916D09684352}"/>
              </a:ext>
            </a:extLst>
          </p:cNvPr>
          <p:cNvSpPr/>
          <p:nvPr/>
        </p:nvSpPr>
        <p:spPr>
          <a:xfrm>
            <a:off x="0" y="0"/>
            <a:ext cx="12192000" cy="648393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E56C55-5D72-4D92-A197-7D3714DD93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0" t="25523" r="18638" b="31387"/>
          <a:stretch/>
        </p:blipFill>
        <p:spPr>
          <a:xfrm>
            <a:off x="10956164" y="56953"/>
            <a:ext cx="1152469" cy="54032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4" name="Picture 6" descr="MOLLERLOGO4-tp.png">
            <a:extLst>
              <a:ext uri="{FF2B5EF4-FFF2-40B4-BE49-F238E27FC236}">
                <a16:creationId xmlns:a16="http://schemas.microsoft.com/office/drawing/2014/main" id="{E3C18672-50D2-4AEB-9FDE-AF6D0808E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0" y="47225"/>
            <a:ext cx="1243160" cy="54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FF44FA-F9DD-4181-8574-B45DBA054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47274-1B8D-40B8-BA9A-6F3F115EAC46}" type="datetime1">
              <a:rPr lang="en-CA" smtClean="0"/>
              <a:t>2023-05-06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885048-4C05-4EEC-9130-AE754B49A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ABA642-D4AB-4063-B645-7FA806B6E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5107A-7FEA-43F4-9A4F-C31E59E7F982}" type="slidenum">
              <a:rPr lang="en-CA" smtClean="0"/>
              <a:t>40</a:t>
            </a:fld>
            <a:endParaRPr lang="en-CA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F4253F2-93E5-9F17-9159-1784EDC34D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7247" y="705346"/>
            <a:ext cx="8083876" cy="57123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896A13A-BC40-DB65-CBBB-76D49B17D796}"/>
              </a:ext>
            </a:extLst>
          </p:cNvPr>
          <p:cNvSpPr txBox="1"/>
          <p:nvPr/>
        </p:nvSpPr>
        <p:spPr>
          <a:xfrm>
            <a:off x="151109" y="774975"/>
            <a:ext cx="32509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Appendix:</a:t>
            </a:r>
          </a:p>
          <a:p>
            <a:endParaRPr lang="en-US" sz="1600" b="1" dirty="0"/>
          </a:p>
          <a:p>
            <a:r>
              <a:rPr lang="en-US" sz="1600" b="1" dirty="0"/>
              <a:t>CERN Prototype Board Schematics </a:t>
            </a:r>
          </a:p>
        </p:txBody>
      </p:sp>
    </p:spTree>
    <p:extLst>
      <p:ext uri="{BB962C8B-B14F-4D97-AF65-F5344CB8AC3E}">
        <p14:creationId xmlns:p14="http://schemas.microsoft.com/office/powerpoint/2010/main" val="14252008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C0D7B32-0137-40F8-9305-916D09684352}"/>
              </a:ext>
            </a:extLst>
          </p:cNvPr>
          <p:cNvSpPr/>
          <p:nvPr/>
        </p:nvSpPr>
        <p:spPr>
          <a:xfrm>
            <a:off x="0" y="0"/>
            <a:ext cx="12192000" cy="648393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E56C55-5D72-4D92-A197-7D3714DD93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0" t="25523" r="18638" b="31387"/>
          <a:stretch/>
        </p:blipFill>
        <p:spPr>
          <a:xfrm>
            <a:off x="10956164" y="56953"/>
            <a:ext cx="1152469" cy="54032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4" name="Picture 6" descr="MOLLERLOGO4-tp.png">
            <a:extLst>
              <a:ext uri="{FF2B5EF4-FFF2-40B4-BE49-F238E27FC236}">
                <a16:creationId xmlns:a16="http://schemas.microsoft.com/office/drawing/2014/main" id="{E3C18672-50D2-4AEB-9FDE-AF6D0808E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0" y="47225"/>
            <a:ext cx="1243160" cy="54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FF44FA-F9DD-4181-8574-B45DBA054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895A9-E352-4D7F-98AD-62F16933F658}" type="datetime1">
              <a:rPr lang="en-CA" smtClean="0"/>
              <a:t>2023-05-06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885048-4C05-4EEC-9130-AE754B49A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ABA642-D4AB-4063-B645-7FA806B6E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5107A-7FEA-43F4-9A4F-C31E59E7F982}" type="slidenum">
              <a:rPr lang="en-CA" smtClean="0"/>
              <a:t>41</a:t>
            </a:fld>
            <a:endParaRPr lang="en-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71FE83-811B-AFEB-15DD-F67094B260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2665" y="705346"/>
            <a:ext cx="8680030" cy="57264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6E3A474-DAD9-810C-B0BD-A3B427682140}"/>
              </a:ext>
            </a:extLst>
          </p:cNvPr>
          <p:cNvSpPr txBox="1"/>
          <p:nvPr/>
        </p:nvSpPr>
        <p:spPr>
          <a:xfrm>
            <a:off x="151109" y="774975"/>
            <a:ext cx="32509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Appendix:</a:t>
            </a:r>
          </a:p>
          <a:p>
            <a:endParaRPr lang="en-US" sz="1600" b="1" dirty="0"/>
          </a:p>
          <a:p>
            <a:r>
              <a:rPr lang="en-US" sz="1600" b="1" dirty="0"/>
              <a:t>CERN Prototype Board Schematics </a:t>
            </a:r>
          </a:p>
        </p:txBody>
      </p:sp>
    </p:spTree>
    <p:extLst>
      <p:ext uri="{BB962C8B-B14F-4D97-AF65-F5344CB8AC3E}">
        <p14:creationId xmlns:p14="http://schemas.microsoft.com/office/powerpoint/2010/main" val="36175699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C0D7B32-0137-40F8-9305-916D09684352}"/>
              </a:ext>
            </a:extLst>
          </p:cNvPr>
          <p:cNvSpPr/>
          <p:nvPr/>
        </p:nvSpPr>
        <p:spPr>
          <a:xfrm>
            <a:off x="0" y="0"/>
            <a:ext cx="12192000" cy="648393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E56C55-5D72-4D92-A197-7D3714DD93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0" t="25523" r="18638" b="31387"/>
          <a:stretch/>
        </p:blipFill>
        <p:spPr>
          <a:xfrm>
            <a:off x="10956164" y="56953"/>
            <a:ext cx="1152469" cy="54032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4" name="Picture 6" descr="MOLLERLOGO4-tp.png">
            <a:extLst>
              <a:ext uri="{FF2B5EF4-FFF2-40B4-BE49-F238E27FC236}">
                <a16:creationId xmlns:a16="http://schemas.microsoft.com/office/drawing/2014/main" id="{E3C18672-50D2-4AEB-9FDE-AF6D0808E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0" y="47225"/>
            <a:ext cx="1243160" cy="54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FF44FA-F9DD-4181-8574-B45DBA054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1CFA8-4F22-48DE-AA3D-510375916DE9}" type="datetime1">
              <a:rPr lang="en-CA" smtClean="0"/>
              <a:t>2023-05-06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885048-4C05-4EEC-9130-AE754B49A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ABA642-D4AB-4063-B645-7FA806B6E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5107A-7FEA-43F4-9A4F-C31E59E7F982}" type="slidenum">
              <a:rPr lang="en-CA" smtClean="0"/>
              <a:t>42</a:t>
            </a:fld>
            <a:endParaRPr lang="en-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02DC49-AA43-0837-EB0A-BE55091481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7283" y="648393"/>
            <a:ext cx="8254206" cy="58326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7DAA673-B6EE-9017-9169-8160E1992FC2}"/>
              </a:ext>
            </a:extLst>
          </p:cNvPr>
          <p:cNvSpPr txBox="1"/>
          <p:nvPr/>
        </p:nvSpPr>
        <p:spPr>
          <a:xfrm>
            <a:off x="151109" y="774975"/>
            <a:ext cx="32509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Appendix:</a:t>
            </a:r>
          </a:p>
          <a:p>
            <a:endParaRPr lang="en-US" sz="1600" b="1" dirty="0"/>
          </a:p>
          <a:p>
            <a:r>
              <a:rPr lang="en-US" sz="1600" b="1" dirty="0"/>
              <a:t>CERN Prototype Board Schematics </a:t>
            </a:r>
          </a:p>
        </p:txBody>
      </p:sp>
    </p:spTree>
    <p:extLst>
      <p:ext uri="{BB962C8B-B14F-4D97-AF65-F5344CB8AC3E}">
        <p14:creationId xmlns:p14="http://schemas.microsoft.com/office/powerpoint/2010/main" val="9568474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C0D7B32-0137-40F8-9305-916D09684352}"/>
              </a:ext>
            </a:extLst>
          </p:cNvPr>
          <p:cNvSpPr/>
          <p:nvPr/>
        </p:nvSpPr>
        <p:spPr>
          <a:xfrm>
            <a:off x="0" y="0"/>
            <a:ext cx="12192000" cy="648393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E56C55-5D72-4D92-A197-7D3714DD93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0" t="25523" r="18638" b="31387"/>
          <a:stretch/>
        </p:blipFill>
        <p:spPr>
          <a:xfrm>
            <a:off x="10956164" y="56953"/>
            <a:ext cx="1152469" cy="54032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4" name="Picture 6" descr="MOLLERLOGO4-tp.png">
            <a:extLst>
              <a:ext uri="{FF2B5EF4-FFF2-40B4-BE49-F238E27FC236}">
                <a16:creationId xmlns:a16="http://schemas.microsoft.com/office/drawing/2014/main" id="{E3C18672-50D2-4AEB-9FDE-AF6D0808E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0" y="47225"/>
            <a:ext cx="1243160" cy="54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FF44FA-F9DD-4181-8574-B45DBA054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A94B0-BE69-4D39-8370-218C63739BAC}" type="datetime1">
              <a:rPr lang="en-CA" smtClean="0"/>
              <a:t>2023-05-06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885048-4C05-4EEC-9130-AE754B49A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ABA642-D4AB-4063-B645-7FA806B6E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5107A-7FEA-43F4-9A4F-C31E59E7F982}" type="slidenum">
              <a:rPr lang="en-CA" smtClean="0"/>
              <a:t>43</a:t>
            </a:fld>
            <a:endParaRPr lang="en-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858825-11FF-8A57-F120-DA7A8091B2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7508" y="705346"/>
            <a:ext cx="8099463" cy="57233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C05F23F-28DB-7B7B-2CF1-D4B85F06D4A1}"/>
              </a:ext>
            </a:extLst>
          </p:cNvPr>
          <p:cNvSpPr txBox="1"/>
          <p:nvPr/>
        </p:nvSpPr>
        <p:spPr>
          <a:xfrm>
            <a:off x="151109" y="774975"/>
            <a:ext cx="32509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Appendix:</a:t>
            </a:r>
          </a:p>
          <a:p>
            <a:endParaRPr lang="en-US" sz="1600" b="1" dirty="0"/>
          </a:p>
          <a:p>
            <a:r>
              <a:rPr lang="en-US" sz="1600" b="1" dirty="0"/>
              <a:t>CERN Prototype Board Schematics </a:t>
            </a:r>
          </a:p>
        </p:txBody>
      </p:sp>
    </p:spTree>
    <p:extLst>
      <p:ext uri="{BB962C8B-B14F-4D97-AF65-F5344CB8AC3E}">
        <p14:creationId xmlns:p14="http://schemas.microsoft.com/office/powerpoint/2010/main" val="6779649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C0D7B32-0137-40F8-9305-916D09684352}"/>
              </a:ext>
            </a:extLst>
          </p:cNvPr>
          <p:cNvSpPr/>
          <p:nvPr/>
        </p:nvSpPr>
        <p:spPr>
          <a:xfrm>
            <a:off x="0" y="0"/>
            <a:ext cx="12192000" cy="648393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E56C55-5D72-4D92-A197-7D3714DD93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0" t="25523" r="18638" b="31387"/>
          <a:stretch/>
        </p:blipFill>
        <p:spPr>
          <a:xfrm>
            <a:off x="10956164" y="56953"/>
            <a:ext cx="1152469" cy="54032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4" name="Picture 6" descr="MOLLERLOGO4-tp.png">
            <a:extLst>
              <a:ext uri="{FF2B5EF4-FFF2-40B4-BE49-F238E27FC236}">
                <a16:creationId xmlns:a16="http://schemas.microsoft.com/office/drawing/2014/main" id="{E3C18672-50D2-4AEB-9FDE-AF6D0808E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0" y="47225"/>
            <a:ext cx="1243160" cy="54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FF44FA-F9DD-4181-8574-B45DBA054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84869-6089-45C2-99A4-B214FF2F1873}" type="datetime1">
              <a:rPr lang="en-CA" smtClean="0"/>
              <a:t>2023-05-06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885048-4C05-4EEC-9130-AE754B49A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ABA642-D4AB-4063-B645-7FA806B6E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5107A-7FEA-43F4-9A4F-C31E59E7F982}" type="slidenum">
              <a:rPr lang="en-CA" smtClean="0"/>
              <a:t>44</a:t>
            </a:fld>
            <a:endParaRPr lang="en-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52F16E-CA16-BC2B-8C05-9A268E8849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2678" y="681642"/>
            <a:ext cx="7775955" cy="54947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6BEFB7-5947-6008-B085-21346007402A}"/>
              </a:ext>
            </a:extLst>
          </p:cNvPr>
          <p:cNvSpPr txBox="1"/>
          <p:nvPr/>
        </p:nvSpPr>
        <p:spPr>
          <a:xfrm>
            <a:off x="151109" y="774975"/>
            <a:ext cx="32509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Appendix:</a:t>
            </a:r>
          </a:p>
          <a:p>
            <a:endParaRPr lang="en-US" sz="1600" b="1" dirty="0"/>
          </a:p>
          <a:p>
            <a:r>
              <a:rPr lang="en-US" sz="1600" b="1" dirty="0"/>
              <a:t>CERN Prototype Board Schematics </a:t>
            </a:r>
          </a:p>
        </p:txBody>
      </p:sp>
    </p:spTree>
    <p:extLst>
      <p:ext uri="{BB962C8B-B14F-4D97-AF65-F5344CB8AC3E}">
        <p14:creationId xmlns:p14="http://schemas.microsoft.com/office/powerpoint/2010/main" val="4404057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C0D7B32-0137-40F8-9305-916D09684352}"/>
              </a:ext>
            </a:extLst>
          </p:cNvPr>
          <p:cNvSpPr/>
          <p:nvPr/>
        </p:nvSpPr>
        <p:spPr>
          <a:xfrm>
            <a:off x="0" y="0"/>
            <a:ext cx="12192000" cy="648393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E56C55-5D72-4D92-A197-7D3714DD93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0" t="25523" r="18638" b="31387"/>
          <a:stretch/>
        </p:blipFill>
        <p:spPr>
          <a:xfrm>
            <a:off x="10956164" y="56953"/>
            <a:ext cx="1152469" cy="54032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4" name="Picture 6" descr="MOLLERLOGO4-tp.png">
            <a:extLst>
              <a:ext uri="{FF2B5EF4-FFF2-40B4-BE49-F238E27FC236}">
                <a16:creationId xmlns:a16="http://schemas.microsoft.com/office/drawing/2014/main" id="{E3C18672-50D2-4AEB-9FDE-AF6D0808E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0" y="47225"/>
            <a:ext cx="1243160" cy="54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FF44FA-F9DD-4181-8574-B45DBA054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9A9DA-6FCF-4D88-B715-5CE5EC73D388}" type="datetime1">
              <a:rPr lang="en-CA" smtClean="0"/>
              <a:t>2023-05-06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885048-4C05-4EEC-9130-AE754B49A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ABA642-D4AB-4063-B645-7FA806B6E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5107A-7FEA-43F4-9A4F-C31E59E7F982}" type="slidenum">
              <a:rPr lang="en-CA" smtClean="0"/>
              <a:t>45</a:t>
            </a:fld>
            <a:endParaRPr lang="en-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1B4DCB-E62A-02C5-FAF5-C345CA8542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4867" y="705346"/>
            <a:ext cx="8013766" cy="56627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F1232AD-4EF2-D141-B2C7-1F4EBEFA61CF}"/>
              </a:ext>
            </a:extLst>
          </p:cNvPr>
          <p:cNvSpPr txBox="1"/>
          <p:nvPr/>
        </p:nvSpPr>
        <p:spPr>
          <a:xfrm>
            <a:off x="151109" y="774975"/>
            <a:ext cx="32509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Appendix:</a:t>
            </a:r>
          </a:p>
          <a:p>
            <a:endParaRPr lang="en-US" sz="1600" b="1" dirty="0"/>
          </a:p>
          <a:p>
            <a:r>
              <a:rPr lang="en-US" sz="1600" b="1" dirty="0"/>
              <a:t>CERN Prototype Board Schematics </a:t>
            </a:r>
          </a:p>
        </p:txBody>
      </p:sp>
    </p:spTree>
    <p:extLst>
      <p:ext uri="{BB962C8B-B14F-4D97-AF65-F5344CB8AC3E}">
        <p14:creationId xmlns:p14="http://schemas.microsoft.com/office/powerpoint/2010/main" val="8440086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C0D7B32-0137-40F8-9305-916D09684352}"/>
              </a:ext>
            </a:extLst>
          </p:cNvPr>
          <p:cNvSpPr/>
          <p:nvPr/>
        </p:nvSpPr>
        <p:spPr>
          <a:xfrm>
            <a:off x="0" y="0"/>
            <a:ext cx="12192000" cy="648393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E56C55-5D72-4D92-A197-7D3714DD93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0" t="25523" r="18638" b="31387"/>
          <a:stretch/>
        </p:blipFill>
        <p:spPr>
          <a:xfrm>
            <a:off x="10956164" y="56953"/>
            <a:ext cx="1152469" cy="54032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4" name="Picture 6" descr="MOLLERLOGO4-tp.png">
            <a:extLst>
              <a:ext uri="{FF2B5EF4-FFF2-40B4-BE49-F238E27FC236}">
                <a16:creationId xmlns:a16="http://schemas.microsoft.com/office/drawing/2014/main" id="{E3C18672-50D2-4AEB-9FDE-AF6D0808E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0" y="47225"/>
            <a:ext cx="1243160" cy="54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FF44FA-F9DD-4181-8574-B45DBA054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9A24A-FB39-4D67-AAB0-02C4CCBEE075}" type="datetime1">
              <a:rPr lang="en-CA" smtClean="0"/>
              <a:t>2023-05-06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885048-4C05-4EEC-9130-AE754B49A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ABA642-D4AB-4063-B645-7FA806B6E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5107A-7FEA-43F4-9A4F-C31E59E7F982}" type="slidenum">
              <a:rPr lang="en-CA" smtClean="0"/>
              <a:t>46</a:t>
            </a:fld>
            <a:endParaRPr lang="en-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3221D2-B8B3-4CAD-22B9-5652092A8D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4434" y="705346"/>
            <a:ext cx="7984199" cy="563342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6F6E179-D3E8-3F54-8D72-A7D0338666C3}"/>
              </a:ext>
            </a:extLst>
          </p:cNvPr>
          <p:cNvSpPr txBox="1"/>
          <p:nvPr/>
        </p:nvSpPr>
        <p:spPr>
          <a:xfrm>
            <a:off x="151109" y="774975"/>
            <a:ext cx="32509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Appendix:</a:t>
            </a:r>
          </a:p>
          <a:p>
            <a:endParaRPr lang="en-US" sz="1600" b="1" dirty="0"/>
          </a:p>
          <a:p>
            <a:r>
              <a:rPr lang="en-US" sz="1600" b="1" dirty="0"/>
              <a:t>CERN Prototype Board Schematics </a:t>
            </a:r>
          </a:p>
        </p:txBody>
      </p:sp>
    </p:spTree>
    <p:extLst>
      <p:ext uri="{BB962C8B-B14F-4D97-AF65-F5344CB8AC3E}">
        <p14:creationId xmlns:p14="http://schemas.microsoft.com/office/powerpoint/2010/main" val="9631452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C0D7B32-0137-40F8-9305-916D09684352}"/>
              </a:ext>
            </a:extLst>
          </p:cNvPr>
          <p:cNvSpPr/>
          <p:nvPr/>
        </p:nvSpPr>
        <p:spPr>
          <a:xfrm>
            <a:off x="0" y="0"/>
            <a:ext cx="12192000" cy="648393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E56C55-5D72-4D92-A197-7D3714DD93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0" t="25523" r="18638" b="31387"/>
          <a:stretch/>
        </p:blipFill>
        <p:spPr>
          <a:xfrm>
            <a:off x="10956164" y="56953"/>
            <a:ext cx="1152469" cy="54032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4" name="Picture 6" descr="MOLLERLOGO4-tp.png">
            <a:extLst>
              <a:ext uri="{FF2B5EF4-FFF2-40B4-BE49-F238E27FC236}">
                <a16:creationId xmlns:a16="http://schemas.microsoft.com/office/drawing/2014/main" id="{E3C18672-50D2-4AEB-9FDE-AF6D0808E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0" y="47225"/>
            <a:ext cx="1243160" cy="54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FF44FA-F9DD-4181-8574-B45DBA054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92C7B-0DA2-4383-9CC5-C2EF7EDADBD1}" type="datetime1">
              <a:rPr lang="en-CA" smtClean="0"/>
              <a:t>2023-05-06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885048-4C05-4EEC-9130-AE754B49A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ABA642-D4AB-4063-B645-7FA806B6E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5107A-7FEA-43F4-9A4F-C31E59E7F982}" type="slidenum">
              <a:rPr lang="en-CA" smtClean="0"/>
              <a:t>47</a:t>
            </a:fld>
            <a:endParaRPr lang="en-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4F7402-DDE0-A5F7-FAF6-F8BA5C1022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3444" y="705346"/>
            <a:ext cx="7959911" cy="562470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D9821B7-85D6-19C3-7E04-C68F9E2A042F}"/>
              </a:ext>
            </a:extLst>
          </p:cNvPr>
          <p:cNvSpPr txBox="1"/>
          <p:nvPr/>
        </p:nvSpPr>
        <p:spPr>
          <a:xfrm>
            <a:off x="151109" y="774975"/>
            <a:ext cx="32509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Appendix:</a:t>
            </a:r>
          </a:p>
          <a:p>
            <a:endParaRPr lang="en-US" sz="1600" b="1" dirty="0"/>
          </a:p>
          <a:p>
            <a:r>
              <a:rPr lang="en-US" sz="1600" b="1" dirty="0"/>
              <a:t>CERN Prototype Board Schematics </a:t>
            </a:r>
          </a:p>
        </p:txBody>
      </p:sp>
    </p:spTree>
    <p:extLst>
      <p:ext uri="{BB962C8B-B14F-4D97-AF65-F5344CB8AC3E}">
        <p14:creationId xmlns:p14="http://schemas.microsoft.com/office/powerpoint/2010/main" val="31549704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C0D7B32-0137-40F8-9305-916D09684352}"/>
              </a:ext>
            </a:extLst>
          </p:cNvPr>
          <p:cNvSpPr/>
          <p:nvPr/>
        </p:nvSpPr>
        <p:spPr>
          <a:xfrm>
            <a:off x="0" y="0"/>
            <a:ext cx="12192000" cy="648393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E56C55-5D72-4D92-A197-7D3714DD93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0" t="25523" r="18638" b="31387"/>
          <a:stretch/>
        </p:blipFill>
        <p:spPr>
          <a:xfrm>
            <a:off x="10956164" y="56953"/>
            <a:ext cx="1152469" cy="54032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4" name="Picture 6" descr="MOLLERLOGO4-tp.png">
            <a:extLst>
              <a:ext uri="{FF2B5EF4-FFF2-40B4-BE49-F238E27FC236}">
                <a16:creationId xmlns:a16="http://schemas.microsoft.com/office/drawing/2014/main" id="{E3C18672-50D2-4AEB-9FDE-AF6D0808E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0" y="47225"/>
            <a:ext cx="1243160" cy="54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FF44FA-F9DD-4181-8574-B45DBA054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4199F-6514-4776-9354-D9B5D7381B37}" type="datetime1">
              <a:rPr lang="en-CA" smtClean="0"/>
              <a:t>2023-05-06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885048-4C05-4EEC-9130-AE754B49A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ABA642-D4AB-4063-B645-7FA806B6E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5107A-7FEA-43F4-9A4F-C31E59E7F982}" type="slidenum">
              <a:rPr lang="en-CA" smtClean="0"/>
              <a:t>48</a:t>
            </a:fld>
            <a:endParaRPr lang="en-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588570-0DBD-9914-62F2-A3029AFEA8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5153" y="705346"/>
            <a:ext cx="8061229" cy="56877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9410E33-E46A-6BA6-3152-BBA1E0DC0E07}"/>
              </a:ext>
            </a:extLst>
          </p:cNvPr>
          <p:cNvSpPr txBox="1"/>
          <p:nvPr/>
        </p:nvSpPr>
        <p:spPr>
          <a:xfrm>
            <a:off x="151109" y="774975"/>
            <a:ext cx="32509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Appendix:</a:t>
            </a:r>
          </a:p>
          <a:p>
            <a:endParaRPr lang="en-US" sz="1600" b="1" dirty="0"/>
          </a:p>
          <a:p>
            <a:r>
              <a:rPr lang="en-US" sz="1600" b="1" dirty="0"/>
              <a:t>CERN Prototype Board Schematics </a:t>
            </a:r>
          </a:p>
        </p:txBody>
      </p:sp>
    </p:spTree>
    <p:extLst>
      <p:ext uri="{BB962C8B-B14F-4D97-AF65-F5344CB8AC3E}">
        <p14:creationId xmlns:p14="http://schemas.microsoft.com/office/powerpoint/2010/main" val="40798829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C0D7B32-0137-40F8-9305-916D09684352}"/>
              </a:ext>
            </a:extLst>
          </p:cNvPr>
          <p:cNvSpPr/>
          <p:nvPr/>
        </p:nvSpPr>
        <p:spPr>
          <a:xfrm>
            <a:off x="0" y="0"/>
            <a:ext cx="12192000" cy="648393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E56C55-5D72-4D92-A197-7D3714DD93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0" t="25523" r="18638" b="31387"/>
          <a:stretch/>
        </p:blipFill>
        <p:spPr>
          <a:xfrm>
            <a:off x="10956164" y="56953"/>
            <a:ext cx="1152469" cy="54032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4" name="Picture 6" descr="MOLLERLOGO4-tp.png">
            <a:extLst>
              <a:ext uri="{FF2B5EF4-FFF2-40B4-BE49-F238E27FC236}">
                <a16:creationId xmlns:a16="http://schemas.microsoft.com/office/drawing/2014/main" id="{E3C18672-50D2-4AEB-9FDE-AF6D0808E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0" y="47225"/>
            <a:ext cx="1243160" cy="54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FF44FA-F9DD-4181-8574-B45DBA054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81F29-0244-44CC-BF62-5E124C18E972}" type="datetime1">
              <a:rPr lang="en-CA" smtClean="0"/>
              <a:t>2023-05-06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885048-4C05-4EEC-9130-AE754B49A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ABA642-D4AB-4063-B645-7FA806B6E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5107A-7FEA-43F4-9A4F-C31E59E7F982}" type="slidenum">
              <a:rPr lang="en-CA" smtClean="0"/>
              <a:t>49</a:t>
            </a:fld>
            <a:endParaRPr lang="en-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610FAE-416F-2AD2-BA02-6CB08C4E64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705346"/>
            <a:ext cx="8111254" cy="57230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7DAB8D9-62AD-CFC5-D2A4-1E0A9575447A}"/>
              </a:ext>
            </a:extLst>
          </p:cNvPr>
          <p:cNvSpPr txBox="1"/>
          <p:nvPr/>
        </p:nvSpPr>
        <p:spPr>
          <a:xfrm>
            <a:off x="151109" y="774975"/>
            <a:ext cx="32509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Appendix:</a:t>
            </a:r>
          </a:p>
          <a:p>
            <a:endParaRPr lang="en-US" sz="1600" b="1" dirty="0"/>
          </a:p>
          <a:p>
            <a:r>
              <a:rPr lang="en-US" sz="1600" b="1" dirty="0"/>
              <a:t>CERN Prototype Board Schematics </a:t>
            </a:r>
          </a:p>
        </p:txBody>
      </p:sp>
    </p:spTree>
    <p:extLst>
      <p:ext uri="{BB962C8B-B14F-4D97-AF65-F5344CB8AC3E}">
        <p14:creationId xmlns:p14="http://schemas.microsoft.com/office/powerpoint/2010/main" val="1433233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58166EA-D909-DBA4-F854-0E7653E17D13}"/>
              </a:ext>
            </a:extLst>
          </p:cNvPr>
          <p:cNvSpPr/>
          <p:nvPr/>
        </p:nvSpPr>
        <p:spPr>
          <a:xfrm>
            <a:off x="0" y="0"/>
            <a:ext cx="12192000" cy="648393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046F14-7B99-2B17-C430-DB96E9CDE0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0" t="25523" r="18638" b="31387"/>
          <a:stretch/>
        </p:blipFill>
        <p:spPr>
          <a:xfrm>
            <a:off x="10956164" y="56953"/>
            <a:ext cx="1152469" cy="54032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4" name="Picture 6" descr="MOLLERLOGO4-tp.png">
            <a:extLst>
              <a:ext uri="{FF2B5EF4-FFF2-40B4-BE49-F238E27FC236}">
                <a16:creationId xmlns:a16="http://schemas.microsoft.com/office/drawing/2014/main" id="{B4BF4856-8171-4BBF-21B0-60831D0859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0" y="47225"/>
            <a:ext cx="1243160" cy="54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A6898854-8CCC-70D4-4C93-06396273F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BD216-C6B3-402B-98BB-B136D8206DF6}" type="datetime1">
              <a:rPr lang="en-CA" smtClean="0"/>
              <a:t>2023-05-06</a:t>
            </a:fld>
            <a:endParaRPr lang="en-CA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13728E-E7BB-D70B-97D9-1C32B0D07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EF52150-4969-1B24-626E-D99846C3F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5107A-7FEA-43F4-9A4F-C31E59E7F982}" type="slidenum">
              <a:rPr lang="en-CA" smtClean="0"/>
              <a:t>5</a:t>
            </a:fld>
            <a:endParaRPr lang="en-C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C6D76E-DEF7-F386-A33D-51BC7EAD7084}"/>
              </a:ext>
            </a:extLst>
          </p:cNvPr>
          <p:cNvSpPr txBox="1"/>
          <p:nvPr/>
        </p:nvSpPr>
        <p:spPr>
          <a:xfrm>
            <a:off x="151109" y="774975"/>
            <a:ext cx="1164659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Summary of HV-MAPS operation </a:t>
            </a:r>
            <a:r>
              <a:rPr lang="en-US" sz="1600" dirty="0"/>
              <a:t>(with figures by Heiko Augustin, Alena Weber, and Andre’ Schoening – U. Heidelberg)</a:t>
            </a:r>
          </a:p>
          <a:p>
            <a:endParaRPr lang="en-US" sz="1600" dirty="0"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cs typeface="Arial" panose="020B0604020202020204" pitchFamily="34" charset="0"/>
              </a:rPr>
              <a:t>There are three distinct areas of the chip: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>
              <a:cs typeface="Arial" panose="020B0604020202020204" pitchFamily="34" charset="0"/>
            </a:endParaRPr>
          </a:p>
          <a:p>
            <a:pPr marL="1257300" lvl="2" indent="-342900">
              <a:buFont typeface="+mj-lt"/>
              <a:buAutoNum type="arabicPeriod"/>
            </a:pPr>
            <a:r>
              <a:rPr lang="en-US" sz="1600" dirty="0">
                <a:cs typeface="Arial" panose="020B0604020202020204" pitchFamily="34" charset="0"/>
              </a:rPr>
              <a:t>The pixel area, in which each of the 64000 pixels include an amplifier and a line driver to connect the pixel to the periphery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sz="1600" dirty="0">
                <a:cs typeface="Arial" panose="020B0604020202020204" pitchFamily="34" charset="0"/>
              </a:rPr>
              <a:t>The mirror pixel area at the chip periphery, which includes two tunable </a:t>
            </a:r>
            <a:r>
              <a:rPr lang="en-US" sz="1600" dirty="0" err="1">
                <a:cs typeface="Arial" panose="020B0604020202020204" pitchFamily="34" charset="0"/>
              </a:rPr>
              <a:t>ToT</a:t>
            </a:r>
            <a:r>
              <a:rPr lang="en-US" sz="1600" dirty="0">
                <a:cs typeface="Arial" panose="020B0604020202020204" pitchFamily="34" charset="0"/>
              </a:rPr>
              <a:t> comparators 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sz="1600" dirty="0">
                <a:cs typeface="Arial" panose="020B0604020202020204" pitchFamily="34" charset="0"/>
              </a:rPr>
              <a:t>Three state machines at the chip periphery and a mux for data transfer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36AED43-79CB-8538-2F70-6BA3E43A95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5149" y="3039501"/>
            <a:ext cx="9301164" cy="328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4341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58166EA-D909-DBA4-F854-0E7653E17D13}"/>
              </a:ext>
            </a:extLst>
          </p:cNvPr>
          <p:cNvSpPr/>
          <p:nvPr/>
        </p:nvSpPr>
        <p:spPr>
          <a:xfrm>
            <a:off x="0" y="0"/>
            <a:ext cx="12192000" cy="648393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046F14-7B99-2B17-C430-DB96E9CDE0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0" t="25523" r="18638" b="31387"/>
          <a:stretch/>
        </p:blipFill>
        <p:spPr>
          <a:xfrm>
            <a:off x="10956164" y="56953"/>
            <a:ext cx="1152469" cy="54032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4" name="Picture 6" descr="MOLLERLOGO4-tp.png">
            <a:extLst>
              <a:ext uri="{FF2B5EF4-FFF2-40B4-BE49-F238E27FC236}">
                <a16:creationId xmlns:a16="http://schemas.microsoft.com/office/drawing/2014/main" id="{B4BF4856-8171-4BBF-21B0-60831D0859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0" y="47225"/>
            <a:ext cx="1243160" cy="54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A6898854-8CCC-70D4-4C93-06396273F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590E5-63EF-40AF-A803-D59A9194AFBB}" type="datetime1">
              <a:rPr lang="en-CA" smtClean="0"/>
              <a:t>2023-05-06</a:t>
            </a:fld>
            <a:endParaRPr lang="en-CA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13728E-E7BB-D70B-97D9-1C32B0D07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EF52150-4969-1B24-626E-D99846C3F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5107A-7FEA-43F4-9A4F-C31E59E7F982}" type="slidenum">
              <a:rPr lang="en-CA" smtClean="0"/>
              <a:t>6</a:t>
            </a:fld>
            <a:endParaRPr lang="en-C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C6D76E-DEF7-F386-A33D-51BC7EAD7084}"/>
              </a:ext>
            </a:extLst>
          </p:cNvPr>
          <p:cNvSpPr txBox="1"/>
          <p:nvPr/>
        </p:nvSpPr>
        <p:spPr>
          <a:xfrm>
            <a:off x="151109" y="774975"/>
            <a:ext cx="116465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Summary of HV-MAPS operation</a:t>
            </a:r>
          </a:p>
          <a:p>
            <a:endParaRPr lang="en-US" sz="1600" dirty="0"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cs typeface="Arial" panose="020B0604020202020204" pitchFamily="34" charset="0"/>
              </a:rPr>
              <a:t>Signal digitization and time stamp generation: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>
              <a:cs typeface="Arial" panose="020B0604020202020204" pitchFamily="34" charset="0"/>
            </a:endParaRPr>
          </a:p>
          <a:p>
            <a:pPr marL="1257300" lvl="2" indent="-342900">
              <a:buFont typeface="+mj-lt"/>
              <a:buAutoNum type="arabicPeriod"/>
            </a:pPr>
            <a:r>
              <a:rPr lang="en-US" sz="1600" dirty="0">
                <a:cs typeface="Arial" panose="020B0604020202020204" pitchFamily="34" charset="0"/>
              </a:rPr>
              <a:t>Each pixel drives the amplified hit signal to a dedicated readout buffer at the chip periphery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sz="1600" dirty="0">
                <a:cs typeface="Arial" panose="020B0604020202020204" pitchFamily="34" charset="0"/>
              </a:rPr>
              <a:t>The two comparators for each pixel are part of the readout buffer circuitry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sz="1600" dirty="0">
                <a:cs typeface="Arial" panose="020B0604020202020204" pitchFamily="34" charset="0"/>
              </a:rPr>
              <a:t>The readout buffer generates two timestamps. The first one sets the hit latch. The second one establishes the </a:t>
            </a:r>
            <a:r>
              <a:rPr lang="en-US" sz="1600" dirty="0" err="1">
                <a:cs typeface="Arial" panose="020B0604020202020204" pitchFamily="34" charset="0"/>
              </a:rPr>
              <a:t>ToT</a:t>
            </a:r>
            <a:r>
              <a:rPr lang="en-US" sz="1600" dirty="0">
                <a:cs typeface="Arial" panose="020B0604020202020204" pitchFamily="34" charset="0"/>
              </a:rPr>
              <a:t> proportional to the collected charge and reduces time-walk effects. 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sz="1600" dirty="0">
                <a:cs typeface="Arial" panose="020B0604020202020204" pitchFamily="34" charset="0"/>
              </a:rPr>
              <a:t>The buffer stores an 8b pixel row address and the two timestamps  (TS1 = 11b and TS2 = 5b)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9F4F5C-D9FF-15AF-EAED-6062D5A9FC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6713" y="3519821"/>
            <a:ext cx="3216166" cy="24814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3603A6B-EEA3-8E60-D7EB-13FE854986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1754" y="3893078"/>
            <a:ext cx="4160174" cy="188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6349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58166EA-D909-DBA4-F854-0E7653E17D13}"/>
              </a:ext>
            </a:extLst>
          </p:cNvPr>
          <p:cNvSpPr/>
          <p:nvPr/>
        </p:nvSpPr>
        <p:spPr>
          <a:xfrm>
            <a:off x="0" y="0"/>
            <a:ext cx="12192000" cy="648393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046F14-7B99-2B17-C430-DB96E9CDE0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0" t="25523" r="18638" b="31387"/>
          <a:stretch/>
        </p:blipFill>
        <p:spPr>
          <a:xfrm>
            <a:off x="10956164" y="56953"/>
            <a:ext cx="1152469" cy="54032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4" name="Picture 6" descr="MOLLERLOGO4-tp.png">
            <a:extLst>
              <a:ext uri="{FF2B5EF4-FFF2-40B4-BE49-F238E27FC236}">
                <a16:creationId xmlns:a16="http://schemas.microsoft.com/office/drawing/2014/main" id="{B4BF4856-8171-4BBF-21B0-60831D0859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0" y="47225"/>
            <a:ext cx="1243160" cy="54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A6898854-8CCC-70D4-4C93-06396273F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89979-EAFE-4AE3-A312-1049D0FC61E3}" type="datetime1">
              <a:rPr lang="en-CA" smtClean="0"/>
              <a:t>2023-05-06</a:t>
            </a:fld>
            <a:endParaRPr lang="en-CA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413728E-E7BB-D70B-97D9-1C32B0D07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EF52150-4969-1B24-626E-D99846C3F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5107A-7FEA-43F4-9A4F-C31E59E7F982}" type="slidenum">
              <a:rPr lang="en-CA" smtClean="0"/>
              <a:t>7</a:t>
            </a:fld>
            <a:endParaRPr lang="en-C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C6D76E-DEF7-F386-A33D-51BC7EAD7084}"/>
              </a:ext>
            </a:extLst>
          </p:cNvPr>
          <p:cNvSpPr txBox="1"/>
          <p:nvPr/>
        </p:nvSpPr>
        <p:spPr>
          <a:xfrm>
            <a:off x="151107" y="779457"/>
            <a:ext cx="1195752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Summary of HV-MAPS operation</a:t>
            </a:r>
          </a:p>
          <a:p>
            <a:endParaRPr lang="en-US" sz="1600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cs typeface="Arial" panose="020B0604020202020204" pitchFamily="34" charset="0"/>
              </a:rPr>
              <a:t>Chip event readout organization: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>
                <a:cs typeface="Arial" panose="020B0604020202020204" pitchFamily="34" charset="0"/>
              </a:rPr>
              <a:t>The chip is readout in column-drain and row readout sequence. There are 250 rows and 256 columns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>
                <a:cs typeface="Arial" panose="020B0604020202020204" pitchFamily="34" charset="0"/>
              </a:rPr>
              <a:t>Pixels buffers with hits are transferred to an </a:t>
            </a:r>
            <a:r>
              <a:rPr lang="en-US" sz="1600" dirty="0" err="1">
                <a:cs typeface="Arial" panose="020B0604020202020204" pitchFamily="34" charset="0"/>
              </a:rPr>
              <a:t>EoC</a:t>
            </a:r>
            <a:r>
              <a:rPr lang="en-US" sz="1600" dirty="0">
                <a:cs typeface="Arial" panose="020B0604020202020204" pitchFamily="34" charset="0"/>
              </a:rPr>
              <a:t> (End of Column) cell, selected by a priority logic.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>
                <a:cs typeface="Arial" panose="020B0604020202020204" pitchFamily="34" charset="0"/>
              </a:rPr>
              <a:t>If a pixel buffer hit state is transferred to the corresponding </a:t>
            </a:r>
            <a:r>
              <a:rPr lang="en-US" sz="1600" dirty="0" err="1">
                <a:cs typeface="Arial" panose="020B0604020202020204" pitchFamily="34" charset="0"/>
              </a:rPr>
              <a:t>EoC</a:t>
            </a:r>
            <a:r>
              <a:rPr lang="en-US" sz="1600" dirty="0">
                <a:cs typeface="Arial" panose="020B0604020202020204" pitchFamily="34" charset="0"/>
              </a:rPr>
              <a:t>, the buffer is cleared and the pixel is sensitive to new hits again.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>
                <a:cs typeface="Arial" panose="020B0604020202020204" pitchFamily="34" charset="0"/>
              </a:rPr>
              <a:t>The EOC contains an 8b column address and collects the full 32b hit information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>
                <a:cs typeface="Arial" panose="020B0604020202020204" pitchFamily="34" charset="0"/>
              </a:rPr>
              <a:t>The priority chain within a column is based on pixel position and hit time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>
                <a:cs typeface="Arial" panose="020B0604020202020204" pitchFamily="34" charset="0"/>
              </a:rPr>
              <a:t>The state machine generates signals to transfer the pixel hit information to the </a:t>
            </a:r>
            <a:r>
              <a:rPr lang="en-US" sz="1600" dirty="0" err="1">
                <a:cs typeface="Arial" panose="020B0604020202020204" pitchFamily="34" charset="0"/>
              </a:rPr>
              <a:t>EoC</a:t>
            </a:r>
            <a:r>
              <a:rPr lang="en-US" sz="1600" dirty="0">
                <a:cs typeface="Arial" panose="020B0604020202020204" pitchFamily="34" charset="0"/>
              </a:rPr>
              <a:t> and transfer the 32 bit </a:t>
            </a:r>
            <a:r>
              <a:rPr lang="en-US" sz="1600" dirty="0" err="1">
                <a:cs typeface="Arial" panose="020B0604020202020204" pitchFamily="34" charset="0"/>
              </a:rPr>
              <a:t>EoC</a:t>
            </a:r>
            <a:r>
              <a:rPr lang="en-US" sz="1600" dirty="0">
                <a:cs typeface="Arial" panose="020B0604020202020204" pitchFamily="34" charset="0"/>
              </a:rPr>
              <a:t> data to the serializer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>
                <a:cs typeface="Arial" panose="020B0604020202020204" pitchFamily="34" charset="0"/>
              </a:rPr>
              <a:t>The 32b data words are byte serialized and 8b/10b encoded </a:t>
            </a:r>
          </a:p>
          <a:p>
            <a:pPr marL="1257300" lvl="2" indent="-342900">
              <a:buFont typeface="+mj-lt"/>
              <a:buAutoNum type="arabicPeriod"/>
            </a:pPr>
            <a:endParaRPr lang="en-US" sz="1600" dirty="0">
              <a:cs typeface="Arial" panose="020B0604020202020204" pitchFamily="34" charset="0"/>
            </a:endParaRPr>
          </a:p>
          <a:p>
            <a:pPr marL="1257300" lvl="2" indent="-342900">
              <a:buFont typeface="+mj-lt"/>
              <a:buAutoNum type="arabicPeriod"/>
            </a:pPr>
            <a:endParaRPr lang="en-US" sz="1600" dirty="0">
              <a:cs typeface="Arial" panose="020B0604020202020204" pitchFamily="34" charset="0"/>
            </a:endParaRPr>
          </a:p>
          <a:p>
            <a:pPr marL="1257300" lvl="2" indent="-342900">
              <a:buFont typeface="+mj-lt"/>
              <a:buAutoNum type="arabicPeriod"/>
            </a:pPr>
            <a:endParaRPr lang="en-US" sz="1600" dirty="0"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0D4FBA9-FC0A-BEA0-816A-946F937FAF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5718" y="3429000"/>
            <a:ext cx="2610770" cy="25571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77472EB-8127-B5F2-B8DF-540F43B7A2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4205" y="3429000"/>
            <a:ext cx="3943783" cy="254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7624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C0D7B32-0137-40F8-9305-916D09684352}"/>
              </a:ext>
            </a:extLst>
          </p:cNvPr>
          <p:cNvSpPr/>
          <p:nvPr/>
        </p:nvSpPr>
        <p:spPr>
          <a:xfrm>
            <a:off x="0" y="0"/>
            <a:ext cx="12192000" cy="648393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E56C55-5D72-4D92-A197-7D3714DD93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0" t="25523" r="18638" b="31387"/>
          <a:stretch/>
        </p:blipFill>
        <p:spPr>
          <a:xfrm>
            <a:off x="10956164" y="56953"/>
            <a:ext cx="1152469" cy="54032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4" name="Picture 6" descr="MOLLERLOGO4-tp.png">
            <a:extLst>
              <a:ext uri="{FF2B5EF4-FFF2-40B4-BE49-F238E27FC236}">
                <a16:creationId xmlns:a16="http://schemas.microsoft.com/office/drawing/2014/main" id="{E3C18672-50D2-4AEB-9FDE-AF6D0808E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0" y="47225"/>
            <a:ext cx="1243160" cy="54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FF44FA-F9DD-4181-8574-B45DBA054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78A2D-01FA-451D-8FB5-6243691E26F9}" type="datetime1">
              <a:rPr lang="en-CA" smtClean="0"/>
              <a:t>2023-05-06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885048-4C05-4EEC-9130-AE754B49A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ABA642-D4AB-4063-B645-7FA806B6E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5107A-7FEA-43F4-9A4F-C31E59E7F982}" type="slidenum">
              <a:rPr lang="en-CA" smtClean="0"/>
              <a:t>8</a:t>
            </a:fld>
            <a:endParaRPr lang="en-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CDE584-D40B-810A-D2CB-277CC669E3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3124" y="1530219"/>
            <a:ext cx="5398113" cy="44238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7827AF5-6BAE-553F-9A57-DAEDECFDF519}"/>
              </a:ext>
            </a:extLst>
          </p:cNvPr>
          <p:cNvSpPr txBox="1"/>
          <p:nvPr/>
        </p:nvSpPr>
        <p:spPr>
          <a:xfrm>
            <a:off x="7319682" y="3012141"/>
            <a:ext cx="10214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>
                <a:latin typeface="Arial" panose="020B0604020202020204" pitchFamily="34" charset="0"/>
                <a:cs typeface="Arial" panose="020B0604020202020204" pitchFamily="34" charset="0"/>
              </a:rPr>
              <a:t>Pixel area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6F088B-8B24-C6DC-1883-822B71374783}"/>
              </a:ext>
            </a:extLst>
          </p:cNvPr>
          <p:cNvSpPr txBox="1"/>
          <p:nvPr/>
        </p:nvSpPr>
        <p:spPr>
          <a:xfrm>
            <a:off x="7319682" y="5042647"/>
            <a:ext cx="15776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>
                <a:latin typeface="Arial" panose="020B0604020202020204" pitchFamily="34" charset="0"/>
                <a:cs typeface="Arial" panose="020B0604020202020204" pitchFamily="34" charset="0"/>
              </a:rPr>
              <a:t>Pixel buffer area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8E99B3-21C1-AEAF-728F-9AA2172717C6}"/>
              </a:ext>
            </a:extLst>
          </p:cNvPr>
          <p:cNvSpPr txBox="1"/>
          <p:nvPr/>
        </p:nvSpPr>
        <p:spPr>
          <a:xfrm>
            <a:off x="7319682" y="5520813"/>
            <a:ext cx="1366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>
                <a:latin typeface="Arial" panose="020B0604020202020204" pitchFamily="34" charset="0"/>
                <a:cs typeface="Arial" panose="020B0604020202020204" pitchFamily="34" charset="0"/>
              </a:rPr>
              <a:t>Readout logic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423B48-C1EA-E500-20C7-1E84C1F3ACAB}"/>
              </a:ext>
            </a:extLst>
          </p:cNvPr>
          <p:cNvSpPr txBox="1"/>
          <p:nvPr/>
        </p:nvSpPr>
        <p:spPr>
          <a:xfrm>
            <a:off x="151107" y="774975"/>
            <a:ext cx="11957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Summary of HV-MAPS operation</a:t>
            </a:r>
          </a:p>
        </p:txBody>
      </p:sp>
    </p:spTree>
    <p:extLst>
      <p:ext uri="{BB962C8B-B14F-4D97-AF65-F5344CB8AC3E}">
        <p14:creationId xmlns:p14="http://schemas.microsoft.com/office/powerpoint/2010/main" val="2433154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2025EDF-E854-2475-475B-DA8D4DC2D87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87142" y="1553972"/>
            <a:ext cx="5499012" cy="440803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C0D7B32-0137-40F8-9305-916D09684352}"/>
              </a:ext>
            </a:extLst>
          </p:cNvPr>
          <p:cNvSpPr/>
          <p:nvPr/>
        </p:nvSpPr>
        <p:spPr>
          <a:xfrm>
            <a:off x="0" y="0"/>
            <a:ext cx="12192000" cy="648393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E56C55-5D72-4D92-A197-7D3714DD93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0" t="25523" r="18638" b="31387"/>
          <a:stretch/>
        </p:blipFill>
        <p:spPr>
          <a:xfrm>
            <a:off x="10956164" y="56953"/>
            <a:ext cx="1152469" cy="54032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4" name="Picture 6" descr="MOLLERLOGO4-tp.png">
            <a:extLst>
              <a:ext uri="{FF2B5EF4-FFF2-40B4-BE49-F238E27FC236}">
                <a16:creationId xmlns:a16="http://schemas.microsoft.com/office/drawing/2014/main" id="{E3C18672-50D2-4AEB-9FDE-AF6D0808EA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0" y="47225"/>
            <a:ext cx="1243160" cy="54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FF44FA-F9DD-4181-8574-B45DBA054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8410F-2BF6-4189-875F-CE07F9707C1D}" type="datetime1">
              <a:rPr lang="en-CA" smtClean="0"/>
              <a:t>2023-05-06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885048-4C05-4EEC-9130-AE754B49A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ABA642-D4AB-4063-B645-7FA806B6E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5107A-7FEA-43F4-9A4F-C31E59E7F982}" type="slidenum">
              <a:rPr lang="en-CA" smtClean="0"/>
              <a:t>9</a:t>
            </a:fld>
            <a:endParaRPr lang="en-CA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ED5971-199D-6C10-7A00-E341FA2E8049}"/>
              </a:ext>
            </a:extLst>
          </p:cNvPr>
          <p:cNvSpPr txBox="1"/>
          <p:nvPr/>
        </p:nvSpPr>
        <p:spPr>
          <a:xfrm>
            <a:off x="7319682" y="3012141"/>
            <a:ext cx="10214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>
                <a:latin typeface="Arial" panose="020B0604020202020204" pitchFamily="34" charset="0"/>
                <a:cs typeface="Arial" panose="020B0604020202020204" pitchFamily="34" charset="0"/>
              </a:rPr>
              <a:t>Pixel area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C6CE4E-9CA8-6D42-CAD8-BA5D5914E5A3}"/>
              </a:ext>
            </a:extLst>
          </p:cNvPr>
          <p:cNvSpPr txBox="1"/>
          <p:nvPr/>
        </p:nvSpPr>
        <p:spPr>
          <a:xfrm>
            <a:off x="7319682" y="5042647"/>
            <a:ext cx="15776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>
                <a:latin typeface="Arial" panose="020B0604020202020204" pitchFamily="34" charset="0"/>
                <a:cs typeface="Arial" panose="020B0604020202020204" pitchFamily="34" charset="0"/>
              </a:rPr>
              <a:t>Pixel buffer area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94BE6A-2724-6A33-8113-DA2225D2E1E6}"/>
              </a:ext>
            </a:extLst>
          </p:cNvPr>
          <p:cNvSpPr txBox="1"/>
          <p:nvPr/>
        </p:nvSpPr>
        <p:spPr>
          <a:xfrm>
            <a:off x="7319682" y="5520813"/>
            <a:ext cx="1366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>
                <a:latin typeface="Arial" panose="020B0604020202020204" pitchFamily="34" charset="0"/>
                <a:cs typeface="Arial" panose="020B0604020202020204" pitchFamily="34" charset="0"/>
              </a:rPr>
              <a:t>Readout logic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EBC7D1-8280-CC13-B7C9-7706197BB39A}"/>
              </a:ext>
            </a:extLst>
          </p:cNvPr>
          <p:cNvSpPr txBox="1"/>
          <p:nvPr/>
        </p:nvSpPr>
        <p:spPr>
          <a:xfrm>
            <a:off x="151107" y="774975"/>
            <a:ext cx="11957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Summary of HV-MAPS operation</a:t>
            </a:r>
          </a:p>
        </p:txBody>
      </p:sp>
    </p:spTree>
    <p:extLst>
      <p:ext uri="{BB962C8B-B14F-4D97-AF65-F5344CB8AC3E}">
        <p14:creationId xmlns:p14="http://schemas.microsoft.com/office/powerpoint/2010/main" val="21086386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26145</TotalTime>
  <Words>2865</Words>
  <Application>Microsoft Office PowerPoint</Application>
  <PresentationFormat>Widescreen</PresentationFormat>
  <Paragraphs>596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4" baseType="lpstr">
      <vt:lpstr>Arial</vt:lpstr>
      <vt:lpstr>Calibri</vt:lpstr>
      <vt:lpstr>Calibri Light</vt:lpstr>
      <vt:lpstr>Cambria Math</vt:lpstr>
      <vt:lpstr>Office Theme</vt:lpstr>
      <vt:lpstr>Ring 5 HVMAPS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Gericke</dc:creator>
  <cp:lastModifiedBy>Michael Gericke</cp:lastModifiedBy>
  <cp:revision>177</cp:revision>
  <dcterms:created xsi:type="dcterms:W3CDTF">2020-12-16T23:09:04Z</dcterms:created>
  <dcterms:modified xsi:type="dcterms:W3CDTF">2023-05-06T15:50:18Z</dcterms:modified>
</cp:coreProperties>
</file>