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5" r:id="rId5"/>
  </p:sldMasterIdLst>
  <p:notesMasterIdLst>
    <p:notesMasterId r:id="rId43"/>
  </p:notesMasterIdLst>
  <p:sldIdLst>
    <p:sldId id="421" r:id="rId6"/>
    <p:sldId id="521" r:id="rId7"/>
    <p:sldId id="529" r:id="rId8"/>
    <p:sldId id="562" r:id="rId9"/>
    <p:sldId id="543" r:id="rId10"/>
    <p:sldId id="583" r:id="rId11"/>
    <p:sldId id="539" r:id="rId12"/>
    <p:sldId id="567" r:id="rId13"/>
    <p:sldId id="573" r:id="rId14"/>
    <p:sldId id="564" r:id="rId15"/>
    <p:sldId id="565" r:id="rId16"/>
    <p:sldId id="586" r:id="rId17"/>
    <p:sldId id="566" r:id="rId18"/>
    <p:sldId id="569" r:id="rId19"/>
    <p:sldId id="559" r:id="rId20"/>
    <p:sldId id="574" r:id="rId21"/>
    <p:sldId id="582" r:id="rId22"/>
    <p:sldId id="560" r:id="rId23"/>
    <p:sldId id="587" r:id="rId24"/>
    <p:sldId id="584" r:id="rId25"/>
    <p:sldId id="554" r:id="rId26"/>
    <p:sldId id="555" r:id="rId27"/>
    <p:sldId id="561" r:id="rId28"/>
    <p:sldId id="585" r:id="rId29"/>
    <p:sldId id="571" r:id="rId30"/>
    <p:sldId id="572" r:id="rId31"/>
    <p:sldId id="570" r:id="rId32"/>
    <p:sldId id="577" r:id="rId33"/>
    <p:sldId id="518" r:id="rId34"/>
    <p:sldId id="557" r:id="rId35"/>
    <p:sldId id="558" r:id="rId36"/>
    <p:sldId id="578" r:id="rId37"/>
    <p:sldId id="579" r:id="rId38"/>
    <p:sldId id="512" r:id="rId39"/>
    <p:sldId id="509" r:id="rId40"/>
    <p:sldId id="580" r:id="rId41"/>
    <p:sldId id="581"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8B3CE7-D811-4B03-BEF7-2FA82013F947}">
          <p14:sldIdLst>
            <p14:sldId id="421"/>
            <p14:sldId id="521"/>
            <p14:sldId id="529"/>
            <p14:sldId id="562"/>
            <p14:sldId id="543"/>
            <p14:sldId id="583"/>
            <p14:sldId id="539"/>
            <p14:sldId id="567"/>
            <p14:sldId id="573"/>
            <p14:sldId id="564"/>
            <p14:sldId id="565"/>
            <p14:sldId id="586"/>
            <p14:sldId id="566"/>
            <p14:sldId id="569"/>
            <p14:sldId id="559"/>
            <p14:sldId id="574"/>
            <p14:sldId id="582"/>
            <p14:sldId id="560"/>
            <p14:sldId id="587"/>
            <p14:sldId id="584"/>
            <p14:sldId id="554"/>
            <p14:sldId id="555"/>
            <p14:sldId id="561"/>
            <p14:sldId id="585"/>
            <p14:sldId id="571"/>
            <p14:sldId id="572"/>
            <p14:sldId id="570"/>
            <p14:sldId id="577"/>
            <p14:sldId id="518"/>
            <p14:sldId id="557"/>
            <p14:sldId id="558"/>
            <p14:sldId id="578"/>
            <p14:sldId id="579"/>
            <p14:sldId id="512"/>
            <p14:sldId id="509"/>
            <p14:sldId id="580"/>
            <p14:sldId id="5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5884" autoAdjust="0"/>
  </p:normalViewPr>
  <p:slideViewPr>
    <p:cSldViewPr snapToGrid="0" snapToObjects="1">
      <p:cViewPr>
        <p:scale>
          <a:sx n="65" d="100"/>
          <a:sy n="65" d="100"/>
        </p:scale>
        <p:origin x="648" y="60"/>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ast" userId="413017ad-baca-49c1-98af-b3f2cb479364" providerId="ADAL" clId="{1EB644C7-B1FD-B043-9CE8-03595AB5416B}"/>
    <pc:docChg chg="custSel modMainMaster">
      <pc:chgData name="James Fast" userId="413017ad-baca-49c1-98af-b3f2cb479364" providerId="ADAL" clId="{1EB644C7-B1FD-B043-9CE8-03595AB5416B}" dt="2020-07-17T15:01:40.580" v="3" actId="478"/>
      <pc:docMkLst>
        <pc:docMk/>
      </pc:docMkLst>
      <pc:sldMasterChg chg="modSldLayout">
        <pc:chgData name="James Fast" userId="413017ad-baca-49c1-98af-b3f2cb479364" providerId="ADAL" clId="{1EB644C7-B1FD-B043-9CE8-03595AB5416B}" dt="2020-07-17T15:01:40.580" v="3" actId="478"/>
        <pc:sldMasterMkLst>
          <pc:docMk/>
          <pc:sldMasterMk cId="1526086246" sldId="2147483660"/>
        </pc:sldMasterMkLst>
        <pc:sldLayoutChg chg="addSp delSp modSp">
          <pc:chgData name="James Fast" userId="413017ad-baca-49c1-98af-b3f2cb479364" providerId="ADAL" clId="{1EB644C7-B1FD-B043-9CE8-03595AB5416B}" dt="2020-07-17T15:01:40.580" v="3" actId="478"/>
          <pc:sldLayoutMkLst>
            <pc:docMk/>
            <pc:sldMasterMk cId="1526086246" sldId="2147483660"/>
            <pc:sldLayoutMk cId="0" sldId="2147483661"/>
          </pc:sldLayoutMkLst>
          <pc:spChg chg="del">
            <ac:chgData name="James Fast" userId="413017ad-baca-49c1-98af-b3f2cb479364" providerId="ADAL" clId="{1EB644C7-B1FD-B043-9CE8-03595AB5416B}" dt="2020-07-17T15:01:40.580" v="3" actId="478"/>
            <ac:spMkLst>
              <pc:docMk/>
              <pc:sldMasterMk cId="1526086246" sldId="2147483660"/>
              <pc:sldLayoutMk cId="0" sldId="2147483661"/>
              <ac:spMk id="14" creationId="{00000000-0000-0000-0000-000000000000}"/>
            </ac:spMkLst>
          </pc:spChg>
          <pc:picChg chg="del">
            <ac:chgData name="James Fast" userId="413017ad-baca-49c1-98af-b3f2cb479364" providerId="ADAL" clId="{1EB644C7-B1FD-B043-9CE8-03595AB5416B}" dt="2020-07-17T15:01:31.524" v="0" actId="478"/>
            <ac:picMkLst>
              <pc:docMk/>
              <pc:sldMasterMk cId="1526086246" sldId="2147483660"/>
              <pc:sldLayoutMk cId="0" sldId="2147483661"/>
              <ac:picMk id="16" creationId="{DC017786-BA65-AD49-A528-006733ACD3DC}"/>
            </ac:picMkLst>
          </pc:picChg>
          <pc:picChg chg="add mod">
            <ac:chgData name="James Fast" userId="413017ad-baca-49c1-98af-b3f2cb479364" providerId="ADAL" clId="{1EB644C7-B1FD-B043-9CE8-03595AB5416B}" dt="2020-07-17T15:01:37.790" v="2" actId="167"/>
            <ac:picMkLst>
              <pc:docMk/>
              <pc:sldMasterMk cId="1526086246" sldId="2147483660"/>
              <pc:sldLayoutMk cId="0" sldId="2147483661"/>
              <ac:picMk id="18" creationId="{9953BEE2-8998-0742-A64B-C4CF06B4E72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8F3527-BB28-884B-A511-C22C3DCF5453}" type="datetimeFigureOut">
              <a:rPr lang="en-US" smtClean="0"/>
              <a:t>5/4/2023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BBF1341-3AFE-B447-A831-9671D6A7009B}" type="slidenum">
              <a:rPr lang="en-US" smtClean="0"/>
              <a:t>‹#›</a:t>
            </a:fld>
            <a:endParaRPr lang="en-US" dirty="0"/>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9953BEE2-8998-0742-A64B-C4CF06B4E727}"/>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321942" y="1720793"/>
            <a:ext cx="5785895" cy="4070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8"/>
          <a:stretch>
            <a:fillRect/>
          </a:stretch>
        </p:blipFill>
        <p:spPr>
          <a:xfrm>
            <a:off x="6740967" y="1914054"/>
            <a:ext cx="2298955" cy="10751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dirty="0" smtClean="0"/>
              <a:t>Click icon to add picture</a:t>
            </a:r>
            <a:endParaRPr lang="en-US" dirty="0"/>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14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82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0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MOLLER  DAQ Update, 5 May 2023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724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MOLLER  DAQ Update, 5 May 2023</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7579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MOLLER  DAQ Update, 5 May 2023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97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MOLLER  DAQ Update, 5 May 2023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10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MOLLER  DAQ Update, 5 May 2023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433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MOLLER  DAQ Update, 5 May 2023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73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7339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50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dirty="0" smtClean="0"/>
              <a:t>Click icon to add picture</a:t>
            </a:r>
            <a:endParaRPr lang="en-US" dirty="0"/>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dirty="0" smtClean="0"/>
              <a:t>Click icon to add picture</a:t>
            </a:r>
            <a:endParaRPr lang="en-US" dirty="0"/>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MOLLER  DAQ Update, 5 May 2023</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MOLLER  DAQ Update, 5 May 2023</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818551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NUL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dilbert.physics.wm.edu/Tracking/3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DAQ </a:t>
            </a:r>
            <a:r>
              <a:rPr lang="en-US" dirty="0" smtClean="0"/>
              <a:t>update</a:t>
            </a:r>
            <a:endParaRPr lang="en-US" dirty="0"/>
          </a:p>
        </p:txBody>
      </p:sp>
      <p:sp>
        <p:nvSpPr>
          <p:cNvPr id="5" name="Text Placeholder 4"/>
          <p:cNvSpPr>
            <a:spLocks noGrp="1"/>
          </p:cNvSpPr>
          <p:nvPr>
            <p:ph type="body" sz="quarter" idx="14"/>
          </p:nvPr>
        </p:nvSpPr>
        <p:spPr>
          <a:xfrm>
            <a:off x="443182" y="4492098"/>
            <a:ext cx="5792155" cy="1706501"/>
          </a:xfrm>
        </p:spPr>
        <p:txBody>
          <a:bodyPr vert="horz" lIns="91440" tIns="45720" rIns="91440" bIns="45720" rtlCol="0" anchor="t">
            <a:normAutofit/>
          </a:bodyPr>
          <a:lstStyle/>
          <a:p>
            <a:r>
              <a:rPr lang="en-US" sz="1600" b="1" dirty="0" smtClean="0">
                <a:latin typeface="Arial"/>
                <a:cs typeface="Arial"/>
              </a:rPr>
              <a:t>Paul M. King – Ohio University</a:t>
            </a:r>
            <a:endParaRPr lang="en-US" sz="1400" b="1" dirty="0" smtClean="0">
              <a:latin typeface="Arial"/>
              <a:cs typeface="Arial"/>
            </a:endParaRPr>
          </a:p>
          <a:p>
            <a:r>
              <a:rPr lang="en-US" sz="1600" b="1" dirty="0" smtClean="0">
                <a:latin typeface="Arial"/>
                <a:cs typeface="Arial"/>
              </a:rPr>
              <a:t>MIE WBS1.07 Level </a:t>
            </a:r>
            <a:r>
              <a:rPr lang="en-US" sz="1600" b="1" dirty="0">
                <a:latin typeface="Arial"/>
                <a:cs typeface="Arial"/>
              </a:rPr>
              <a:t>2 Technical Lead</a:t>
            </a:r>
          </a:p>
          <a:p>
            <a:endParaRPr lang="en-US" sz="1400" b="1" dirty="0">
              <a:latin typeface="Arial"/>
              <a:cs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72" y="3689938"/>
            <a:ext cx="2559087" cy="690314"/>
          </a:xfrm>
          <a:prstGeom prst="rect">
            <a:avLst/>
          </a:prstGeom>
        </p:spPr>
      </p:pic>
      <p:sp>
        <p:nvSpPr>
          <p:cNvPr id="6" name="Subtitle 2"/>
          <p:cNvSpPr>
            <a:spLocks noGrp="1"/>
          </p:cNvSpPr>
          <p:nvPr>
            <p:ph type="subTitle" idx="1"/>
          </p:nvPr>
        </p:nvSpPr>
        <p:spPr>
          <a:xfrm>
            <a:off x="443182" y="1720793"/>
            <a:ext cx="5875975" cy="3246670"/>
          </a:xfrm>
        </p:spPr>
        <p:txBody>
          <a:bodyPr/>
          <a:lstStyle/>
          <a:p>
            <a:r>
              <a:rPr lang="en-US" dirty="0" smtClean="0"/>
              <a:t>Integration and counting mode DAQ planning for </a:t>
            </a:r>
            <a:r>
              <a:rPr lang="en-US" dirty="0"/>
              <a:t>MOLLER (WBS 1.07, 2.07, </a:t>
            </a:r>
            <a:r>
              <a:rPr lang="en-US" dirty="0" smtClean="0"/>
              <a:t>3.07)</a:t>
            </a:r>
            <a:br>
              <a:rPr lang="en-US" dirty="0" smtClean="0"/>
            </a:br>
            <a:r>
              <a:rPr lang="en-US" sz="1800" dirty="0" smtClean="0">
                <a:solidFill>
                  <a:schemeClr val="tx1"/>
                </a:solidFill>
              </a:rPr>
              <a:t>MOLLER Collaboration meeting, 5-6 May 2023</a:t>
            </a:r>
          </a:p>
        </p:txBody>
      </p:sp>
    </p:spTree>
    <p:extLst>
      <p:ext uri="{BB962C8B-B14F-4D97-AF65-F5344CB8AC3E}">
        <p14:creationId xmlns:p14="http://schemas.microsoft.com/office/powerpoint/2010/main" val="3126012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GEM Readout Planning</a:t>
            </a:r>
          </a:p>
        </p:txBody>
      </p:sp>
      <p:sp>
        <p:nvSpPr>
          <p:cNvPr id="3" name="Content Placeholder 2"/>
          <p:cNvSpPr>
            <a:spLocks noGrp="1"/>
          </p:cNvSpPr>
          <p:nvPr>
            <p:ph idx="1"/>
          </p:nvPr>
        </p:nvSpPr>
        <p:spPr/>
        <p:txBody>
          <a:bodyPr>
            <a:normAutofit lnSpcReduction="10000"/>
          </a:bodyPr>
          <a:lstStyle/>
          <a:p>
            <a:r>
              <a:rPr lang="en-US" dirty="0"/>
              <a:t>GEM modules will be instrumented by APV25 cards, which will be connected to MPD modules via HDMI cables</a:t>
            </a:r>
          </a:p>
          <a:p>
            <a:r>
              <a:rPr lang="en-US" dirty="0"/>
              <a:t>Data from MPD modules will be transferred over optical cable to a VTP module </a:t>
            </a:r>
          </a:p>
          <a:p>
            <a:pPr lvl="1"/>
            <a:r>
              <a:rPr lang="en-US" dirty="0"/>
              <a:t>This is identical to the system currently in use by the SBS experiment</a:t>
            </a:r>
          </a:p>
          <a:p>
            <a:r>
              <a:rPr lang="en-US" dirty="0"/>
              <a:t>MPD modules will be in shielded area near the detectors</a:t>
            </a:r>
          </a:p>
          <a:p>
            <a:pPr lvl="1"/>
            <a:r>
              <a:rPr lang="en-US" dirty="0"/>
              <a:t>Simulated total dose over the full experiment is a few </a:t>
            </a:r>
            <a:r>
              <a:rPr lang="en-US" dirty="0" err="1"/>
              <a:t>krad</a:t>
            </a:r>
            <a:endParaRPr lang="en-US" dirty="0"/>
          </a:p>
          <a:p>
            <a:pPr lvl="1"/>
            <a:r>
              <a:rPr lang="en-US" dirty="0"/>
              <a:t>We are in communication with SBS to understand their radiation experience with the MPDs</a:t>
            </a:r>
          </a:p>
          <a:p>
            <a:pPr lvl="1"/>
            <a:r>
              <a:rPr lang="en-US" dirty="0"/>
              <a:t>To date, no APV or MPD failures have been attributed to radiation</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Content Placeholder 6"/>
          <p:cNvPicPr>
            <a:picLocks noGrp="1" noChangeAspect="1"/>
          </p:cNvPicPr>
          <p:nvPr>
            <p:ph idx="13"/>
          </p:nvPr>
        </p:nvPicPr>
        <p:blipFill rotWithShape="1">
          <a:blip r:embed="rId2" cstate="hqprint">
            <a:extLst>
              <a:ext uri="{28A0092B-C50C-407E-A947-70E740481C1C}">
                <a14:useLocalDpi xmlns:a14="http://schemas.microsoft.com/office/drawing/2010/main"/>
              </a:ext>
            </a:extLst>
          </a:blip>
          <a:srcRect/>
          <a:stretch/>
        </p:blipFill>
        <p:spPr>
          <a:xfrm>
            <a:off x="6814686" y="863203"/>
            <a:ext cx="5117687" cy="5484546"/>
          </a:xfrm>
        </p:spPr>
      </p:pic>
    </p:spTree>
    <p:extLst>
      <p:ext uri="{BB962C8B-B14F-4D97-AF65-F5344CB8AC3E}">
        <p14:creationId xmlns:p14="http://schemas.microsoft.com/office/powerpoint/2010/main" val="3556513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monitor readouts</a:t>
            </a:r>
          </a:p>
        </p:txBody>
      </p:sp>
      <p:sp>
        <p:nvSpPr>
          <p:cNvPr id="7" name="Content Placeholder 6"/>
          <p:cNvSpPr>
            <a:spLocks noGrp="1"/>
          </p:cNvSpPr>
          <p:nvPr>
            <p:ph idx="1"/>
          </p:nvPr>
        </p:nvSpPr>
        <p:spPr/>
        <p:txBody>
          <a:bodyPr/>
          <a:lstStyle/>
          <a:p>
            <a:r>
              <a:rPr lang="en-US" dirty="0"/>
              <a:t>UC Berkeley and LBNL are developing a digital BCM receiver</a:t>
            </a:r>
          </a:p>
          <a:p>
            <a:pPr lvl="1"/>
            <a:r>
              <a:rPr lang="en-US" dirty="0"/>
              <a:t>The input bandwidth is closer to the integrated PMT channels</a:t>
            </a:r>
          </a:p>
          <a:p>
            <a:pPr lvl="1"/>
            <a:r>
              <a:rPr lang="en-US" dirty="0"/>
              <a:t>Trigger Interface connection and readout would be done through QSFP as for the integrating ADCs</a:t>
            </a:r>
          </a:p>
        </p:txBody>
      </p:sp>
      <p:sp>
        <p:nvSpPr>
          <p:cNvPr id="10" name="Content Placeholder 9"/>
          <p:cNvSpPr>
            <a:spLocks noGrp="1"/>
          </p:cNvSpPr>
          <p:nvPr>
            <p:ph idx="16"/>
          </p:nvPr>
        </p:nvSpPr>
        <p:spPr/>
        <p:txBody>
          <a:bodyPr/>
          <a:lstStyle/>
          <a:p>
            <a:r>
              <a:rPr lang="en-US" dirty="0"/>
              <a:t>All </a:t>
            </a:r>
            <a:r>
              <a:rPr lang="en-US" dirty="0" err="1"/>
              <a:t>JLab</a:t>
            </a:r>
            <a:r>
              <a:rPr lang="en-US" dirty="0"/>
              <a:t> BCM and BPM receivers have analog outputs which can go to ADCs</a:t>
            </a:r>
          </a:p>
          <a:p>
            <a:r>
              <a:rPr lang="en-US" dirty="0"/>
              <a:t>Would prefer digital readout; development underway for Hall A/C experiments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l="1262"/>
          <a:stretch/>
        </p:blipFill>
        <p:spPr>
          <a:xfrm>
            <a:off x="463462" y="2758541"/>
            <a:ext cx="5502169" cy="3537201"/>
          </a:xfrm>
          <a:prstGeom prst="rect">
            <a:avLst/>
          </a:prstGeom>
          <a:ln w="28575">
            <a:solidFill>
              <a:srgbClr val="00B050">
                <a:alpha val="36000"/>
              </a:srgbClr>
            </a:solidFill>
          </a:ln>
        </p:spPr>
      </p:pic>
      <p:pic>
        <p:nvPicPr>
          <p:cNvPr id="6" name="Picture 5"/>
          <p:cNvPicPr>
            <a:picLocks noChangeAspect="1"/>
          </p:cNvPicPr>
          <p:nvPr/>
        </p:nvPicPr>
        <p:blipFill>
          <a:blip r:embed="rId3"/>
          <a:stretch>
            <a:fillRect/>
          </a:stretch>
        </p:blipFill>
        <p:spPr>
          <a:xfrm>
            <a:off x="7218217" y="3150754"/>
            <a:ext cx="4060433" cy="3306951"/>
          </a:xfrm>
          <a:prstGeom prst="rect">
            <a:avLst/>
          </a:prstGeom>
        </p:spPr>
      </p:pic>
    </p:spTree>
    <p:extLst>
      <p:ext uri="{BB962C8B-B14F-4D97-AF65-F5344CB8AC3E}">
        <p14:creationId xmlns:p14="http://schemas.microsoft.com/office/powerpoint/2010/main" val="2570119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Bandwidth and latency considerations for beamline readout</a:t>
            </a:r>
            <a:endParaRPr lang="en-US" dirty="0"/>
          </a:p>
        </p:txBody>
      </p:sp>
      <p:sp>
        <p:nvSpPr>
          <p:cNvPr id="11" name="Content Placeholder 10"/>
          <p:cNvSpPr>
            <a:spLocks noGrp="1"/>
          </p:cNvSpPr>
          <p:nvPr>
            <p:ph idx="1"/>
          </p:nvPr>
        </p:nvSpPr>
        <p:spPr/>
        <p:txBody>
          <a:bodyPr/>
          <a:lstStyle/>
          <a:p>
            <a:r>
              <a:rPr lang="en-US" dirty="0" smtClean="0"/>
              <a:t>We have sent a BPM and BCM requirements document to N. Rider</a:t>
            </a:r>
          </a:p>
          <a:p>
            <a:pPr lvl="1"/>
            <a:r>
              <a:rPr lang="en-US" dirty="0" smtClean="0"/>
              <a:t>Highlighted the </a:t>
            </a:r>
            <a:r>
              <a:rPr lang="en-US" dirty="0" smtClean="0"/>
              <a:t>bandwidth and timing requirements </a:t>
            </a:r>
            <a:r>
              <a:rPr lang="en-US" dirty="0" smtClean="0"/>
              <a:t>to match with the detector signals</a:t>
            </a:r>
            <a:endParaRPr lang="en-US" dirty="0"/>
          </a:p>
        </p:txBody>
      </p:sp>
      <p:sp>
        <p:nvSpPr>
          <p:cNvPr id="5" name="Footer Placeholder 4"/>
          <p:cNvSpPr>
            <a:spLocks noGrp="1"/>
          </p:cNvSpPr>
          <p:nvPr>
            <p:ph type="ftr" sz="quarter" idx="11"/>
          </p:nvPr>
        </p:nvSpPr>
        <p:spPr/>
        <p:txBody>
          <a:bodyPr/>
          <a:lstStyle/>
          <a:p>
            <a:r>
              <a:rPr lang="en-US" smtClean="0"/>
              <a:t>MOLLER  DAQ Update, 5 May 2023</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2" name="Content Placeholder 11"/>
          <p:cNvSpPr>
            <a:spLocks noGrp="1"/>
          </p:cNvSpPr>
          <p:nvPr>
            <p:ph idx="13"/>
          </p:nvPr>
        </p:nvSpPr>
        <p:spPr/>
        <p:txBody>
          <a:bodyPr/>
          <a:lstStyle/>
          <a:p>
            <a:r>
              <a:rPr lang="en-US" dirty="0" smtClean="0"/>
              <a:t>JLab SEE electronics</a:t>
            </a:r>
          </a:p>
          <a:p>
            <a:pPr lvl="1"/>
            <a:r>
              <a:rPr lang="en-US" dirty="0" smtClean="0"/>
              <a:t>Bandwidth </a:t>
            </a:r>
            <a:r>
              <a:rPr lang="en-US" dirty="0" smtClean="0"/>
              <a:t>of analog output signals is ~</a:t>
            </a:r>
            <a:r>
              <a:rPr lang="en-US" dirty="0" smtClean="0"/>
              <a:t>30</a:t>
            </a:r>
            <a:r>
              <a:rPr lang="en-US" dirty="0" smtClean="0"/>
              <a:t>kHz</a:t>
            </a:r>
            <a:endParaRPr lang="en-US" dirty="0" smtClean="0"/>
          </a:p>
          <a:p>
            <a:pPr lvl="1"/>
            <a:endParaRPr lang="en-US" dirty="0"/>
          </a:p>
          <a:p>
            <a:r>
              <a:rPr lang="en-US" dirty="0" smtClean="0"/>
              <a:t>JLab digital receivers</a:t>
            </a:r>
          </a:p>
          <a:p>
            <a:pPr lvl="1"/>
            <a:r>
              <a:rPr lang="en-US" dirty="0" smtClean="0"/>
              <a:t>Digital sample rate is 1Msps, allowing a maximum bandwidth of 500 kHz</a:t>
            </a:r>
          </a:p>
          <a:p>
            <a:pPr lvl="1"/>
            <a:r>
              <a:rPr lang="en-US" dirty="0" smtClean="0"/>
              <a:t>Analog output (18-bit DAC) signals have a filter with effective bandwidth of 100-200 kHz</a:t>
            </a:r>
          </a:p>
          <a:p>
            <a:pPr lvl="1"/>
            <a:endParaRPr lang="en-US" dirty="0" smtClean="0"/>
          </a:p>
          <a:p>
            <a:r>
              <a:rPr lang="en-US" dirty="0" smtClean="0"/>
              <a:t>For both the JLab SEE and digital </a:t>
            </a:r>
            <a:r>
              <a:rPr lang="en-US" dirty="0" smtClean="0"/>
              <a:t>receivers, </a:t>
            </a:r>
            <a:r>
              <a:rPr lang="en-US" dirty="0" smtClean="0"/>
              <a:t>the analog outputs have a few </a:t>
            </a:r>
            <a:r>
              <a:rPr lang="en-US" dirty="0" smtClean="0">
                <a:latin typeface="Calibri" panose="020F0502020204030204" pitchFamily="34" charset="0"/>
                <a:cs typeface="Calibri" panose="020F0502020204030204" pitchFamily="34" charset="0"/>
              </a:rPr>
              <a:t>µ</a:t>
            </a:r>
            <a:r>
              <a:rPr lang="en-US" dirty="0" smtClean="0"/>
              <a:t>s latency compared to the inputs.  We </a:t>
            </a:r>
            <a:r>
              <a:rPr lang="en-US" dirty="0" smtClean="0"/>
              <a:t>will allow </a:t>
            </a:r>
            <a:r>
              <a:rPr lang="en-US" dirty="0" smtClean="0"/>
              <a:t>for this by adjusting the integrating ADC gate timing.</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93" y="3744147"/>
            <a:ext cx="5715000" cy="2386013"/>
          </a:xfrm>
          <a:prstGeom prst="rect">
            <a:avLst/>
          </a:prstGeom>
        </p:spPr>
      </p:pic>
      <p:sp>
        <p:nvSpPr>
          <p:cNvPr id="14" name="TextBox 13"/>
          <p:cNvSpPr txBox="1"/>
          <p:nvPr/>
        </p:nvSpPr>
        <p:spPr>
          <a:xfrm>
            <a:off x="411893" y="3097157"/>
            <a:ext cx="4996111" cy="646331"/>
          </a:xfrm>
          <a:prstGeom prst="rect">
            <a:avLst/>
          </a:prstGeom>
          <a:noFill/>
        </p:spPr>
        <p:txBody>
          <a:bodyPr wrap="none" rtlCol="0">
            <a:spAutoFit/>
          </a:bodyPr>
          <a:lstStyle/>
          <a:p>
            <a:r>
              <a:rPr lang="en-US" dirty="0" smtClean="0"/>
              <a:t>Bench test of BCM digital receiver, showing latency.</a:t>
            </a:r>
          </a:p>
          <a:p>
            <a:r>
              <a:rPr lang="en-US" dirty="0" smtClean="0"/>
              <a:t>Courtesy of J. Musson</a:t>
            </a:r>
            <a:endParaRPr lang="en-US" dirty="0"/>
          </a:p>
        </p:txBody>
      </p:sp>
    </p:spTree>
    <p:extLst>
      <p:ext uri="{BB962C8B-B14F-4D97-AF65-F5344CB8AC3E}">
        <p14:creationId xmlns:p14="http://schemas.microsoft.com/office/powerpoint/2010/main" val="5153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HVMAPS</a:t>
            </a:r>
          </a:p>
        </p:txBody>
      </p:sp>
      <p:sp>
        <p:nvSpPr>
          <p:cNvPr id="3" name="Content Placeholder 2"/>
          <p:cNvSpPr>
            <a:spLocks noGrp="1"/>
          </p:cNvSpPr>
          <p:nvPr>
            <p:ph idx="1"/>
          </p:nvPr>
        </p:nvSpPr>
        <p:spPr/>
        <p:txBody>
          <a:bodyPr/>
          <a:lstStyle/>
          <a:p>
            <a:r>
              <a:rPr lang="en-US" dirty="0"/>
              <a:t>Each Ring-5 tile would have 28 HVMAPS chips </a:t>
            </a:r>
          </a:p>
          <a:p>
            <a:r>
              <a:rPr lang="en-US" dirty="0"/>
              <a:t>Readout from HVMAPS done via low</a:t>
            </a:r>
            <a:br>
              <a:rPr lang="en-US" dirty="0"/>
            </a:br>
            <a:r>
              <a:rPr lang="en-US" dirty="0"/>
              <a:t>power gigabit transceiver (</a:t>
            </a:r>
            <a:r>
              <a:rPr lang="en-US" dirty="0" err="1"/>
              <a:t>lpGBT</a:t>
            </a:r>
            <a:r>
              <a:rPr lang="en-US" dirty="0"/>
              <a:t>) SER/DES chip and the </a:t>
            </a:r>
            <a:r>
              <a:rPr lang="en-US" dirty="0" err="1"/>
              <a:t>VTRx</a:t>
            </a:r>
            <a:r>
              <a:rPr lang="en-US" dirty="0"/>
              <a:t> optical transceiver</a:t>
            </a:r>
          </a:p>
          <a:p>
            <a:pPr lvl="1"/>
            <a:r>
              <a:rPr lang="en-US" dirty="0"/>
              <a:t>One </a:t>
            </a:r>
            <a:r>
              <a:rPr lang="en-US" dirty="0" err="1"/>
              <a:t>lpGBT</a:t>
            </a:r>
            <a:r>
              <a:rPr lang="en-US" dirty="0"/>
              <a:t> supports 7 HVMAPS; four </a:t>
            </a:r>
            <a:r>
              <a:rPr lang="en-US" dirty="0" err="1"/>
              <a:t>lpGBT</a:t>
            </a:r>
            <a:r>
              <a:rPr lang="en-US" dirty="0"/>
              <a:t> supported by one </a:t>
            </a:r>
            <a:r>
              <a:rPr lang="en-US" dirty="0" err="1"/>
              <a:t>VTRx</a:t>
            </a:r>
            <a:endParaRPr lang="en-US" dirty="0"/>
          </a:p>
          <a:p>
            <a:pPr lvl="1"/>
            <a:r>
              <a:rPr lang="en-US" dirty="0" err="1"/>
              <a:t>VTRx</a:t>
            </a:r>
            <a:r>
              <a:rPr lang="en-US" dirty="0"/>
              <a:t> output is SFP+ fiber</a:t>
            </a:r>
          </a:p>
          <a:p>
            <a:r>
              <a:rPr lang="en-US" dirty="0"/>
              <a:t>Data from HVMAPS collected in FPGA-based Arista switch (Arisa 7130 96L) </a:t>
            </a:r>
          </a:p>
          <a:p>
            <a:pPr lvl="1"/>
            <a:r>
              <a:rPr lang="en-US" dirty="0"/>
              <a:t>This will also have a TI connection to allow CODA integration</a:t>
            </a:r>
          </a:p>
          <a:p>
            <a:r>
              <a:rPr lang="en-US" dirty="0"/>
              <a:t>HVMAPS will be part of counting mode DAQ; will be operated independently during integration mode running</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12" name="AutoShape 3"/>
          <p:cNvSpPr>
            <a:spLocks noChangeAspect="1" noChangeArrowheads="1" noTextEdit="1"/>
          </p:cNvSpPr>
          <p:nvPr/>
        </p:nvSpPr>
        <p:spPr bwMode="auto">
          <a:xfrm>
            <a:off x="6950075" y="1874838"/>
            <a:ext cx="40036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2"/>
          <a:stretch>
            <a:fillRect/>
          </a:stretch>
        </p:blipFill>
        <p:spPr>
          <a:xfrm>
            <a:off x="6471997" y="789678"/>
            <a:ext cx="5039817" cy="5598700"/>
          </a:xfrm>
          <a:prstGeom prst="rect">
            <a:avLst/>
          </a:prstGeom>
        </p:spPr>
      </p:pic>
    </p:spTree>
    <p:extLst>
      <p:ext uri="{BB962C8B-B14F-4D97-AF65-F5344CB8AC3E}">
        <p14:creationId xmlns:p14="http://schemas.microsoft.com/office/powerpoint/2010/main" val="15255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HVMAPS Operation goals</a:t>
            </a:r>
            <a:endParaRPr lang="en-US" dirty="0"/>
          </a:p>
        </p:txBody>
      </p:sp>
      <p:sp>
        <p:nvSpPr>
          <p:cNvPr id="3" name="Content Placeholder 2"/>
          <p:cNvSpPr>
            <a:spLocks noGrp="1"/>
          </p:cNvSpPr>
          <p:nvPr>
            <p:ph idx="1"/>
          </p:nvPr>
        </p:nvSpPr>
        <p:spPr/>
        <p:txBody>
          <a:bodyPr/>
          <a:lstStyle/>
          <a:p>
            <a:pPr marL="0" indent="0" algn="ctr">
              <a:buNone/>
            </a:pPr>
            <a:r>
              <a:rPr lang="en-US" u="sng" dirty="0" smtClean="0"/>
              <a:t>Counting mode</a:t>
            </a:r>
          </a:p>
          <a:p>
            <a:r>
              <a:rPr lang="en-US" dirty="0" smtClean="0"/>
              <a:t>Pixels are self triggered, and send their hit data and timestamp over the fiber connection</a:t>
            </a:r>
          </a:p>
          <a:p>
            <a:r>
              <a:rPr lang="en-US" dirty="0" smtClean="0"/>
              <a:t>FPGA on Arisa switch uses timestamps to associate HVMAPS pixel hits to triggered event</a:t>
            </a:r>
          </a:p>
          <a:p>
            <a:r>
              <a:rPr lang="en-US" dirty="0" smtClean="0"/>
              <a:t>Fairly loose requirement to match timestamps to trigger due to 25 ns time binning on GEMs </a:t>
            </a:r>
          </a:p>
          <a:p>
            <a:r>
              <a:rPr lang="en-US" dirty="0" smtClean="0"/>
              <a:t>Pixel hit data is send to CODA data stream to allow combined analysis with GEM tracks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6" name="Content Placeholder 5"/>
          <p:cNvSpPr>
            <a:spLocks noGrp="1"/>
          </p:cNvSpPr>
          <p:nvPr>
            <p:ph idx="13"/>
          </p:nvPr>
        </p:nvSpPr>
        <p:spPr/>
        <p:txBody>
          <a:bodyPr/>
          <a:lstStyle/>
          <a:p>
            <a:pPr marL="0" indent="0" algn="ctr">
              <a:buNone/>
            </a:pPr>
            <a:r>
              <a:rPr lang="en-US" u="sng" dirty="0" smtClean="0"/>
              <a:t>Integrating mode</a:t>
            </a:r>
          </a:p>
          <a:p>
            <a:r>
              <a:rPr lang="en-US" dirty="0" smtClean="0"/>
              <a:t>Run as independent data stream to generate an occupancy map</a:t>
            </a:r>
          </a:p>
          <a:p>
            <a:r>
              <a:rPr lang="en-US" dirty="0" smtClean="0"/>
              <a:t>HVMAPS are run in a triggered mode, to just record being hit within a narrow trigger window (~10 ns)</a:t>
            </a:r>
          </a:p>
          <a:p>
            <a:r>
              <a:rPr lang="en-US" dirty="0" smtClean="0"/>
              <a:t>All hit pixels are read over the fiber and accumulated to form a 2D occupancy map</a:t>
            </a:r>
          </a:p>
        </p:txBody>
      </p:sp>
    </p:spTree>
    <p:extLst>
      <p:ext uri="{BB962C8B-B14F-4D97-AF65-F5344CB8AC3E}">
        <p14:creationId xmlns:p14="http://schemas.microsoft.com/office/powerpoint/2010/main" val="411943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t>
            </a:r>
            <a:r>
              <a:rPr lang="en-US" dirty="0" smtClean="0"/>
              <a:t>rate, file </a:t>
            </a:r>
            <a:r>
              <a:rPr lang="en-US" dirty="0" smtClean="0"/>
              <a:t>segment </a:t>
            </a:r>
            <a:r>
              <a:rPr lang="en-US" dirty="0" smtClean="0"/>
              <a:t>sizes, and data set size</a:t>
            </a:r>
            <a:endParaRPr lang="en-US" dirty="0"/>
          </a:p>
        </p:txBody>
      </p:sp>
      <p:sp>
        <p:nvSpPr>
          <p:cNvPr id="3" name="Content Placeholder 2"/>
          <p:cNvSpPr>
            <a:spLocks noGrp="1"/>
          </p:cNvSpPr>
          <p:nvPr>
            <p:ph idx="1"/>
          </p:nvPr>
        </p:nvSpPr>
        <p:spPr/>
        <p:txBody>
          <a:bodyPr/>
          <a:lstStyle/>
          <a:p>
            <a:r>
              <a:rPr lang="en-US" dirty="0" smtClean="0"/>
              <a:t>The standard data rate for the integrating DAQ will be about 130 </a:t>
            </a:r>
            <a:r>
              <a:rPr lang="en-US" dirty="0" smtClean="0"/>
              <a:t>MB/s</a:t>
            </a:r>
          </a:p>
          <a:p>
            <a:pPr lvl="1"/>
            <a:r>
              <a:rPr lang="en-US" dirty="0" smtClean="0"/>
              <a:t>One hour of data would be about 470 GB</a:t>
            </a:r>
            <a:endParaRPr lang="en-US" dirty="0" smtClean="0"/>
          </a:p>
          <a:p>
            <a:r>
              <a:rPr lang="en-US" dirty="0" smtClean="0"/>
              <a:t>A convenient size for the data file segments </a:t>
            </a:r>
            <a:r>
              <a:rPr lang="en-US" dirty="0" smtClean="0"/>
              <a:t>might </a:t>
            </a:r>
            <a:r>
              <a:rPr lang="en-US" dirty="0" smtClean="0"/>
              <a:t>be 20 GB </a:t>
            </a:r>
            <a:r>
              <a:rPr lang="en-US" dirty="0" smtClean="0">
                <a:sym typeface="Wingdings" panose="05000000000000000000" pitchFamily="2" charset="2"/>
              </a:rPr>
              <a:t> ~150 seconds</a:t>
            </a:r>
          </a:p>
          <a:p>
            <a:pPr lvl="1"/>
            <a:r>
              <a:rPr lang="en-US" dirty="0" smtClean="0"/>
              <a:t>Hour-long runs would be split into about </a:t>
            </a:r>
            <a:r>
              <a:rPr lang="en-US" dirty="0" smtClean="0"/>
              <a:t>23 segments</a:t>
            </a:r>
            <a:endParaRPr lang="en-US" dirty="0"/>
          </a:p>
          <a:p>
            <a:r>
              <a:rPr lang="en-US" dirty="0" smtClean="0"/>
              <a:t>Many </a:t>
            </a:r>
            <a:r>
              <a:rPr lang="en-US" dirty="0" smtClean="0"/>
              <a:t>file segments makes it easy to run analysis jobs in parallel, but short file segments may make it harder to recognize and cut out beam trips or other instabilities</a:t>
            </a:r>
          </a:p>
          <a:p>
            <a:endParaRPr lang="en-US" dirty="0"/>
          </a:p>
          <a:p>
            <a:r>
              <a:rPr lang="en-US" dirty="0" smtClean="0"/>
              <a:t>The total data footprint has been recalculated </a:t>
            </a:r>
            <a:r>
              <a:rPr lang="en-US" dirty="0"/>
              <a:t>in </a:t>
            </a:r>
            <a:r>
              <a:rPr lang="en-US" dirty="0" smtClean="0"/>
              <a:t>DocDB#1027; total is 14PB</a:t>
            </a:r>
          </a:p>
          <a:p>
            <a:pPr lvl="1"/>
            <a:r>
              <a:rPr lang="en-US" dirty="0" smtClean="0"/>
              <a:t>Production + Compton raw data:  9.5PB (main production DAQ, 7TB; HVMAPS, 0.5PB; diagnostics mode, 0.5PB; Compton, 1.5PB)</a:t>
            </a:r>
          </a:p>
          <a:p>
            <a:pPr lvl="1"/>
            <a:r>
              <a:rPr lang="en-US" dirty="0" smtClean="0"/>
              <a:t>Production + Compton analysis results:  2PB</a:t>
            </a:r>
          </a:p>
          <a:p>
            <a:pPr lvl="1"/>
            <a:r>
              <a:rPr lang="en-US" dirty="0" smtClean="0"/>
              <a:t>Tracking raw data &amp; analysis results:  1.5PB (raw data, 1.25PB; analysis results, 0.25 PB)</a:t>
            </a:r>
          </a:p>
          <a:p>
            <a:pPr lvl="1"/>
            <a:r>
              <a:rPr lang="en-US" dirty="0" smtClean="0"/>
              <a:t>Simulation:  1PB</a:t>
            </a:r>
          </a:p>
          <a:p>
            <a:pPr lvl="1"/>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Tree>
    <p:extLst>
      <p:ext uri="{BB962C8B-B14F-4D97-AF65-F5344CB8AC3E}">
        <p14:creationId xmlns:p14="http://schemas.microsoft.com/office/powerpoint/2010/main" val="2468103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Mock-data and analysis testing</a:t>
            </a:r>
            <a:endParaRPr lang="en-US" dirty="0"/>
          </a:p>
        </p:txBody>
      </p:sp>
      <p:sp>
        <p:nvSpPr>
          <p:cNvPr id="3" name="Content Placeholder 2"/>
          <p:cNvSpPr>
            <a:spLocks noGrp="1"/>
          </p:cNvSpPr>
          <p:nvPr>
            <p:ph idx="1"/>
          </p:nvPr>
        </p:nvSpPr>
        <p:spPr/>
        <p:txBody>
          <a:bodyPr>
            <a:normAutofit/>
          </a:bodyPr>
          <a:lstStyle/>
          <a:p>
            <a:r>
              <a:rPr lang="en-US" dirty="0" smtClean="0"/>
              <a:t>Mock-data generator within “japan” creates realistic data files with time-dependent and randomized generation of beam parameters and detector signals, including correlations</a:t>
            </a:r>
          </a:p>
          <a:p>
            <a:r>
              <a:rPr lang="en-US" dirty="0" smtClean="0"/>
              <a:t>First model of </a:t>
            </a:r>
            <a:r>
              <a:rPr lang="en-US" dirty="0"/>
              <a:t>the integrating ADC data-structure </a:t>
            </a:r>
            <a:r>
              <a:rPr lang="en-US" dirty="0" smtClean="0"/>
              <a:t>has been added; should be updated as we become familiar with the actual data stream</a:t>
            </a:r>
          </a:p>
          <a:p>
            <a:r>
              <a:rPr lang="en-US" dirty="0" smtClean="0"/>
              <a:t>Analysis of these data files allows testing of throughput and processing algorithms</a:t>
            </a:r>
          </a:p>
          <a:p>
            <a:pPr lvl="1"/>
            <a:r>
              <a:rPr lang="en-US" dirty="0" smtClean="0"/>
              <a:t>Processing time for initial mock-data (216 PMT channels and 50 beamline channels) is ~5</a:t>
            </a:r>
            <a:r>
              <a:rPr lang="en-US" dirty="0" smtClean="0">
                <a:latin typeface="Calibri" panose="020F0502020204030204" pitchFamily="34" charset="0"/>
                <a:cs typeface="Calibri" panose="020F0502020204030204" pitchFamily="34" charset="0"/>
              </a:rPr>
              <a:t>µ</a:t>
            </a:r>
            <a:r>
              <a:rPr lang="en-US" dirty="0" smtClean="0"/>
              <a:t>s per event; this is faster than we had expected from scaling arguments</a:t>
            </a:r>
          </a:p>
          <a:p>
            <a:r>
              <a:rPr lang="en-US" dirty="0" smtClean="0"/>
              <a:t>We should restart the parity analysis group discussions</a:t>
            </a:r>
          </a:p>
          <a:p>
            <a:pPr lvl="1"/>
            <a:r>
              <a:rPr lang="en-US" dirty="0"/>
              <a:t>Starting point is the japan framework as used in PREX/CREX; should revisit what worked well and what was missing</a:t>
            </a:r>
          </a:p>
          <a:p>
            <a:pPr lvl="1"/>
            <a:r>
              <a:rPr lang="en-US" dirty="0"/>
              <a:t>Are there reasons to make major framework changes, or even start with new framework</a:t>
            </a:r>
            <a:r>
              <a:rPr lang="en-US" dirty="0" smtClean="0"/>
              <a:t>?</a:t>
            </a:r>
          </a:p>
          <a:p>
            <a:endParaRPr lang="en-US" dirty="0"/>
          </a:p>
          <a:p>
            <a:r>
              <a:rPr lang="en-US" dirty="0" smtClean="0"/>
              <a:t>For tracking analysis, expect to </a:t>
            </a:r>
            <a:r>
              <a:rPr lang="en-US" dirty="0" smtClean="0"/>
              <a:t>look at what can be used from </a:t>
            </a:r>
            <a:r>
              <a:rPr lang="en-US" dirty="0" smtClean="0"/>
              <a:t>SBS analysis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Tree>
    <p:extLst>
      <p:ext uri="{BB962C8B-B14F-4D97-AF65-F5344CB8AC3E}">
        <p14:creationId xmlns:p14="http://schemas.microsoft.com/office/powerpoint/2010/main" val="2517631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Summary</a:t>
            </a:r>
            <a:endParaRPr lang="en-US" dirty="0"/>
          </a:p>
        </p:txBody>
      </p:sp>
      <p:sp>
        <p:nvSpPr>
          <p:cNvPr id="4" name="Text Placeholder 3"/>
          <p:cNvSpPr>
            <a:spLocks noGrp="1"/>
          </p:cNvSpPr>
          <p:nvPr>
            <p:ph type="body" sz="quarter" idx="14"/>
          </p:nvPr>
        </p:nvSpPr>
        <p:spPr/>
        <p:txBody>
          <a:bodyPr/>
          <a:lstStyle/>
          <a:p>
            <a:r>
              <a:rPr lang="en-US" dirty="0" smtClean="0"/>
              <a:t>Paul King</a:t>
            </a:r>
            <a:endParaRPr lang="en-US" dirty="0"/>
          </a:p>
        </p:txBody>
      </p:sp>
      <p:sp>
        <p:nvSpPr>
          <p:cNvPr id="6" name="Text Placeholder 5"/>
          <p:cNvSpPr>
            <a:spLocks noGrp="1"/>
          </p:cNvSpPr>
          <p:nvPr>
            <p:ph type="body" sz="quarter" idx="16"/>
          </p:nvPr>
        </p:nvSpPr>
        <p:spPr/>
        <p:txBody>
          <a:bodyPr/>
          <a:lstStyle/>
          <a:p>
            <a:r>
              <a:rPr lang="en-US" dirty="0" smtClean="0"/>
              <a:t>pking@jlab.org</a:t>
            </a:r>
            <a:endParaRPr lang="en-US" dirty="0"/>
          </a:p>
        </p:txBody>
      </p:sp>
      <p:sp>
        <p:nvSpPr>
          <p:cNvPr id="7" name="Text Placeholder 6"/>
          <p:cNvSpPr>
            <a:spLocks noGrp="1"/>
          </p:cNvSpPr>
          <p:nvPr>
            <p:ph type="body" sz="quarter" idx="17"/>
          </p:nvPr>
        </p:nvSpPr>
        <p:spPr>
          <a:xfrm>
            <a:off x="424849" y="1726356"/>
            <a:ext cx="5894308" cy="4471243"/>
          </a:xfrm>
        </p:spPr>
        <p:txBody>
          <a:bodyPr>
            <a:normAutofit/>
          </a:bodyPr>
          <a:lstStyle/>
          <a:p>
            <a:r>
              <a:rPr lang="en-US" altLang="en-US" dirty="0" smtClean="0"/>
              <a:t>Integrating and counting DAQ working groups are preparing for procurements to begin shortly</a:t>
            </a:r>
          </a:p>
          <a:p>
            <a:r>
              <a:rPr lang="en-US" altLang="en-US" dirty="0" smtClean="0"/>
              <a:t>CODA development for integrating ADC is continuing</a:t>
            </a:r>
          </a:p>
          <a:p>
            <a:r>
              <a:rPr lang="en-US" altLang="en-US" dirty="0" smtClean="0"/>
              <a:t>Bench </a:t>
            </a:r>
            <a:r>
              <a:rPr lang="en-US" altLang="en-US" dirty="0" smtClean="0"/>
              <a:t>testing of JLab digital beam readout </a:t>
            </a:r>
            <a:r>
              <a:rPr lang="en-US" altLang="en-US" dirty="0" smtClean="0"/>
              <a:t>has started</a:t>
            </a:r>
            <a:endParaRPr lang="en-US" altLang="en-US" dirty="0" smtClean="0"/>
          </a:p>
          <a:p>
            <a:r>
              <a:rPr lang="en-US" altLang="en-US" dirty="0" smtClean="0"/>
              <a:t>Objective is to start “subsystem testing” this fall, and complete the bulk of “full system testing” by May 2024</a:t>
            </a:r>
            <a:endParaRPr lang="en-US" altLang="en-US" dirty="0"/>
          </a:p>
          <a:p>
            <a:pPr marL="0" indent="0">
              <a:buNone/>
            </a:pPr>
            <a:endParaRPr lang="en-US" altLang="en-US" dirty="0" smtClean="0"/>
          </a:p>
        </p:txBody>
      </p:sp>
      <p:pic>
        <p:nvPicPr>
          <p:cNvPr id="8" name="Content Placeholder 8"/>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7132720" y="1999311"/>
            <a:ext cx="4729137" cy="3149715"/>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3933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8" name="Content Placeholder 7"/>
          <p:cNvSpPr>
            <a:spLocks noGrp="1"/>
          </p:cNvSpPr>
          <p:nvPr>
            <p:ph idx="1"/>
          </p:nvPr>
        </p:nvSpPr>
        <p:spPr/>
        <p:txBody>
          <a:bodyPr anchor="ctr"/>
          <a:lstStyle/>
          <a:p>
            <a:pPr marL="0" indent="0" algn="ctr">
              <a:buNone/>
            </a:pPr>
            <a:r>
              <a:rPr lang="en-US" dirty="0" smtClean="0"/>
              <a:t>Backup slides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312458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Draft plans for integrating mode </a:t>
            </a:r>
            <a:r>
              <a:rPr lang="en-US" dirty="0" smtClean="0"/>
              <a:t>functionality</a:t>
            </a:r>
            <a:endParaRPr lang="en-US" dirty="0"/>
          </a:p>
        </p:txBody>
      </p:sp>
      <p:sp>
        <p:nvSpPr>
          <p:cNvPr id="3" name="Content Placeholder 2"/>
          <p:cNvSpPr>
            <a:spLocks noGrp="1"/>
          </p:cNvSpPr>
          <p:nvPr>
            <p:ph idx="1"/>
          </p:nvPr>
        </p:nvSpPr>
        <p:spPr/>
        <p:txBody>
          <a:bodyPr/>
          <a:lstStyle/>
          <a:p>
            <a:r>
              <a:rPr lang="en-US" dirty="0" smtClean="0"/>
              <a:t>ADC sample clock will run at 14.7 MHz (250 MHz/17)</a:t>
            </a:r>
          </a:p>
          <a:p>
            <a:pPr lvl="1"/>
            <a:r>
              <a:rPr lang="en-US" dirty="0" smtClean="0"/>
              <a:t>If a lower sample rate is desired, we would keep the clock the same and discard samples within the FPGA</a:t>
            </a:r>
          </a:p>
          <a:p>
            <a:pPr lvl="1"/>
            <a:r>
              <a:rPr lang="en-US" dirty="0" smtClean="0"/>
              <a:t>Input bandwidth is ~1MHz, so need to keep effective sample rate &gt; 2 MHz to avoid aliasing</a:t>
            </a:r>
          </a:p>
          <a:p>
            <a:r>
              <a:rPr lang="en-US" dirty="0" smtClean="0"/>
              <a:t>Main mode:  accumulate over the helicity window and four equal-length sub-blocks</a:t>
            </a:r>
          </a:p>
          <a:p>
            <a:pPr lvl="1"/>
            <a:r>
              <a:rPr lang="en-US" dirty="0" smtClean="0"/>
              <a:t>32-bit values of sum, sum-of-squares, min, max, and number of samples reported for each block.  Data </a:t>
            </a:r>
            <a:r>
              <a:rPr lang="en-US" dirty="0" smtClean="0">
                <a:sym typeface="Wingdings" panose="05000000000000000000" pitchFamily="2" charset="2"/>
              </a:rPr>
              <a:t>rate from 32 modules 130MB/s for full window + 4 </a:t>
            </a:r>
            <a:r>
              <a:rPr lang="en-US" dirty="0" err="1" smtClean="0">
                <a:sym typeface="Wingdings" panose="05000000000000000000" pitchFamily="2" charset="2"/>
              </a:rPr>
              <a:t>subblocks</a:t>
            </a:r>
            <a:endParaRPr lang="en-US" dirty="0" smtClean="0"/>
          </a:p>
          <a:p>
            <a:pPr lvl="1"/>
            <a:endParaRPr lang="en-US" dirty="0" smtClean="0"/>
          </a:p>
          <a:p>
            <a:r>
              <a:rPr lang="en-US" dirty="0" smtClean="0"/>
              <a:t> Waveform mode:  all samples are reported</a:t>
            </a:r>
          </a:p>
          <a:p>
            <a:pPr lvl="1"/>
            <a:r>
              <a:rPr lang="en-US" dirty="0" smtClean="0"/>
              <a:t>For Fourier analysis, need to be able to get all samples from about 1 continuous second</a:t>
            </a:r>
          </a:p>
          <a:p>
            <a:pPr lvl="1"/>
            <a:r>
              <a:rPr lang="en-US" dirty="0" smtClean="0"/>
              <a:t>For evaluation of noise in helicity window, need samples within helicity window (and possibly also the </a:t>
            </a:r>
            <a:r>
              <a:rPr lang="en-US" dirty="0" err="1" smtClean="0"/>
              <a:t>T_settle</a:t>
            </a:r>
            <a:r>
              <a:rPr lang="en-US" dirty="0" smtClean="0"/>
              <a:t> period)</a:t>
            </a:r>
          </a:p>
          <a:p>
            <a:pPr lvl="1"/>
            <a:r>
              <a:rPr lang="en-US" dirty="0"/>
              <a:t>The densest packing for waveform data would be ~34 MB/s/channel.  This is presumed to be used infrequently and is not included in the data rate or data set </a:t>
            </a:r>
            <a:r>
              <a:rPr lang="en-US" dirty="0" smtClean="0"/>
              <a:t>calculations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380160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 development contributors</a:t>
            </a:r>
            <a:endParaRPr lang="en-US" dirty="0"/>
          </a:p>
        </p:txBody>
      </p:sp>
      <p:sp>
        <p:nvSpPr>
          <p:cNvPr id="3" name="Content Placeholder 2"/>
          <p:cNvSpPr>
            <a:spLocks noGrp="1"/>
          </p:cNvSpPr>
          <p:nvPr>
            <p:ph idx="1"/>
          </p:nvPr>
        </p:nvSpPr>
        <p:spPr/>
        <p:txBody>
          <a:bodyPr>
            <a:normAutofit/>
          </a:bodyPr>
          <a:lstStyle/>
          <a:p>
            <a:r>
              <a:rPr lang="en-US" dirty="0" smtClean="0"/>
              <a:t>Common members in all groups</a:t>
            </a:r>
            <a:endParaRPr lang="en-US" dirty="0"/>
          </a:p>
          <a:p>
            <a:pPr lvl="1"/>
            <a:r>
              <a:rPr lang="en-US" dirty="0"/>
              <a:t>R. Michaels, B. </a:t>
            </a:r>
            <a:r>
              <a:rPr lang="en-US" dirty="0" err="1"/>
              <a:t>Moffit</a:t>
            </a:r>
            <a:r>
              <a:rPr lang="en-US" dirty="0"/>
              <a:t>, C. Zorn; JLab</a:t>
            </a:r>
          </a:p>
          <a:p>
            <a:pPr lvl="1"/>
            <a:r>
              <a:rPr lang="en-US" dirty="0"/>
              <a:t>B. </a:t>
            </a:r>
            <a:r>
              <a:rPr lang="en-US" dirty="0" err="1"/>
              <a:t>Blaikie</a:t>
            </a:r>
            <a:r>
              <a:rPr lang="en-US" dirty="0"/>
              <a:t>, M. </a:t>
            </a:r>
            <a:r>
              <a:rPr lang="en-US" dirty="0" err="1"/>
              <a:t>Gericke</a:t>
            </a:r>
            <a:r>
              <a:rPr lang="en-US" dirty="0"/>
              <a:t>, J. Pan; University of Manitoba</a:t>
            </a:r>
          </a:p>
          <a:p>
            <a:pPr lvl="1"/>
            <a:r>
              <a:rPr lang="en-US" dirty="0"/>
              <a:t>D. McNulty; Idaho State University</a:t>
            </a:r>
          </a:p>
          <a:p>
            <a:pPr lvl="1"/>
            <a:r>
              <a:rPr lang="en-US" dirty="0"/>
              <a:t>P. King; Ohio </a:t>
            </a:r>
            <a:r>
              <a:rPr lang="en-US" dirty="0" smtClean="0"/>
              <a:t>University</a:t>
            </a:r>
            <a:endParaRPr lang="en-US" dirty="0" smtClean="0"/>
          </a:p>
          <a:p>
            <a:r>
              <a:rPr lang="en-US" dirty="0" smtClean="0"/>
              <a:t>Integration </a:t>
            </a:r>
            <a:r>
              <a:rPr lang="en-US" dirty="0" smtClean="0"/>
              <a:t>mode</a:t>
            </a:r>
          </a:p>
          <a:p>
            <a:pPr lvl="1"/>
            <a:r>
              <a:rPr lang="en-US" dirty="0" smtClean="0"/>
              <a:t>D. Bishop, B. Shaw; TRIUMF</a:t>
            </a:r>
          </a:p>
          <a:p>
            <a:pPr lvl="1"/>
            <a:r>
              <a:rPr lang="en-US" dirty="0" smtClean="0"/>
              <a:t>C</a:t>
            </a:r>
            <a:r>
              <a:rPr lang="en-US" dirty="0" smtClean="0"/>
              <a:t>. Cuevas, W. </a:t>
            </a:r>
            <a:r>
              <a:rPr lang="en-US" dirty="0" err="1" smtClean="0"/>
              <a:t>Gu</a:t>
            </a:r>
            <a:r>
              <a:rPr lang="en-US" dirty="0" smtClean="0"/>
              <a:t>; </a:t>
            </a:r>
            <a:r>
              <a:rPr lang="en-US" dirty="0" smtClean="0"/>
              <a:t>JLab</a:t>
            </a:r>
          </a:p>
          <a:p>
            <a:r>
              <a:rPr lang="en-US" dirty="0" smtClean="0"/>
              <a:t>Counting mode</a:t>
            </a:r>
          </a:p>
          <a:p>
            <a:pPr lvl="1"/>
            <a:r>
              <a:rPr lang="en-US" dirty="0" smtClean="0"/>
              <a:t>D. Armstrong; </a:t>
            </a:r>
            <a:r>
              <a:rPr lang="en-US" dirty="0" smtClean="0"/>
              <a:t>W&amp;M</a:t>
            </a:r>
            <a:endParaRPr lang="en-US" dirty="0" smtClean="0"/>
          </a:p>
          <a:p>
            <a:pPr lvl="1"/>
            <a:r>
              <a:rPr lang="en-US" dirty="0"/>
              <a:t>S. </a:t>
            </a:r>
            <a:r>
              <a:rPr lang="en-US" dirty="0" smtClean="0"/>
              <a:t>Chatterjee, </a:t>
            </a:r>
            <a:r>
              <a:rPr lang="en-US" dirty="0"/>
              <a:t>C</a:t>
            </a:r>
            <a:r>
              <a:rPr lang="en-US" dirty="0"/>
              <a:t>. </a:t>
            </a:r>
            <a:r>
              <a:rPr lang="en-US" dirty="0" smtClean="0"/>
              <a:t>Ghosh, </a:t>
            </a:r>
            <a:r>
              <a:rPr lang="en-US" dirty="0"/>
              <a:t>H</a:t>
            </a:r>
            <a:r>
              <a:rPr lang="en-US" dirty="0" smtClean="0"/>
              <a:t>. Liu; </a:t>
            </a:r>
            <a:r>
              <a:rPr lang="en-US" dirty="0" smtClean="0"/>
              <a:t>U. Mass.</a:t>
            </a:r>
            <a:endParaRPr lang="en-US" dirty="0" smtClean="0"/>
          </a:p>
          <a:p>
            <a:r>
              <a:rPr lang="en-US" dirty="0" smtClean="0"/>
              <a:t>Digital BCM</a:t>
            </a:r>
          </a:p>
          <a:p>
            <a:pPr lvl="1"/>
            <a:r>
              <a:rPr lang="en-US" dirty="0" smtClean="0"/>
              <a:t>J. Arrington, Y. </a:t>
            </a:r>
            <a:r>
              <a:rPr lang="en-US" dirty="0" err="1" smtClean="0"/>
              <a:t>Kolomensky</a:t>
            </a:r>
            <a:r>
              <a:rPr lang="en-US" dirty="0" smtClean="0"/>
              <a:t>, S. Li, Y. Mei, E. </a:t>
            </a:r>
            <a:r>
              <a:rPr lang="en-US" dirty="0" err="1" smtClean="0"/>
              <a:t>Sichtermann</a:t>
            </a:r>
            <a:r>
              <a:rPr lang="en-US" dirty="0" smtClean="0"/>
              <a:t>; LBNL</a:t>
            </a:r>
          </a:p>
          <a:p>
            <a:pPr lvl="1"/>
            <a:r>
              <a:rPr lang="en-US" dirty="0" smtClean="0"/>
              <a:t>W. </a:t>
            </a:r>
            <a:r>
              <a:rPr lang="en-US" dirty="0" err="1" smtClean="0"/>
              <a:t>Gu</a:t>
            </a:r>
            <a:r>
              <a:rPr lang="en-US" dirty="0" smtClean="0"/>
              <a:t>; JLab</a:t>
            </a:r>
          </a:p>
          <a:p>
            <a:pPr marL="457200" lvl="1" indent="0">
              <a:buNone/>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750041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mode </a:t>
            </a:r>
            <a:r>
              <a:rPr lang="en-US" dirty="0" smtClean="0"/>
              <a:t>channels</a:t>
            </a:r>
            <a:endParaRPr lang="en-US" dirty="0"/>
          </a:p>
        </p:txBody>
      </p:sp>
      <p:sp>
        <p:nvSpPr>
          <p:cNvPr id="3" name="Content Placeholder 2"/>
          <p:cNvSpPr>
            <a:spLocks noGrp="1"/>
          </p:cNvSpPr>
          <p:nvPr>
            <p:ph idx="1"/>
          </p:nvPr>
        </p:nvSpPr>
        <p:spPr/>
        <p:txBody>
          <a:bodyPr>
            <a:normAutofit/>
          </a:bodyPr>
          <a:lstStyle/>
          <a:p>
            <a:r>
              <a:rPr lang="en-US" dirty="0"/>
              <a:t>Detector array (</a:t>
            </a:r>
            <a:r>
              <a:rPr lang="en-US" dirty="0" smtClean="0"/>
              <a:t>280 </a:t>
            </a:r>
            <a:r>
              <a:rPr lang="en-US" dirty="0"/>
              <a:t>total)</a:t>
            </a:r>
          </a:p>
          <a:p>
            <a:pPr lvl="1"/>
            <a:r>
              <a:rPr lang="en-US" dirty="0"/>
              <a:t>224 Main detectors, 28 shower-max detectors, </a:t>
            </a:r>
            <a:r>
              <a:rPr lang="en-US" dirty="0" smtClean="0"/>
              <a:t>28 </a:t>
            </a:r>
            <a:r>
              <a:rPr lang="en-US" dirty="0"/>
              <a:t>pion </a:t>
            </a:r>
            <a:r>
              <a:rPr lang="en-US" dirty="0" smtClean="0"/>
              <a:t>detectors</a:t>
            </a:r>
            <a:endParaRPr lang="en-US" dirty="0"/>
          </a:p>
          <a:p>
            <a:r>
              <a:rPr lang="en-US" dirty="0"/>
              <a:t>SAMs, LAMs, and beamline </a:t>
            </a:r>
            <a:r>
              <a:rPr lang="en-US" dirty="0" smtClean="0"/>
              <a:t>(233 </a:t>
            </a:r>
            <a:r>
              <a:rPr lang="en-US" dirty="0"/>
              <a:t>channels)</a:t>
            </a:r>
          </a:p>
          <a:p>
            <a:pPr lvl="1"/>
            <a:r>
              <a:rPr lang="en-US" dirty="0"/>
              <a:t>SAMs:	8</a:t>
            </a:r>
          </a:p>
          <a:p>
            <a:pPr lvl="1"/>
            <a:r>
              <a:rPr lang="en-US" dirty="0"/>
              <a:t>LAMs and diffuse background monitors:	</a:t>
            </a:r>
            <a:r>
              <a:rPr lang="en-US" dirty="0" smtClean="0"/>
              <a:t>28 (14 LAM + 14 DBM)</a:t>
            </a:r>
            <a:endParaRPr lang="en-US" dirty="0"/>
          </a:p>
          <a:p>
            <a:pPr lvl="1"/>
            <a:r>
              <a:rPr lang="en-US" dirty="0"/>
              <a:t>Injector beamline:	</a:t>
            </a:r>
            <a:r>
              <a:rPr lang="en-US" dirty="0" smtClean="0"/>
              <a:t>96</a:t>
            </a:r>
            <a:endParaRPr lang="en-US" dirty="0"/>
          </a:p>
          <a:p>
            <a:pPr lvl="1"/>
            <a:r>
              <a:rPr lang="en-US" dirty="0"/>
              <a:t>Transport line and Hall beamline:	</a:t>
            </a:r>
            <a:r>
              <a:rPr lang="en-US" dirty="0" smtClean="0"/>
              <a:t>87 (PREX/CREX used 64; </a:t>
            </a:r>
            <a:r>
              <a:rPr lang="en-US" dirty="0" smtClean="0">
                <a:sym typeface="Wingdings" panose="05000000000000000000" pitchFamily="2" charset="2"/>
              </a:rPr>
              <a:t>my count so far ~77 </a:t>
            </a:r>
            <a:r>
              <a:rPr lang="en-US" dirty="0" err="1" smtClean="0">
                <a:sym typeface="Wingdings" panose="05000000000000000000" pitchFamily="2" charset="2"/>
              </a:rPr>
              <a:t>ch.</a:t>
            </a:r>
            <a:r>
              <a:rPr lang="en-US" dirty="0" smtClean="0">
                <a:sym typeface="Wingdings" panose="05000000000000000000" pitchFamily="2" charset="2"/>
              </a:rPr>
              <a:t>)</a:t>
            </a:r>
          </a:p>
          <a:p>
            <a:pPr lvl="2"/>
            <a:r>
              <a:rPr lang="en-US" dirty="0" smtClean="0">
                <a:sym typeface="Wingdings" panose="05000000000000000000" pitchFamily="2" charset="2"/>
              </a:rPr>
              <a:t>Channels needed for beamline may be lower due to LBNL &amp; JLab digital </a:t>
            </a:r>
            <a:r>
              <a:rPr lang="en-US" dirty="0" err="1" smtClean="0">
                <a:sym typeface="Wingdings" panose="05000000000000000000" pitchFamily="2" charset="2"/>
              </a:rPr>
              <a:t>recievers</a:t>
            </a:r>
            <a:endParaRPr lang="en-US" dirty="0" smtClean="0"/>
          </a:p>
          <a:p>
            <a:r>
              <a:rPr lang="en-US" dirty="0" smtClean="0"/>
              <a:t>Scanner (6</a:t>
            </a:r>
            <a:r>
              <a:rPr lang="en-US" dirty="0" smtClean="0">
                <a:solidFill>
                  <a:srgbClr val="00B050"/>
                </a:solidFill>
              </a:rPr>
              <a:t>+7</a:t>
            </a:r>
            <a:r>
              <a:rPr lang="en-US" dirty="0" smtClean="0"/>
              <a:t> channels) </a:t>
            </a:r>
          </a:p>
          <a:p>
            <a:pPr lvl="1"/>
            <a:r>
              <a:rPr lang="en-US" dirty="0" smtClean="0"/>
              <a:t>X/Y scanner:  2 PMTs </a:t>
            </a:r>
            <a:r>
              <a:rPr lang="en-US" dirty="0" smtClean="0">
                <a:solidFill>
                  <a:srgbClr val="00B050"/>
                </a:solidFill>
              </a:rPr>
              <a:t>+ 2 position voltages (positions might go into a FADC or VQWK?)</a:t>
            </a:r>
          </a:p>
          <a:p>
            <a:pPr lvl="1"/>
            <a:r>
              <a:rPr lang="en-US" dirty="0" smtClean="0"/>
              <a:t>Linear scanners:  4 PMTs </a:t>
            </a:r>
            <a:r>
              <a:rPr lang="en-US" dirty="0" smtClean="0">
                <a:solidFill>
                  <a:srgbClr val="00B050"/>
                </a:solidFill>
              </a:rPr>
              <a:t>+ 4 position voltages</a:t>
            </a:r>
          </a:p>
          <a:p>
            <a:pPr lvl="1"/>
            <a:r>
              <a:rPr lang="en-US" dirty="0" smtClean="0">
                <a:solidFill>
                  <a:srgbClr val="00B050"/>
                </a:solidFill>
              </a:rPr>
              <a:t>Reference voltage for positions</a:t>
            </a:r>
            <a:endParaRPr lang="en-US" dirty="0">
              <a:solidFill>
                <a:srgbClr val="00B050"/>
              </a:solidFill>
            </a:endParaRPr>
          </a:p>
          <a:p>
            <a:r>
              <a:rPr lang="en-US" dirty="0" smtClean="0"/>
              <a:t>Total</a:t>
            </a:r>
            <a:r>
              <a:rPr lang="en-US" dirty="0"/>
              <a:t>:  </a:t>
            </a:r>
            <a:r>
              <a:rPr lang="en-US" dirty="0" smtClean="0"/>
              <a:t>512 channels </a:t>
            </a:r>
            <a:r>
              <a:rPr lang="en-US" dirty="0" smtClean="0">
                <a:sym typeface="Wingdings" panose="05000000000000000000" pitchFamily="2" charset="2"/>
              </a:rPr>
              <a:t> </a:t>
            </a:r>
            <a:r>
              <a:rPr lang="en-US" dirty="0" smtClean="0"/>
              <a:t>32 </a:t>
            </a:r>
            <a:r>
              <a:rPr lang="en-US" dirty="0"/>
              <a:t>16-channel </a:t>
            </a:r>
            <a:r>
              <a:rPr lang="en-US" dirty="0" smtClean="0"/>
              <a:t>modules</a:t>
            </a:r>
          </a:p>
          <a:p>
            <a:pPr>
              <a:lnSpc>
                <a:spcPct val="110000"/>
              </a:lnSpc>
            </a:pPr>
            <a:r>
              <a:rPr lang="en-US" dirty="0" smtClean="0"/>
              <a:t>HVMAPS &amp; Digital BCM expect to connect into CODA in same way as ADCs</a:t>
            </a:r>
          </a:p>
        </p:txBody>
      </p:sp>
      <p:sp>
        <p:nvSpPr>
          <p:cNvPr id="4" name="Footer Placeholder 3"/>
          <p:cNvSpPr>
            <a:spLocks noGrp="1"/>
          </p:cNvSpPr>
          <p:nvPr>
            <p:ph type="ftr" sz="quarter" idx="11"/>
          </p:nvPr>
        </p:nvSpPr>
        <p:spPr/>
        <p: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t>MOLLER  DAQ Update, 5 May 2023</a:t>
            </a:r>
            <a:endParaRPr kumimoji="0" lang="en-US" sz="1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6"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4915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plan to add the fiber connection</a:t>
            </a:r>
            <a:endParaRPr lang="en-US" dirty="0"/>
          </a:p>
        </p:txBody>
      </p:sp>
      <p:sp>
        <p:nvSpPr>
          <p:cNvPr id="3" name="Content Placeholder 2"/>
          <p:cNvSpPr>
            <a:spLocks noGrp="1"/>
          </p:cNvSpPr>
          <p:nvPr>
            <p:ph idx="1"/>
          </p:nvPr>
        </p:nvSpPr>
        <p:spPr/>
        <p:txBody>
          <a:bodyPr/>
          <a:lstStyle/>
          <a:p>
            <a:r>
              <a:rPr lang="en-US" dirty="0" smtClean="0"/>
              <a:t>ISB to CHA</a:t>
            </a:r>
          </a:p>
          <a:p>
            <a:pPr lvl="1"/>
            <a:r>
              <a:rPr lang="en-US" dirty="0" smtClean="0"/>
              <a:t>1550 linear feet of armored fiber (48 fiber cable, single mode fiber)</a:t>
            </a:r>
          </a:p>
          <a:p>
            <a:pPr lvl="1"/>
            <a:r>
              <a:rPr lang="en-US" dirty="0" smtClean="0"/>
              <a:t>Ohio U would contract with an external vendor (selected and coordinated by C. Cuevas) to have the fiber installed during this SAD</a:t>
            </a:r>
          </a:p>
          <a:p>
            <a:r>
              <a:rPr lang="en-US" dirty="0" smtClean="0"/>
              <a:t>CHA to Hall A DAQ </a:t>
            </a:r>
            <a:r>
              <a:rPr lang="en-US" dirty="0" err="1" smtClean="0"/>
              <a:t>shieldhouse</a:t>
            </a:r>
            <a:endParaRPr lang="en-US" dirty="0" smtClean="0"/>
          </a:p>
          <a:p>
            <a:pPr lvl="1"/>
            <a:r>
              <a:rPr lang="en-US" dirty="0" smtClean="0"/>
              <a:t>500 linear feet of </a:t>
            </a:r>
            <a:r>
              <a:rPr lang="en-US" dirty="0"/>
              <a:t>armored fiber (48 fiber </a:t>
            </a:r>
            <a:r>
              <a:rPr lang="en-US" dirty="0" smtClean="0"/>
              <a:t>cable, single mode fiber)</a:t>
            </a:r>
            <a:endParaRPr lang="en-US" dirty="0"/>
          </a:p>
          <a:p>
            <a:pPr lvl="1"/>
            <a:r>
              <a:rPr lang="en-US" dirty="0" smtClean="0"/>
              <a:t>Fiber and installation would be added as part of Infrastructure WBS, and would be done during MOLLER assembly period</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88840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path</a:t>
            </a:r>
            <a:endParaRPr lang="en-US" dirty="0"/>
          </a:p>
        </p:txBody>
      </p:sp>
      <p:pic>
        <p:nvPicPr>
          <p:cNvPr id="6" name="Content Placeholder 5"/>
          <p:cNvPicPr>
            <a:picLocks noGrp="1" noChangeAspect="1"/>
          </p:cNvPicPr>
          <p:nvPr>
            <p:ph idx="1"/>
          </p:nvPr>
        </p:nvPicPr>
        <p:blipFill>
          <a:blip r:embed="rId2"/>
          <a:stretch>
            <a:fillRect/>
          </a:stretch>
        </p:blipFill>
        <p:spPr>
          <a:xfrm>
            <a:off x="2537173" y="966788"/>
            <a:ext cx="7035105" cy="5381625"/>
          </a:xfrm>
          <a:prstGeom prst="rect">
            <a:avLst/>
          </a:prstGeom>
        </p:spPr>
      </p:pic>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3436572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Results from the integrator ADC during 2021 Mainz tests</a:t>
            </a:r>
          </a:p>
        </p:txBody>
      </p:sp>
      <p:sp>
        <p:nvSpPr>
          <p:cNvPr id="7" name="Content Placeholder 6"/>
          <p:cNvSpPr>
            <a:spLocks noGrp="1"/>
          </p:cNvSpPr>
          <p:nvPr>
            <p:ph idx="1"/>
          </p:nvPr>
        </p:nvSpPr>
        <p:spPr/>
        <p:txBody>
          <a:bodyPr>
            <a:normAutofit/>
          </a:bodyPr>
          <a:lstStyle/>
          <a:p>
            <a:pPr marL="285750" indent="-285750"/>
            <a:r>
              <a:rPr lang="en-US" sz="2400" dirty="0">
                <a:latin typeface="Arial" panose="020B0604020202020204" pitchFamily="34" charset="0"/>
              </a:rPr>
              <a:t>The high sampling rate we chose for the ADC is a good feature, as it allows us to run DFTs in diagnostic mode and identify potentially troubling noise sources and beam problems.</a:t>
            </a:r>
            <a:endParaRPr lang="en-CA" sz="2400" dirty="0">
              <a:latin typeface="Arial" panose="020B0604020202020204" pitchFamily="34" charset="0"/>
            </a:endParaRPr>
          </a:p>
        </p:txBody>
      </p:sp>
      <mc:AlternateContent xmlns:mc="http://schemas.openxmlformats.org/markup-compatibility/2006" xmlns:a14="http://schemas.microsoft.com/office/drawing/2010/main">
        <mc:Choice Requires="a14">
          <p:sp>
            <p:nvSpPr>
              <p:cNvPr id="10" name="Content Placeholder 9"/>
              <p:cNvSpPr>
                <a:spLocks noGrp="1"/>
              </p:cNvSpPr>
              <p:nvPr>
                <p:ph idx="16"/>
              </p:nvPr>
            </p:nvSpPr>
            <p:spPr/>
            <p:txBody>
              <a:bodyPr>
                <a:normAutofit/>
              </a:bodyPr>
              <a:lstStyle/>
              <a:p>
                <a:pPr marL="285750" indent="-285750"/>
                <a:r>
                  <a:rPr lang="en-US" sz="2400" dirty="0">
                    <a:latin typeface="Arial" panose="020B0604020202020204" pitchFamily="34" charset="0"/>
                  </a:rPr>
                  <a:t>The integrating signal level is gaussian except for beam excursions  </a:t>
                </a:r>
              </a:p>
              <a:p>
                <a:pPr marL="285750" indent="-285750"/>
                <a:r>
                  <a:rPr lang="en-US" sz="2400" dirty="0">
                    <a:latin typeface="Arial" panose="020B0604020202020204" pitchFamily="34" charset="0"/>
                  </a:rPr>
                  <a:t>The beam test firmware gave 8191 samples over  </a:t>
                </a:r>
                <a14:m>
                  <m:oMath xmlns:m="http://schemas.openxmlformats.org/officeDocument/2006/math">
                    <m:r>
                      <a:rPr lang="en-US" sz="2400" i="1">
                        <a:latin typeface="Cambria Math" panose="02040503050406030204" pitchFamily="18" charset="0"/>
                        <a:ea typeface="Cambria Math" panose="02040503050406030204" pitchFamily="18" charset="0"/>
                      </a:rPr>
                      <m:t>≃0.983 </m:t>
                    </m:r>
                    <m:r>
                      <a:rPr lang="en-US" sz="2400" i="1">
                        <a:latin typeface="Cambria Math" panose="02040503050406030204" pitchFamily="18" charset="0"/>
                        <a:ea typeface="Cambria Math" panose="02040503050406030204" pitchFamily="18" charset="0"/>
                      </a:rPr>
                      <m:t>𝑚𝑠</m:t>
                    </m:r>
                  </m:oMath>
                </a14:m>
                <a:r>
                  <a:rPr lang="en-US" sz="2400" dirty="0">
                    <a:latin typeface="Arial" panose="020B0604020202020204" pitchFamily="34" charset="0"/>
                  </a:rPr>
                  <a:t> with about </a:t>
                </a:r>
                <a14:m>
                  <m:oMath xmlns:m="http://schemas.openxmlformats.org/officeDocument/2006/math">
                    <m:r>
                      <a:rPr lang="en-US" sz="2400" i="1">
                        <a:latin typeface="Cambria Math" panose="02040503050406030204" pitchFamily="18" charset="0"/>
                        <a:ea typeface="Cambria Math" panose="02040503050406030204" pitchFamily="18" charset="0"/>
                      </a:rPr>
                      <m:t>≃0.5 </m:t>
                    </m:r>
                    <m:r>
                      <a:rPr lang="en-US" sz="2400" i="1">
                        <a:latin typeface="Cambria Math" panose="02040503050406030204" pitchFamily="18" charset="0"/>
                        <a:ea typeface="Cambria Math" panose="02040503050406030204" pitchFamily="18" charset="0"/>
                      </a:rPr>
                      <m:t>𝑚𝑠</m:t>
                    </m:r>
                  </m:oMath>
                </a14:m>
                <a:r>
                  <a:rPr lang="en-US" sz="2400" dirty="0">
                    <a:latin typeface="Arial" panose="020B0604020202020204" pitchFamily="34" charset="0"/>
                  </a:rPr>
                  <a:t> break between sample – next version goes up to full sampling rate at </a:t>
                </a:r>
                <a14:m>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15 </m:t>
                    </m:r>
                    <m:r>
                      <a:rPr lang="en-US" sz="2400" i="1">
                        <a:latin typeface="Cambria Math" panose="02040503050406030204" pitchFamily="18" charset="0"/>
                      </a:rPr>
                      <m:t>𝑀𝑠𝑝𝑠</m:t>
                    </m:r>
                  </m:oMath>
                </a14:m>
                <a:endParaRPr lang="en-US" sz="2400" dirty="0">
                  <a:latin typeface="Arial" panose="020B0604020202020204" pitchFamily="34" charset="0"/>
                </a:endParaRPr>
              </a:p>
            </p:txBody>
          </p:sp>
        </mc:Choice>
        <mc:Fallback xmlns="">
          <p:sp>
            <p:nvSpPr>
              <p:cNvPr id="10" name="Content Placeholder 9"/>
              <p:cNvSpPr>
                <a:spLocks noGrp="1" noRot="1" noChangeAspect="1" noMove="1" noResize="1" noEditPoints="1" noAdjustHandles="1" noChangeArrowheads="1" noChangeShapeType="1" noTextEdit="1"/>
              </p:cNvSpPr>
              <p:nvPr>
                <p:ph idx="16"/>
              </p:nvPr>
            </p:nvSpPr>
            <p:spPr>
              <a:blipFill>
                <a:blip r:embed="rId2"/>
                <a:stretch>
                  <a:fillRect l="-1532" t="-2832" r="-350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16" name="Picture Placeholder 15" descr="Diagram&#10;&#10;Description automatically generated">
            <a:extLst>
              <a:ext uri="{FF2B5EF4-FFF2-40B4-BE49-F238E27FC236}">
                <a16:creationId xmlns:a16="http://schemas.microsoft.com/office/drawing/2014/main" id="{98910252-85A0-4E1D-A8BA-244AAE597407}"/>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t="2929" b="2929"/>
          <a:stretch/>
        </p:blipFill>
        <p:spPr>
          <a:prstGeom prst="rect">
            <a:avLst/>
          </a:prstGeom>
        </p:spPr>
      </p:pic>
      <p:pic>
        <p:nvPicPr>
          <p:cNvPr id="17" name="Picture Placeholder 16" descr="Diagram&#10;&#10;Description automatically generated">
            <a:extLst>
              <a:ext uri="{FF2B5EF4-FFF2-40B4-BE49-F238E27FC236}">
                <a16:creationId xmlns:a16="http://schemas.microsoft.com/office/drawing/2014/main" id="{3D9D2181-F8EF-4878-9314-580072532AFF}"/>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a:ext>
            </a:extLst>
          </a:blip>
          <a:stretch/>
        </p:blipFill>
        <p:spPr>
          <a:xfrm>
            <a:off x="4235248" y="3826461"/>
            <a:ext cx="3656648" cy="2488406"/>
          </a:xfrm>
          <a:prstGeom prst="rect">
            <a:avLst/>
          </a:prstGeom>
        </p:spPr>
      </p:pic>
      <p:pic>
        <p:nvPicPr>
          <p:cNvPr id="18" name="Picture Placeholder 17" descr="Chart&#10;&#10;Description automatically generated">
            <a:extLst>
              <a:ext uri="{FF2B5EF4-FFF2-40B4-BE49-F238E27FC236}">
                <a16:creationId xmlns:a16="http://schemas.microsoft.com/office/drawing/2014/main" id="{12EBAC17-71B6-41B0-B4EE-6A506D16DA34}"/>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a:ext>
            </a:extLst>
          </a:blip>
          <a:stretch/>
        </p:blipFill>
        <p:spPr>
          <a:xfrm>
            <a:off x="8058606" y="3833900"/>
            <a:ext cx="3656648" cy="2488406"/>
          </a:xfrm>
          <a:prstGeom prst="rect">
            <a:avLst/>
          </a:prstGeom>
        </p:spPr>
      </p:pic>
      <p:sp>
        <p:nvSpPr>
          <p:cNvPr id="19" name="TextBox 18"/>
          <p:cNvSpPr txBox="1"/>
          <p:nvPr/>
        </p:nvSpPr>
        <p:spPr>
          <a:xfrm>
            <a:off x="3556000" y="6076983"/>
            <a:ext cx="2427524" cy="369332"/>
          </a:xfrm>
          <a:prstGeom prst="rect">
            <a:avLst/>
          </a:prstGeom>
          <a:noFill/>
        </p:spPr>
        <p:txBody>
          <a:bodyPr wrap="none" rtlCol="0">
            <a:spAutoFit/>
          </a:bodyPr>
          <a:lstStyle/>
          <a:p>
            <a:r>
              <a:rPr lang="en-US" dirty="0">
                <a:solidFill>
                  <a:srgbClr val="FF0000"/>
                </a:solidFill>
              </a:rPr>
              <a:t>Figures from M. </a:t>
            </a:r>
            <a:r>
              <a:rPr lang="en-US" dirty="0" err="1">
                <a:solidFill>
                  <a:srgbClr val="FF0000"/>
                </a:solidFill>
              </a:rPr>
              <a:t>Gericke</a:t>
            </a:r>
            <a:endParaRPr lang="en-US" dirty="0">
              <a:solidFill>
                <a:srgbClr val="FF0000"/>
              </a:solidFill>
            </a:endParaRPr>
          </a:p>
        </p:txBody>
      </p:sp>
    </p:spTree>
    <p:extLst>
      <p:ext uri="{BB962C8B-B14F-4D97-AF65-F5344CB8AC3E}">
        <p14:creationId xmlns:p14="http://schemas.microsoft.com/office/powerpoint/2010/main" val="2998805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Mode Test Stand</a:t>
            </a:r>
          </a:p>
        </p:txBody>
      </p:sp>
      <p:sp>
        <p:nvSpPr>
          <p:cNvPr id="7" name="Content Placeholder 6"/>
          <p:cNvSpPr>
            <a:spLocks noGrp="1"/>
          </p:cNvSpPr>
          <p:nvPr>
            <p:ph idx="1"/>
          </p:nvPr>
        </p:nvSpPr>
        <p:spPr>
          <a:xfrm>
            <a:off x="3424403" y="1077684"/>
            <a:ext cx="6976787" cy="5381694"/>
          </a:xfrm>
        </p:spPr>
        <p:txBody>
          <a:bodyPr/>
          <a:lstStyle/>
          <a:p>
            <a:r>
              <a:rPr lang="en-US" dirty="0"/>
              <a:t>Test stand in TEDF used for common development of counting mode, Compton </a:t>
            </a:r>
            <a:r>
              <a:rPr lang="en-US" dirty="0" err="1"/>
              <a:t>polarimeter</a:t>
            </a:r>
            <a:r>
              <a:rPr lang="en-US" dirty="0"/>
              <a:t>, and Moller </a:t>
            </a:r>
            <a:r>
              <a:rPr lang="en-US" dirty="0" err="1"/>
              <a:t>polarimeter</a:t>
            </a:r>
            <a:r>
              <a:rPr lang="en-US" dirty="0"/>
              <a:t> DAQ systems</a:t>
            </a:r>
          </a:p>
          <a:p>
            <a:pPr lvl="1"/>
            <a:r>
              <a:rPr lang="en-US" dirty="0"/>
              <a:t>DAQ designs share same concept:  FPGA in VTP collects data from front-end (FADCs or VETROC) to form event triggers</a:t>
            </a:r>
          </a:p>
          <a:p>
            <a:r>
              <a:rPr lang="en-US" dirty="0"/>
              <a:t>Development objective for counting mode:  VTP firmware to trigger on FADCs of single elements (quartz tiles) or two-channel coincidences (trigger scintillator)</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pic>
        <p:nvPicPr>
          <p:cNvPr id="10" name="Picture Placeholder 9" descr="teststand4.JPG"/>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a:stretch/>
        </p:blipFill>
        <p:spPr>
          <a:xfrm>
            <a:off x="411893" y="1722330"/>
            <a:ext cx="3012510" cy="3958224"/>
          </a:xfrm>
          <a:prstGeom prst="rect">
            <a:avLst/>
          </a:prstGeom>
        </p:spPr>
      </p:pic>
      <p:pic>
        <p:nvPicPr>
          <p:cNvPr id="11" name="Picture 10"/>
          <p:cNvPicPr>
            <a:picLocks noChangeAspect="1"/>
          </p:cNvPicPr>
          <p:nvPr/>
        </p:nvPicPr>
        <p:blipFill>
          <a:blip r:embed="rId3"/>
          <a:stretch>
            <a:fillRect/>
          </a:stretch>
        </p:blipFill>
        <p:spPr>
          <a:xfrm>
            <a:off x="7693473" y="4031068"/>
            <a:ext cx="4157832" cy="2316681"/>
          </a:xfrm>
          <a:prstGeom prst="rect">
            <a:avLst/>
          </a:prstGeom>
        </p:spPr>
      </p:pic>
    </p:spTree>
    <p:extLst>
      <p:ext uri="{BB962C8B-B14F-4D97-AF65-F5344CB8AC3E}">
        <p14:creationId xmlns:p14="http://schemas.microsoft.com/office/powerpoint/2010/main" val="1813193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to FDR committee about experience with GEMs in SBS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solidFill>
                  <a:srgbClr val="FF0000"/>
                </a:solidFill>
              </a:rPr>
              <a:t>We </a:t>
            </a:r>
            <a:r>
              <a:rPr lang="en-US" dirty="0">
                <a:solidFill>
                  <a:srgbClr val="FF0000"/>
                </a:solidFill>
              </a:rPr>
              <a:t>want to make sure the DAQ talks tomorrow cover issues </a:t>
            </a:r>
            <a:r>
              <a:rPr lang="en-US" dirty="0" smtClean="0">
                <a:solidFill>
                  <a:srgbClr val="FF0000"/>
                </a:solidFill>
              </a:rPr>
              <a:t>experienced in SBS </a:t>
            </a:r>
            <a:r>
              <a:rPr lang="en-US" dirty="0">
                <a:solidFill>
                  <a:srgbClr val="FF0000"/>
                </a:solidFill>
              </a:rPr>
              <a:t>with readout used for their GEM system</a:t>
            </a:r>
            <a:r>
              <a:rPr lang="en-US" dirty="0" smtClean="0">
                <a:solidFill>
                  <a:srgbClr val="FF0000"/>
                </a:solidFill>
              </a:rPr>
              <a:t>.</a:t>
            </a:r>
          </a:p>
          <a:p>
            <a:pPr>
              <a:lnSpc>
                <a:spcPct val="120000"/>
              </a:lnSpc>
            </a:pPr>
            <a:r>
              <a:rPr lang="en-US" dirty="0" smtClean="0"/>
              <a:t>SBS uses GEMs in both BB and SBS using the APV</a:t>
            </a:r>
            <a:r>
              <a:rPr lang="en-US" dirty="0" smtClean="0">
                <a:sym typeface="Wingdings" panose="05000000000000000000" pitchFamily="2" charset="2"/>
              </a:rPr>
              <a:t>MPDVTP readout chain</a:t>
            </a:r>
            <a:endParaRPr lang="en-US" dirty="0" smtClean="0"/>
          </a:p>
          <a:p>
            <a:pPr>
              <a:lnSpc>
                <a:spcPct val="120000"/>
              </a:lnSpc>
            </a:pPr>
            <a:r>
              <a:rPr lang="en-US" dirty="0"/>
              <a:t>A</a:t>
            </a:r>
            <a:r>
              <a:rPr lang="en-US" dirty="0" smtClean="0"/>
              <a:t> </a:t>
            </a:r>
            <a:r>
              <a:rPr lang="en-US" dirty="0"/>
              <a:t>lot of the </a:t>
            </a:r>
            <a:r>
              <a:rPr lang="en-US" dirty="0" smtClean="0"/>
              <a:t>stability </a:t>
            </a:r>
            <a:r>
              <a:rPr lang="en-US" dirty="0"/>
              <a:t>issues at the start of </a:t>
            </a:r>
            <a:r>
              <a:rPr lang="en-US" dirty="0" err="1"/>
              <a:t>GMn</a:t>
            </a:r>
            <a:r>
              <a:rPr lang="en-US" dirty="0"/>
              <a:t> were resolved with various firmware updates both to the VTP and MPDs</a:t>
            </a:r>
            <a:r>
              <a:rPr lang="en-US" dirty="0" smtClean="0"/>
              <a:t>.</a:t>
            </a:r>
          </a:p>
          <a:p>
            <a:pPr>
              <a:lnSpc>
                <a:spcPct val="120000"/>
              </a:lnSpc>
            </a:pPr>
            <a:r>
              <a:rPr lang="en-US" dirty="0" smtClean="0"/>
              <a:t>The big limitation, as seen by SBS, is the transfer of data from MPDs to VTPs and from VTPs to network</a:t>
            </a:r>
          </a:p>
          <a:p>
            <a:pPr>
              <a:lnSpc>
                <a:spcPct val="120000"/>
              </a:lnSpc>
            </a:pPr>
            <a:r>
              <a:rPr lang="en-US" dirty="0" smtClean="0"/>
              <a:t>Remaining instability </a:t>
            </a:r>
            <a:r>
              <a:rPr lang="en-US" dirty="0"/>
              <a:t>issues now generally occur for various reasons when an APV misses a trigger. </a:t>
            </a:r>
            <a:endParaRPr lang="en-US" dirty="0" smtClean="0"/>
          </a:p>
          <a:p>
            <a:pPr lvl="1">
              <a:lnSpc>
                <a:spcPct val="120000"/>
              </a:lnSpc>
            </a:pPr>
            <a:r>
              <a:rPr lang="en-US" dirty="0" smtClean="0"/>
              <a:t>Bryan and Ben have added diagnostics to tell </a:t>
            </a:r>
            <a:r>
              <a:rPr lang="en-US" dirty="0"/>
              <a:t>which APV or which MPD is causing the problem, </a:t>
            </a:r>
            <a:r>
              <a:rPr lang="en-US" dirty="0" smtClean="0"/>
              <a:t>and there are </a:t>
            </a:r>
            <a:r>
              <a:rPr lang="en-US" dirty="0"/>
              <a:t>procedures to power cycle the MPD crates, </a:t>
            </a:r>
            <a:r>
              <a:rPr lang="en-US" dirty="0" smtClean="0"/>
              <a:t>VTP </a:t>
            </a:r>
            <a:r>
              <a:rPr lang="en-US" dirty="0"/>
              <a:t>crates, or the low voltage to the APV card. This usually can fix any APV issue that is not a physical cabling or disconnect problem, and </a:t>
            </a:r>
            <a:r>
              <a:rPr lang="en-US" dirty="0" smtClean="0"/>
              <a:t>they </a:t>
            </a:r>
            <a:r>
              <a:rPr lang="en-US" dirty="0"/>
              <a:t>continue to gain experience with this. </a:t>
            </a:r>
            <a:endParaRPr lang="en-US" dirty="0" smtClean="0"/>
          </a:p>
          <a:p>
            <a:pPr lvl="1">
              <a:lnSpc>
                <a:spcPct val="120000"/>
              </a:lnSpc>
            </a:pPr>
            <a:r>
              <a:rPr lang="en-US" dirty="0" smtClean="0"/>
              <a:t>They also have configurations </a:t>
            </a:r>
            <a:r>
              <a:rPr lang="en-US" dirty="0"/>
              <a:t>in which problematic APVs can be </a:t>
            </a:r>
            <a:r>
              <a:rPr lang="en-US" dirty="0" smtClean="0"/>
              <a:t>disabled</a:t>
            </a:r>
          </a:p>
          <a:p>
            <a:pPr>
              <a:lnSpc>
                <a:spcPct val="120000"/>
              </a:lnSpc>
            </a:pPr>
            <a:r>
              <a:rPr lang="en-US" dirty="0" smtClean="0"/>
              <a:t>The</a:t>
            </a:r>
            <a:r>
              <a:rPr lang="en-US" dirty="0"/>
              <a:t> </a:t>
            </a:r>
            <a:r>
              <a:rPr lang="en-US" dirty="0" smtClean="0"/>
              <a:t>BB GEMs </a:t>
            </a:r>
            <a:r>
              <a:rPr lang="en-US" dirty="0"/>
              <a:t>occasionally cause DAQ issues at the start of run in our current running (just needs a reset most of the time), and the SBS </a:t>
            </a:r>
            <a:r>
              <a:rPr lang="en-US" dirty="0" smtClean="0"/>
              <a:t>GEMs </a:t>
            </a:r>
            <a:r>
              <a:rPr lang="en-US" dirty="0"/>
              <a:t>cause problems at about the same rate x2-3 or so due to </a:t>
            </a:r>
            <a:r>
              <a:rPr lang="en-US" dirty="0" smtClean="0"/>
              <a:t>the larger number of channels</a:t>
            </a:r>
          </a:p>
          <a:p>
            <a:pPr lvl="1">
              <a:lnSpc>
                <a:spcPct val="120000"/>
              </a:lnSpc>
            </a:pPr>
            <a:r>
              <a:rPr lang="en-US" dirty="0" smtClean="0"/>
              <a:t>This is roughly 1 or 2 issues in </a:t>
            </a:r>
            <a:r>
              <a:rPr lang="en-US" dirty="0"/>
              <a:t>1-2 shift </a:t>
            </a:r>
            <a:r>
              <a:rPr lang="en-US" dirty="0" smtClean="0"/>
              <a:t>days for the BB GEMs</a:t>
            </a:r>
          </a:p>
          <a:p>
            <a:pPr>
              <a:lnSpc>
                <a:spcPct val="120000"/>
              </a:lnSpc>
            </a:pPr>
            <a:r>
              <a:rPr lang="en-US" dirty="0" smtClean="0"/>
              <a:t>The INFN GEM layers </a:t>
            </a:r>
            <a:r>
              <a:rPr lang="en-US" dirty="0"/>
              <a:t>are the only ones that are still having issues right now, but these have a different design than the other </a:t>
            </a:r>
            <a:r>
              <a:rPr lang="en-US" dirty="0" smtClean="0"/>
              <a:t>layers, and they think the problem has </a:t>
            </a:r>
            <a:r>
              <a:rPr lang="en-US" dirty="0"/>
              <a:t>something to do with the low voltage </a:t>
            </a:r>
            <a:r>
              <a:rPr lang="en-US" dirty="0" smtClean="0"/>
              <a:t>configuration</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172907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to FDR committee about experience with GEMs in </a:t>
            </a:r>
            <a:r>
              <a:rPr lang="en-US" dirty="0" smtClean="0"/>
              <a:t>SBS, pt2</a:t>
            </a:r>
            <a:endParaRPr lang="en-US" dirty="0"/>
          </a:p>
        </p:txBody>
      </p:sp>
      <p:sp>
        <p:nvSpPr>
          <p:cNvPr id="3" name="Content Placeholder 2"/>
          <p:cNvSpPr>
            <a:spLocks noGrp="1"/>
          </p:cNvSpPr>
          <p:nvPr>
            <p:ph idx="1"/>
          </p:nvPr>
        </p:nvSpPr>
        <p:spPr/>
        <p:txBody>
          <a:bodyPr>
            <a:normAutofit lnSpcReduction="10000"/>
          </a:bodyPr>
          <a:lstStyle/>
          <a:p>
            <a:pPr>
              <a:lnSpc>
                <a:spcPct val="120000"/>
              </a:lnSpc>
            </a:pPr>
            <a:r>
              <a:rPr lang="en-US" dirty="0" smtClean="0"/>
              <a:t>MPD data transfer links are 1.25 Gb/s and VTP output link is 10 Gb/s</a:t>
            </a:r>
          </a:p>
          <a:p>
            <a:pPr>
              <a:lnSpc>
                <a:spcPct val="120000"/>
              </a:lnSpc>
            </a:pPr>
            <a:r>
              <a:rPr lang="en-US" dirty="0" smtClean="0"/>
              <a:t>MOLLER (280 APV, 28 MPD) is similar in size to BB (328 APV, 24 MPD) but expects lower data rates</a:t>
            </a:r>
          </a:p>
          <a:p>
            <a:pPr lvl="1">
              <a:lnSpc>
                <a:spcPct val="120000"/>
              </a:lnSpc>
            </a:pPr>
            <a:r>
              <a:rPr lang="en-US" dirty="0" smtClean="0"/>
              <a:t>Most of SBS MPD cards readout 15 APV, but MOLLER will have 10 APV per MPD, so the data rate from a typical MPD will be 2/3 of SBS’s at the same rate and number of samples</a:t>
            </a:r>
          </a:p>
          <a:p>
            <a:pPr lvl="1">
              <a:lnSpc>
                <a:spcPct val="120000"/>
              </a:lnSpc>
            </a:pPr>
            <a:r>
              <a:rPr lang="en-US" dirty="0" smtClean="0"/>
              <a:t>In order to saturate the VTP 10GbE link after zero suppression with 5kHz event rate, MOLLER would need to have GEM occupancies of ~58%; we expect 5-10% at 100nA, and can reduce beam current or </a:t>
            </a:r>
            <a:r>
              <a:rPr lang="en-US" dirty="0" err="1" smtClean="0"/>
              <a:t>prescale</a:t>
            </a:r>
            <a:r>
              <a:rPr lang="en-US" dirty="0" smtClean="0"/>
              <a:t> triggers if needed</a:t>
            </a:r>
          </a:p>
          <a:p>
            <a:pPr lvl="1">
              <a:lnSpc>
                <a:spcPct val="120000"/>
              </a:lnSpc>
            </a:pPr>
            <a:endParaRPr lang="en-US" dirty="0"/>
          </a:p>
          <a:p>
            <a:pPr>
              <a:lnSpc>
                <a:spcPct val="120000"/>
              </a:lnSpc>
            </a:pPr>
            <a:r>
              <a:rPr lang="en-US" dirty="0" smtClean="0"/>
              <a:t>MOLLER will benefit from the continuing development of the APV</a:t>
            </a:r>
            <a:r>
              <a:rPr lang="en-US" dirty="0" smtClean="0">
                <a:sym typeface="Wingdings" panose="05000000000000000000" pitchFamily="2" charset="2"/>
              </a:rPr>
              <a:t>MPDVTP readout chain during SBS</a:t>
            </a:r>
          </a:p>
          <a:p>
            <a:pPr>
              <a:lnSpc>
                <a:spcPct val="120000"/>
              </a:lnSpc>
            </a:pPr>
            <a:r>
              <a:rPr lang="en-US" dirty="0" smtClean="0">
                <a:sym typeface="Wingdings" panose="05000000000000000000" pitchFamily="2" charset="2"/>
              </a:rPr>
              <a:t>MOLLER’s design already incorporates one lesson from SBS: using more MPDs than the minimum decreases transfer time by having more links</a:t>
            </a:r>
            <a:endParaRPr lang="en-US" dirty="0"/>
          </a:p>
          <a:p>
            <a:pPr>
              <a:lnSpc>
                <a:spcPct val="120000"/>
              </a:lnSpc>
            </a:pPr>
            <a:endParaRPr lang="en-US" dirty="0" smtClean="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363240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ARISA 7130 96LS</a:t>
            </a:r>
            <a:endParaRPr lang="en-US" dirty="0"/>
          </a:p>
        </p:txBody>
      </p:sp>
      <p:sp>
        <p:nvSpPr>
          <p:cNvPr id="3" name="Content Placeholder 2"/>
          <p:cNvSpPr>
            <a:spLocks noGrp="1"/>
          </p:cNvSpPr>
          <p:nvPr>
            <p:ph idx="1"/>
          </p:nvPr>
        </p:nvSpPr>
        <p:spPr/>
        <p:txBody>
          <a:bodyPr/>
          <a:lstStyle/>
          <a:p>
            <a:r>
              <a:rPr lang="en-US" dirty="0"/>
              <a:t>7130L is multiple devices in one; performing layer 1+ switching in only 5 ns, enabling unrestricted access to an onboard FPGA and containing an x86_64 server</a:t>
            </a:r>
            <a:r>
              <a:rPr lang="en-US" dirty="0" smtClean="0"/>
              <a:t>.</a:t>
            </a:r>
          </a:p>
          <a:p>
            <a:pPr lvl="1"/>
            <a:r>
              <a:rPr lang="en-US" dirty="0" smtClean="0"/>
              <a:t>84 SFP+ ports used </a:t>
            </a:r>
            <a:r>
              <a:rPr lang="en-US" dirty="0"/>
              <a:t>by </a:t>
            </a:r>
            <a:r>
              <a:rPr lang="en-US" dirty="0" err="1" smtClean="0"/>
              <a:t>VTRx</a:t>
            </a:r>
            <a:r>
              <a:rPr lang="en-US" dirty="0" smtClean="0"/>
              <a:t> connections</a:t>
            </a:r>
          </a:p>
          <a:p>
            <a:pPr lvl="1"/>
            <a:r>
              <a:rPr lang="en-US" dirty="0" smtClean="0"/>
              <a:t>Remaining SFP+ ports can be used for TI connection</a:t>
            </a:r>
          </a:p>
          <a:p>
            <a:r>
              <a:rPr lang="en-US" dirty="0" smtClean="0"/>
              <a:t>FPGA (</a:t>
            </a:r>
            <a:r>
              <a:rPr lang="en-US" dirty="0" err="1"/>
              <a:t>UltraScale</a:t>
            </a:r>
            <a:r>
              <a:rPr lang="en-US" dirty="0"/>
              <a:t> </a:t>
            </a:r>
            <a:r>
              <a:rPr lang="en-US" dirty="0" smtClean="0"/>
              <a:t>VU7P-2) plus </a:t>
            </a:r>
            <a:r>
              <a:rPr lang="en-US" dirty="0" err="1" smtClean="0"/>
              <a:t>quadcore</a:t>
            </a:r>
            <a:r>
              <a:rPr lang="en-US" dirty="0" smtClean="0"/>
              <a:t> x86 CPU</a:t>
            </a:r>
          </a:p>
          <a:p>
            <a:r>
              <a:rPr lang="en-US" dirty="0" smtClean="0"/>
              <a:t>Development in parallel with Mainz HVMAPS effort</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1026" name="Picture 2" descr="7130"/>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6570663" y="2538413"/>
            <a:ext cx="47625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9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 space estimate for DAQ for 40U (70inch) racks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
        <p:nvSpPr>
          <p:cNvPr id="3" name="Content Placeholder 2"/>
          <p:cNvSpPr>
            <a:spLocks noGrp="1"/>
          </p:cNvSpPr>
          <p:nvPr>
            <p:ph idx="1"/>
          </p:nvPr>
        </p:nvSpPr>
        <p:spPr/>
        <p:txBody>
          <a:bodyPr>
            <a:normAutofit lnSpcReduction="10000"/>
          </a:bodyPr>
          <a:lstStyle/>
          <a:p>
            <a:r>
              <a:rPr lang="en-US" dirty="0" smtClean="0"/>
              <a:t>Integration mode:  71U in Hall, 31U in INJ</a:t>
            </a:r>
          </a:p>
          <a:p>
            <a:pPr lvl="1"/>
            <a:r>
              <a:rPr lang="en-US" dirty="0" smtClean="0"/>
              <a:t>Integrators, 1U rackmount units, assume +1U for airflow</a:t>
            </a:r>
          </a:p>
          <a:p>
            <a:pPr lvl="2"/>
            <a:r>
              <a:rPr lang="en-US" dirty="0" smtClean="0"/>
              <a:t>INJ:  6 modules </a:t>
            </a:r>
            <a:r>
              <a:rPr lang="en-US" dirty="0" smtClean="0">
                <a:sym typeface="Wingdings" panose="05000000000000000000" pitchFamily="2" charset="2"/>
              </a:rPr>
              <a:t> 12U: 0.3 rack</a:t>
            </a:r>
          </a:p>
          <a:p>
            <a:pPr lvl="2"/>
            <a:r>
              <a:rPr lang="en-US" dirty="0" smtClean="0">
                <a:sym typeface="Wingdings" panose="05000000000000000000" pitchFamily="2" charset="2"/>
              </a:rPr>
              <a:t>Hall A:  </a:t>
            </a:r>
            <a:r>
              <a:rPr lang="en-US" dirty="0">
                <a:sym typeface="Wingdings" panose="05000000000000000000" pitchFamily="2" charset="2"/>
              </a:rPr>
              <a:t>26 modules   52U:  1.3 </a:t>
            </a:r>
            <a:r>
              <a:rPr lang="en-US" dirty="0" smtClean="0">
                <a:sym typeface="Wingdings" panose="05000000000000000000" pitchFamily="2" charset="2"/>
              </a:rPr>
              <a:t>racks</a:t>
            </a:r>
          </a:p>
          <a:p>
            <a:pPr lvl="1"/>
            <a:r>
              <a:rPr lang="en-US" dirty="0" smtClean="0">
                <a:sym typeface="Wingdings" panose="05000000000000000000" pitchFamily="2" charset="2"/>
              </a:rPr>
              <a:t>VME/VXS:  </a:t>
            </a:r>
            <a:r>
              <a:rPr lang="en-US" dirty="0"/>
              <a:t>11U </a:t>
            </a:r>
            <a:r>
              <a:rPr lang="en-US" dirty="0" smtClean="0"/>
              <a:t>height</a:t>
            </a:r>
            <a:r>
              <a:rPr lang="en-US" dirty="0"/>
              <a:t>, front to back </a:t>
            </a:r>
            <a:r>
              <a:rPr lang="en-US" dirty="0" smtClean="0"/>
              <a:t>airflow</a:t>
            </a:r>
            <a:endParaRPr lang="en-US" dirty="0" smtClean="0">
              <a:sym typeface="Wingdings" panose="05000000000000000000" pitchFamily="2" charset="2"/>
            </a:endParaRPr>
          </a:p>
          <a:p>
            <a:pPr lvl="2"/>
            <a:r>
              <a:rPr lang="en-US" dirty="0" smtClean="0">
                <a:sym typeface="Wingdings" panose="05000000000000000000" pitchFamily="2" charset="2"/>
              </a:rPr>
              <a:t>Trigger distribution in Hall</a:t>
            </a:r>
          </a:p>
          <a:p>
            <a:pPr lvl="2"/>
            <a:r>
              <a:rPr lang="en-US" dirty="0" smtClean="0">
                <a:sym typeface="Wingdings" panose="05000000000000000000" pitchFamily="2" charset="2"/>
              </a:rPr>
              <a:t>Trigger supervisor in INJ</a:t>
            </a:r>
          </a:p>
          <a:p>
            <a:pPr lvl="1"/>
            <a:r>
              <a:rPr lang="en-US" dirty="0" smtClean="0">
                <a:sym typeface="Wingdings" panose="05000000000000000000" pitchFamily="2" charset="2"/>
              </a:rPr>
              <a:t>NIM crate:  </a:t>
            </a:r>
            <a:r>
              <a:rPr lang="en-US" dirty="0">
                <a:sym typeface="Wingdings" panose="05000000000000000000" pitchFamily="2" charset="2"/>
              </a:rPr>
              <a:t>7U </a:t>
            </a:r>
            <a:r>
              <a:rPr lang="en-US" dirty="0"/>
              <a:t>+</a:t>
            </a:r>
            <a:r>
              <a:rPr lang="en-US" dirty="0" smtClean="0"/>
              <a:t>1U</a:t>
            </a:r>
          </a:p>
          <a:p>
            <a:pPr lvl="2"/>
            <a:r>
              <a:rPr lang="en-US" dirty="0" smtClean="0">
                <a:sym typeface="Wingdings" panose="05000000000000000000" pitchFamily="2" charset="2"/>
              </a:rPr>
              <a:t>One each in Hall and INJ</a:t>
            </a:r>
          </a:p>
          <a:p>
            <a:pPr lvl="1"/>
            <a:r>
              <a:rPr lang="en-US" b="1" dirty="0" smtClean="0">
                <a:sym typeface="Wingdings" panose="05000000000000000000" pitchFamily="2" charset="2"/>
              </a:rPr>
              <a:t>Don’t have space needs for HVMAPS or digital BCM receivers yet</a:t>
            </a:r>
          </a:p>
          <a:p>
            <a:pPr lvl="1"/>
            <a:r>
              <a:rPr lang="en-US" b="1" dirty="0">
                <a:sym typeface="Wingdings" panose="05000000000000000000" pitchFamily="2" charset="2"/>
              </a:rPr>
              <a:t>D</a:t>
            </a:r>
            <a:r>
              <a:rPr lang="en-US" b="1" dirty="0" smtClean="0">
                <a:sym typeface="Wingdings" panose="05000000000000000000" pitchFamily="2" charset="2"/>
              </a:rPr>
              <a:t>oesn’t include integrator power supplies, or the HV and LV supplies</a:t>
            </a:r>
          </a:p>
          <a:p>
            <a:r>
              <a:rPr lang="en-US" dirty="0" smtClean="0">
                <a:sym typeface="Wingdings" panose="05000000000000000000" pitchFamily="2" charset="2"/>
              </a:rPr>
              <a:t>Counting mode:  44U in SBS bunker, 22U </a:t>
            </a:r>
            <a:r>
              <a:rPr lang="en-US" dirty="0">
                <a:sym typeface="Wingdings" panose="05000000000000000000" pitchFamily="2" charset="2"/>
              </a:rPr>
              <a:t>in </a:t>
            </a:r>
            <a:r>
              <a:rPr lang="en-US" dirty="0" smtClean="0">
                <a:sym typeface="Wingdings" panose="05000000000000000000" pitchFamily="2" charset="2"/>
              </a:rPr>
              <a:t>downstream doghouses</a:t>
            </a:r>
          </a:p>
          <a:p>
            <a:pPr lvl="1"/>
            <a:r>
              <a:rPr lang="en-US" dirty="0" smtClean="0">
                <a:sym typeface="Wingdings" panose="05000000000000000000" pitchFamily="2" charset="2"/>
              </a:rPr>
              <a:t>Three VXS crates:  </a:t>
            </a:r>
            <a:r>
              <a:rPr lang="en-US" dirty="0" smtClean="0"/>
              <a:t>11U each, front to back airflow </a:t>
            </a:r>
            <a:r>
              <a:rPr lang="en-US" dirty="0" smtClean="0">
                <a:sym typeface="Wingdings" panose="05000000000000000000" pitchFamily="2" charset="2"/>
              </a:rPr>
              <a:t> 44U</a:t>
            </a:r>
          </a:p>
          <a:p>
            <a:pPr lvl="1"/>
            <a:r>
              <a:rPr lang="en-US" dirty="0" smtClean="0">
                <a:solidFill>
                  <a:srgbClr val="FF0000"/>
                </a:solidFill>
                <a:sym typeface="Wingdings" panose="05000000000000000000" pitchFamily="2" charset="2"/>
              </a:rPr>
              <a:t>Two VME crates in two “doghouses”:  </a:t>
            </a:r>
            <a:r>
              <a:rPr lang="en-US" dirty="0">
                <a:solidFill>
                  <a:srgbClr val="FF0000"/>
                </a:solidFill>
              </a:rPr>
              <a:t>11U each, front to back </a:t>
            </a:r>
            <a:r>
              <a:rPr lang="en-US" dirty="0" smtClean="0">
                <a:solidFill>
                  <a:srgbClr val="FF0000"/>
                </a:solidFill>
              </a:rPr>
              <a:t>airflow</a:t>
            </a:r>
            <a:endParaRPr lang="en-US" dirty="0" smtClean="0">
              <a:solidFill>
                <a:srgbClr val="FF0000"/>
              </a:solidFill>
              <a:sym typeface="Wingdings" panose="05000000000000000000" pitchFamily="2" charset="2"/>
            </a:endParaRPr>
          </a:p>
          <a:p>
            <a:pPr marL="457200" lvl="1" indent="0">
              <a:buNone/>
            </a:pPr>
            <a:endParaRPr lang="en-US" dirty="0">
              <a:sym typeface="Wingdings" panose="05000000000000000000" pitchFamily="2" charset="2"/>
            </a:endParaRPr>
          </a:p>
          <a:p>
            <a:r>
              <a:rPr lang="en-US" dirty="0" smtClean="0">
                <a:sym typeface="Wingdings" panose="05000000000000000000" pitchFamily="2" charset="2"/>
              </a:rPr>
              <a:t>SBS bunker:  3+</a:t>
            </a:r>
            <a:r>
              <a:rPr lang="en-US" dirty="0" smtClean="0">
                <a:solidFill>
                  <a:srgbClr val="0070C0"/>
                </a:solidFill>
                <a:sym typeface="Wingdings" panose="05000000000000000000" pitchFamily="2" charset="2"/>
              </a:rPr>
              <a:t>0.4</a:t>
            </a:r>
            <a:r>
              <a:rPr lang="en-US" dirty="0">
                <a:solidFill>
                  <a:srgbClr val="0070C0"/>
                </a:solidFill>
                <a:sym typeface="Wingdings" panose="05000000000000000000" pitchFamily="2" charset="2"/>
              </a:rPr>
              <a:t>?</a:t>
            </a:r>
            <a:r>
              <a:rPr lang="en-US" dirty="0" smtClean="0">
                <a:sym typeface="Wingdings" panose="05000000000000000000" pitchFamily="2" charset="2"/>
              </a:rPr>
              <a:t> racks</a:t>
            </a:r>
            <a:r>
              <a:rPr lang="en-US" dirty="0">
                <a:sym typeface="Wingdings" panose="05000000000000000000" pitchFamily="2" charset="2"/>
              </a:rPr>
              <a:t>;</a:t>
            </a:r>
            <a:r>
              <a:rPr lang="en-US" dirty="0" smtClean="0">
                <a:sym typeface="Wingdings" panose="05000000000000000000" pitchFamily="2" charset="2"/>
              </a:rPr>
              <a:t> Doghouses: </a:t>
            </a:r>
            <a:r>
              <a:rPr lang="en-US" dirty="0" smtClean="0">
                <a:solidFill>
                  <a:srgbClr val="FF0000"/>
                </a:solidFill>
                <a:sym typeface="Wingdings" panose="05000000000000000000" pitchFamily="2" charset="2"/>
              </a:rPr>
              <a:t>0.3+0.3</a:t>
            </a:r>
            <a:r>
              <a:rPr lang="en-US" dirty="0" smtClean="0">
                <a:sym typeface="Wingdings" panose="05000000000000000000" pitchFamily="2" charset="2"/>
              </a:rPr>
              <a:t> racks; INJ: 0.8+ rack</a:t>
            </a:r>
          </a:p>
        </p:txBody>
      </p:sp>
    </p:spTree>
    <p:extLst>
      <p:ext uri="{BB962C8B-B14F-4D97-AF65-F5344CB8AC3E}">
        <p14:creationId xmlns:p14="http://schemas.microsoft.com/office/powerpoint/2010/main" val="1600466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637" y="1019830"/>
            <a:ext cx="7625235" cy="1120295"/>
          </a:xfrm>
          <a:prstGeom prst="rect">
            <a:avLst/>
          </a:prstGeom>
        </p:spPr>
      </p:pic>
      <p:sp>
        <p:nvSpPr>
          <p:cNvPr id="2" name="Title 1"/>
          <p:cNvSpPr>
            <a:spLocks noGrp="1"/>
          </p:cNvSpPr>
          <p:nvPr>
            <p:ph type="title"/>
          </p:nvPr>
        </p:nvSpPr>
        <p:spPr/>
        <p:txBody>
          <a:bodyPr/>
          <a:lstStyle/>
          <a:p>
            <a:r>
              <a:rPr lang="en-US" dirty="0" smtClean="0"/>
              <a:t>Counting Mode Data Acquisition and Trigger</a:t>
            </a:r>
            <a:endParaRPr lang="en-US" dirty="0">
              <a:solidFill>
                <a:srgbClr val="FF0000"/>
              </a:solidFill>
            </a:endParaRPr>
          </a:p>
        </p:txBody>
      </p:sp>
      <p:sp>
        <p:nvSpPr>
          <p:cNvPr id="3" name="Content Placeholder 2"/>
          <p:cNvSpPr>
            <a:spLocks noGrp="1"/>
          </p:cNvSpPr>
          <p:nvPr>
            <p:ph idx="1"/>
          </p:nvPr>
        </p:nvSpPr>
        <p:spPr>
          <a:xfrm>
            <a:off x="411480" y="2602530"/>
            <a:ext cx="11283696" cy="3871180"/>
          </a:xfrm>
        </p:spPr>
        <p:txBody>
          <a:bodyPr>
            <a:normAutofit fontScale="92500"/>
          </a:bodyPr>
          <a:lstStyle/>
          <a:p>
            <a:r>
              <a:rPr lang="en-US" dirty="0"/>
              <a:t>Voltage and timing </a:t>
            </a:r>
            <a:r>
              <a:rPr lang="en-US" dirty="0" smtClean="0"/>
              <a:t>data:  320-336 </a:t>
            </a:r>
            <a:r>
              <a:rPr lang="en-US" dirty="0" err="1" smtClean="0"/>
              <a:t>ch.</a:t>
            </a:r>
            <a:r>
              <a:rPr lang="en-US" dirty="0" smtClean="0"/>
              <a:t> (20-21 FADC) </a:t>
            </a:r>
            <a:endParaRPr lang="en-US" dirty="0"/>
          </a:p>
          <a:p>
            <a:pPr lvl="1"/>
            <a:r>
              <a:rPr lang="en-US" dirty="0"/>
              <a:t>Detector array </a:t>
            </a:r>
            <a:r>
              <a:rPr lang="en-US" dirty="0" smtClean="0"/>
              <a:t>PMTs:  280 total</a:t>
            </a:r>
            <a:r>
              <a:rPr lang="en-US" dirty="0"/>
              <a:t>;</a:t>
            </a:r>
            <a:r>
              <a:rPr lang="en-US" dirty="0" smtClean="0"/>
              <a:t>  </a:t>
            </a:r>
            <a:r>
              <a:rPr lang="en-US" dirty="0"/>
              <a:t>224 </a:t>
            </a:r>
            <a:r>
              <a:rPr lang="en-US" dirty="0" smtClean="0"/>
              <a:t>thin quartz, </a:t>
            </a:r>
            <a:r>
              <a:rPr lang="en-US" dirty="0"/>
              <a:t>28 </a:t>
            </a:r>
            <a:r>
              <a:rPr lang="en-US" dirty="0" smtClean="0"/>
              <a:t>shower-max, </a:t>
            </a:r>
            <a:r>
              <a:rPr lang="en-US" dirty="0" smtClean="0">
                <a:solidFill>
                  <a:srgbClr val="FF0000"/>
                </a:solidFill>
              </a:rPr>
              <a:t>28 </a:t>
            </a:r>
            <a:r>
              <a:rPr lang="en-US" dirty="0">
                <a:solidFill>
                  <a:srgbClr val="FF0000"/>
                </a:solidFill>
              </a:rPr>
              <a:t>pion </a:t>
            </a:r>
            <a:r>
              <a:rPr lang="en-US" dirty="0" smtClean="0">
                <a:solidFill>
                  <a:srgbClr val="FF0000"/>
                </a:solidFill>
              </a:rPr>
              <a:t>detectors</a:t>
            </a:r>
            <a:endParaRPr lang="en-US" dirty="0">
              <a:solidFill>
                <a:srgbClr val="FF0000"/>
              </a:solidFill>
            </a:endParaRPr>
          </a:p>
          <a:p>
            <a:pPr lvl="1"/>
            <a:r>
              <a:rPr lang="en-US" dirty="0"/>
              <a:t>Trigger </a:t>
            </a:r>
            <a:r>
              <a:rPr lang="en-US" dirty="0" smtClean="0"/>
              <a:t>scintillators: 18; 2 each for 7 GEM sectors &amp; 2 </a:t>
            </a:r>
            <a:r>
              <a:rPr lang="en-US" dirty="0" smtClean="0">
                <a:sym typeface="Symbol" panose="05050102010706020507" pitchFamily="18" charset="2"/>
              </a:rPr>
              <a:t>pion sectors</a:t>
            </a:r>
          </a:p>
          <a:p>
            <a:pPr lvl="1"/>
            <a:r>
              <a:rPr lang="en-US" dirty="0" smtClean="0">
                <a:sym typeface="Symbol" panose="05050102010706020507" pitchFamily="18" charset="2"/>
              </a:rPr>
              <a:t>Scanner PMTs:  6; 2 in X/Y scanner and 1 each in 4 linear scanners</a:t>
            </a:r>
            <a:endParaRPr lang="en-US" dirty="0"/>
          </a:p>
          <a:p>
            <a:pPr lvl="1"/>
            <a:r>
              <a:rPr lang="en-US" dirty="0"/>
              <a:t>A</a:t>
            </a:r>
            <a:r>
              <a:rPr lang="en-US" dirty="0" smtClean="0"/>
              <a:t>lternate </a:t>
            </a:r>
            <a:r>
              <a:rPr lang="en-US" dirty="0"/>
              <a:t>trigger </a:t>
            </a:r>
            <a:r>
              <a:rPr lang="en-US" dirty="0" smtClean="0"/>
              <a:t>signals: </a:t>
            </a:r>
            <a:r>
              <a:rPr lang="en-US" dirty="0" smtClean="0">
                <a:solidFill>
                  <a:srgbClr val="FF0000"/>
                </a:solidFill>
              </a:rPr>
              <a:t>16-32; SAM- </a:t>
            </a:r>
            <a:r>
              <a:rPr lang="en-US" dirty="0">
                <a:solidFill>
                  <a:srgbClr val="FF0000"/>
                </a:solidFill>
              </a:rPr>
              <a:t>or </a:t>
            </a:r>
            <a:r>
              <a:rPr lang="en-US" dirty="0" smtClean="0">
                <a:solidFill>
                  <a:srgbClr val="FF0000"/>
                </a:solidFill>
              </a:rPr>
              <a:t>LAM- signals? Diffuse background PMTs? Halo PMTs?</a:t>
            </a:r>
            <a:endParaRPr lang="en-US" dirty="0">
              <a:solidFill>
                <a:srgbClr val="FF0000"/>
              </a:solidFill>
            </a:endParaRPr>
          </a:p>
          <a:p>
            <a:r>
              <a:rPr lang="en-US" dirty="0" smtClean="0"/>
              <a:t>Voltage </a:t>
            </a:r>
            <a:r>
              <a:rPr lang="en-US" dirty="0"/>
              <a:t>data </a:t>
            </a:r>
            <a:r>
              <a:rPr lang="en-US" dirty="0" smtClean="0"/>
              <a:t>only: 2</a:t>
            </a:r>
            <a:r>
              <a:rPr lang="en-US" dirty="0"/>
              <a:t>3</a:t>
            </a:r>
            <a:r>
              <a:rPr lang="en-US" dirty="0" smtClean="0"/>
              <a:t> </a:t>
            </a:r>
            <a:r>
              <a:rPr lang="en-US" dirty="0" err="1" smtClean="0"/>
              <a:t>ch.</a:t>
            </a:r>
            <a:r>
              <a:rPr lang="en-US" dirty="0" smtClean="0"/>
              <a:t> (2 FADC</a:t>
            </a:r>
            <a:r>
              <a:rPr lang="en-US" dirty="0"/>
              <a:t>)</a:t>
            </a:r>
          </a:p>
          <a:p>
            <a:pPr lvl="1"/>
            <a:r>
              <a:rPr lang="en-US" dirty="0"/>
              <a:t>Beamline:  Two cavity triplets and two </a:t>
            </a:r>
            <a:r>
              <a:rPr lang="en-US" dirty="0" err="1"/>
              <a:t>stripline</a:t>
            </a:r>
            <a:r>
              <a:rPr lang="en-US" dirty="0"/>
              <a:t> </a:t>
            </a:r>
            <a:r>
              <a:rPr lang="en-US" dirty="0" smtClean="0"/>
              <a:t>BPMs:  14 </a:t>
            </a:r>
            <a:r>
              <a:rPr lang="en-US" dirty="0" err="1"/>
              <a:t>ch.</a:t>
            </a:r>
            <a:endParaRPr lang="en-US" dirty="0"/>
          </a:p>
          <a:p>
            <a:pPr lvl="1"/>
            <a:r>
              <a:rPr lang="en-US" dirty="0"/>
              <a:t>Raster </a:t>
            </a:r>
            <a:r>
              <a:rPr lang="en-US" dirty="0" err="1" smtClean="0"/>
              <a:t>readbacks</a:t>
            </a:r>
            <a:r>
              <a:rPr lang="en-US" dirty="0" smtClean="0"/>
              <a:t>:  2 </a:t>
            </a:r>
            <a:r>
              <a:rPr lang="en-US" dirty="0" err="1"/>
              <a:t>ch</a:t>
            </a:r>
            <a:r>
              <a:rPr lang="en-US" dirty="0" err="1" smtClean="0"/>
              <a:t>.</a:t>
            </a:r>
            <a:endParaRPr lang="en-US" dirty="0" smtClean="0"/>
          </a:p>
          <a:p>
            <a:pPr lvl="1"/>
            <a:r>
              <a:rPr lang="en-US" dirty="0" smtClean="0"/>
              <a:t>Scanner position:  7; 2 for X/Y, 4 for linear scanners, 1 voltage reference</a:t>
            </a:r>
          </a:p>
          <a:p>
            <a:r>
              <a:rPr lang="en-US" dirty="0" smtClean="0"/>
              <a:t>GEM readout:  APV25</a:t>
            </a:r>
            <a:r>
              <a:rPr lang="en-US" dirty="0" smtClean="0">
                <a:sym typeface="Wingdings" panose="05000000000000000000" pitchFamily="2" charset="2"/>
              </a:rPr>
              <a:t></a:t>
            </a:r>
            <a:r>
              <a:rPr lang="en-US" dirty="0" smtClean="0"/>
              <a:t>MPD</a:t>
            </a:r>
            <a:r>
              <a:rPr lang="en-US" dirty="0" smtClean="0">
                <a:sym typeface="Wingdings" panose="05000000000000000000" pitchFamily="2" charset="2"/>
              </a:rPr>
              <a:t></a:t>
            </a:r>
            <a:r>
              <a:rPr lang="en-US" dirty="0" smtClean="0"/>
              <a:t>VTP</a:t>
            </a:r>
          </a:p>
          <a:p>
            <a:r>
              <a:rPr lang="en-US" dirty="0" smtClean="0"/>
              <a:t>We are considering if some channels may still go to a VETROC</a:t>
            </a:r>
          </a:p>
        </p:txBody>
      </p:sp>
      <p:sp>
        <p:nvSpPr>
          <p:cNvPr id="4" name="Footer Placeholder 3"/>
          <p:cNvSpPr>
            <a:spLocks noGrp="1"/>
          </p:cNvSpPr>
          <p:nvPr>
            <p:ph type="ftr" sz="quarter" idx="11"/>
          </p:nvPr>
        </p:nvSpPr>
        <p:spPr/>
        <p:txBody>
          <a:bodyPr/>
          <a:lstStyle/>
          <a:p>
            <a:pPr defTabSz="914406"/>
            <a:r>
              <a:rPr lang="en-US" smtClean="0">
                <a:solidFill>
                  <a:srgbClr val="000000"/>
                </a:solidFill>
              </a:rPr>
              <a:t>MOLLER  DAQ Update, 5 May 2023</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406"/>
            <a:fld id="{07E1C93C-5050-FC42-8F10-D22D4F119D13}" type="slidenum">
              <a:rPr lang="en-US">
                <a:solidFill>
                  <a:srgbClr val="000000"/>
                </a:solidFill>
              </a:rPr>
              <a:pPr defTabSz="914406"/>
              <a:t>29</a:t>
            </a:fld>
            <a:endParaRPr lang="en-US" dirty="0">
              <a:solidFill>
                <a:srgbClr val="000000"/>
              </a:solidFill>
            </a:endParaRPr>
          </a:p>
        </p:txBody>
      </p:sp>
      <p:sp>
        <p:nvSpPr>
          <p:cNvPr id="7" name="TextBox 6"/>
          <p:cNvSpPr txBox="1"/>
          <p:nvPr/>
        </p:nvSpPr>
        <p:spPr>
          <a:xfrm>
            <a:off x="914400" y="2188923"/>
            <a:ext cx="10637399" cy="369332"/>
          </a:xfrm>
          <a:prstGeom prst="rect">
            <a:avLst/>
          </a:prstGeom>
          <a:noFill/>
        </p:spPr>
        <p:txBody>
          <a:bodyPr wrap="none" rtlCol="0">
            <a:spAutoFit/>
          </a:bodyPr>
          <a:lstStyle/>
          <a:p>
            <a:r>
              <a:rPr lang="en-US" dirty="0" smtClean="0">
                <a:solidFill>
                  <a:srgbClr val="FF0000"/>
                </a:solidFill>
              </a:rPr>
              <a:t>Plan to include amplifier within the thin quartz PMT assembly; use NIM amps in US bunker if needed  for others</a:t>
            </a:r>
            <a:endParaRPr lang="en-US" dirty="0">
              <a:solidFill>
                <a:srgbClr val="FF0000"/>
              </a:solidFill>
            </a:endParaRPr>
          </a:p>
        </p:txBody>
      </p:sp>
    </p:spTree>
    <p:extLst>
      <p:ext uri="{BB962C8B-B14F-4D97-AF65-F5344CB8AC3E}">
        <p14:creationId xmlns:p14="http://schemas.microsoft.com/office/powerpoint/2010/main" val="3911881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Developments since </a:t>
            </a:r>
            <a:r>
              <a:rPr lang="en-US" dirty="0" smtClean="0"/>
              <a:t>June 2022</a:t>
            </a:r>
            <a:endParaRPr lang="en-US" dirty="0"/>
          </a:p>
        </p:txBody>
      </p:sp>
      <p:sp>
        <p:nvSpPr>
          <p:cNvPr id="3" name="Content Placeholder 2"/>
          <p:cNvSpPr>
            <a:spLocks noGrp="1"/>
          </p:cNvSpPr>
          <p:nvPr>
            <p:ph idx="1"/>
          </p:nvPr>
        </p:nvSpPr>
        <p:spPr/>
        <p:txBody>
          <a:bodyPr/>
          <a:lstStyle/>
          <a:p>
            <a:r>
              <a:rPr lang="en-US" dirty="0" smtClean="0"/>
              <a:t>Completed </a:t>
            </a:r>
            <a:r>
              <a:rPr lang="en-US" dirty="0" smtClean="0"/>
              <a:t>the Final Design Review in December 2022</a:t>
            </a:r>
          </a:p>
          <a:p>
            <a:r>
              <a:rPr lang="en-US" dirty="0" smtClean="0"/>
              <a:t>Continuing </a:t>
            </a:r>
            <a:r>
              <a:rPr lang="en-US" dirty="0" smtClean="0"/>
              <a:t>development </a:t>
            </a:r>
            <a:r>
              <a:rPr lang="en-US" dirty="0" smtClean="0"/>
              <a:t>and testing of </a:t>
            </a:r>
            <a:r>
              <a:rPr lang="en-US" dirty="0" smtClean="0"/>
              <a:t>integrating ADC</a:t>
            </a:r>
          </a:p>
          <a:p>
            <a:r>
              <a:rPr lang="en-US" dirty="0" smtClean="0"/>
              <a:t>Tested the trigger distribution plan for synchronizing INJ and Hall readout</a:t>
            </a:r>
          </a:p>
          <a:p>
            <a:r>
              <a:rPr lang="en-US" dirty="0" smtClean="0"/>
              <a:t>Identified location for GEM MPD crates</a:t>
            </a:r>
            <a:endParaRPr lang="en-US" dirty="0"/>
          </a:p>
          <a:p>
            <a:r>
              <a:rPr lang="en-US" dirty="0"/>
              <a:t>Planning for beamline </a:t>
            </a:r>
            <a:r>
              <a:rPr lang="en-US" dirty="0" smtClean="0"/>
              <a:t>readout</a:t>
            </a:r>
          </a:p>
          <a:p>
            <a:r>
              <a:rPr lang="en-US" dirty="0" smtClean="0"/>
              <a:t>Developed plan for including HVMAPS in both integrating and counting DAQ</a:t>
            </a:r>
            <a:endParaRPr lang="en-US" dirty="0"/>
          </a:p>
          <a:p>
            <a:r>
              <a:rPr lang="en-US" dirty="0" smtClean="0"/>
              <a:t>Reconsideration of data footprint</a:t>
            </a:r>
          </a:p>
          <a:p>
            <a:r>
              <a:rPr lang="en-US" dirty="0" smtClean="0">
                <a:solidFill>
                  <a:srgbClr val="FF0000"/>
                </a:solidFill>
              </a:rPr>
              <a:t>Not much progress on analysis </a:t>
            </a:r>
            <a:r>
              <a:rPr lang="en-US" dirty="0" smtClean="0">
                <a:solidFill>
                  <a:srgbClr val="FF0000"/>
                </a:solidFill>
                <a:sym typeface="Wingdings" panose="05000000000000000000" pitchFamily="2" charset="2"/>
              </a:rPr>
              <a:t> needs to shift to high priority</a:t>
            </a:r>
            <a:endParaRPr lang="en-US" dirty="0" smtClean="0">
              <a:solidFill>
                <a:srgbClr val="FF0000"/>
              </a:solidFill>
            </a:endParaRPr>
          </a:p>
          <a:p>
            <a:endParaRPr lang="en-US" dirty="0"/>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372534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requirements for counting mode are met by the FADC250</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following are summarized from David’s </a:t>
            </a:r>
            <a:r>
              <a:rPr lang="en-US" dirty="0" smtClean="0">
                <a:hlinkClick r:id="rId2"/>
              </a:rPr>
              <a:t>https</a:t>
            </a:r>
            <a:r>
              <a:rPr lang="en-US" dirty="0">
                <a:hlinkClick r:id="rId2"/>
              </a:rPr>
              <a:t>://</a:t>
            </a:r>
            <a:r>
              <a:rPr lang="en-US" dirty="0" smtClean="0">
                <a:hlinkClick r:id="rId2"/>
              </a:rPr>
              <a:t>dilbert.physics.wm.edu/Tracking/36</a:t>
            </a:r>
            <a:endParaRPr lang="en-US" dirty="0" smtClean="0"/>
          </a:p>
          <a:p>
            <a:r>
              <a:rPr lang="en-US" dirty="0" smtClean="0"/>
              <a:t>The charged particle flux through the scintillators will be completely dominated by the Moller and e-p electrons.  Requiring both scintillators to fire will suppress the soft photon backgrounds even without a precise </a:t>
            </a:r>
            <a:r>
              <a:rPr lang="en-US" smtClean="0"/>
              <a:t>timing coincidence</a:t>
            </a:r>
            <a:endParaRPr lang="en-US" dirty="0" smtClean="0"/>
          </a:p>
          <a:p>
            <a:r>
              <a:rPr lang="en-US" dirty="0"/>
              <a:t>The APV use 25 ns bins, and the time resolution of GEMs (in SBS) is about 10 ns. The only background in the GEMs should be clusters of strips hit caused by soft photons converting in a single GEM; these could be suppressed by timing, but given the 25 ns binning of the GEM signals, an additional smearing of the trigger timing by the 4 ns binning should not degrade our ability to do this</a:t>
            </a:r>
            <a:r>
              <a:rPr lang="en-US" dirty="0" smtClean="0"/>
              <a:t>.</a:t>
            </a:r>
          </a:p>
          <a:p>
            <a:r>
              <a:rPr lang="en-US" dirty="0"/>
              <a:t>Main detector and </a:t>
            </a:r>
            <a:r>
              <a:rPr lang="en-US" dirty="0" err="1"/>
              <a:t>showerMax</a:t>
            </a:r>
            <a:r>
              <a:rPr lang="en-US" dirty="0"/>
              <a:t> signals should be dominated by the "real" Moller + ep events. I can't see how higher resolution timing will improve our ability select hits in the quartz detectors that are true signal events</a:t>
            </a:r>
            <a:r>
              <a:rPr lang="en-US" dirty="0" smtClean="0"/>
              <a:t>.</a:t>
            </a:r>
          </a:p>
          <a:p>
            <a:r>
              <a:rPr lang="en-US" dirty="0"/>
              <a:t>"Random" coincidences are actually going to be dominated by two real Moller or ep electrons in the same sector in a given time window, so improved time resolution will not allow us to significantly suppress false events from </a:t>
            </a:r>
            <a:r>
              <a:rPr lang="en-US" dirty="0" err="1"/>
              <a:t>randoms</a:t>
            </a:r>
            <a:r>
              <a:rPr lang="en-US" dirty="0" smtClean="0"/>
              <a:t>.</a:t>
            </a:r>
          </a:p>
          <a:p>
            <a:pPr lvl="1"/>
            <a:r>
              <a:rPr lang="en-US" dirty="0" smtClean="0"/>
              <a:t>FADC data should make it possible to recognize pile-up events</a:t>
            </a:r>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Tree>
    <p:extLst>
      <p:ext uri="{BB962C8B-B14F-4D97-AF65-F5344CB8AC3E}">
        <p14:creationId xmlns:p14="http://schemas.microsoft.com/office/powerpoint/2010/main" val="2771213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637" y="1019830"/>
            <a:ext cx="7625235" cy="1120295"/>
          </a:xfrm>
          <a:prstGeom prst="rect">
            <a:avLst/>
          </a:prstGeom>
        </p:spPr>
      </p:pic>
      <p:sp>
        <p:nvSpPr>
          <p:cNvPr id="2" name="Title 1"/>
          <p:cNvSpPr>
            <a:spLocks noGrp="1"/>
          </p:cNvSpPr>
          <p:nvPr>
            <p:ph type="title"/>
          </p:nvPr>
        </p:nvSpPr>
        <p:spPr/>
        <p:txBody>
          <a:bodyPr/>
          <a:lstStyle/>
          <a:p>
            <a:r>
              <a:rPr lang="en-US" dirty="0" smtClean="0"/>
              <a:t>Conclusion:  using FADC alone should be sufficient</a:t>
            </a:r>
            <a:endParaRPr lang="en-US" dirty="0">
              <a:solidFill>
                <a:srgbClr val="FF0000"/>
              </a:solidFill>
            </a:endParaRPr>
          </a:p>
        </p:txBody>
      </p:sp>
      <p:sp>
        <p:nvSpPr>
          <p:cNvPr id="3" name="Content Placeholder 2"/>
          <p:cNvSpPr>
            <a:spLocks noGrp="1"/>
          </p:cNvSpPr>
          <p:nvPr>
            <p:ph idx="1"/>
          </p:nvPr>
        </p:nvSpPr>
        <p:spPr>
          <a:xfrm>
            <a:off x="411480" y="2602530"/>
            <a:ext cx="11283696" cy="3871180"/>
          </a:xfrm>
        </p:spPr>
        <p:txBody>
          <a:bodyPr>
            <a:normAutofit/>
          </a:bodyPr>
          <a:lstStyle/>
          <a:p>
            <a:r>
              <a:rPr lang="en-US" dirty="0" smtClean="0"/>
              <a:t>Trigger timing resolution of 4 ns should be sufficient, and pileup should be identifiable in the FADC.  Pulse timing in analysis should be better than 4 ns.</a:t>
            </a:r>
          </a:p>
          <a:p>
            <a:pPr marL="0" indent="0">
              <a:buNone/>
            </a:pPr>
            <a:endParaRPr lang="en-US" dirty="0" smtClean="0"/>
          </a:p>
          <a:p>
            <a:r>
              <a:rPr lang="en-US" dirty="0" smtClean="0"/>
              <a:t>Removing the discriminator and VETROC allows a single cable from detector to the FADC input and simplifies the system</a:t>
            </a:r>
          </a:p>
          <a:p>
            <a:pPr lvl="1"/>
            <a:r>
              <a:rPr lang="en-US" dirty="0" smtClean="0"/>
              <a:t>Using the VETROC would require also adding a splitter (active or passive) in the bunker</a:t>
            </a:r>
            <a:endParaRPr lang="en-US" dirty="0"/>
          </a:p>
          <a:p>
            <a:endParaRPr lang="en-US" dirty="0" smtClean="0"/>
          </a:p>
          <a:p>
            <a:r>
              <a:rPr lang="en-US" dirty="0" smtClean="0"/>
              <a:t>Keeping the discriminator and VETROC would give somewhat better timing, and some redundancy.  However, the key data for the quartz is amplitude, so VETROC alone insufficient.</a:t>
            </a:r>
          </a:p>
        </p:txBody>
      </p:sp>
      <p:sp>
        <p:nvSpPr>
          <p:cNvPr id="4" name="Footer Placeholder 3"/>
          <p:cNvSpPr>
            <a:spLocks noGrp="1"/>
          </p:cNvSpPr>
          <p:nvPr>
            <p:ph type="ftr" sz="quarter" idx="11"/>
          </p:nvPr>
        </p:nvSpPr>
        <p:spPr/>
        <p:txBody>
          <a:bodyPr/>
          <a:lstStyle/>
          <a:p>
            <a:pPr defTabSz="914406"/>
            <a:r>
              <a:rPr lang="en-US" smtClean="0">
                <a:solidFill>
                  <a:srgbClr val="000000"/>
                </a:solidFill>
              </a:rPr>
              <a:t>MOLLER  DAQ Update, 5 May 2023</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406"/>
            <a:fld id="{07E1C93C-5050-FC42-8F10-D22D4F119D13}" type="slidenum">
              <a:rPr lang="en-US">
                <a:solidFill>
                  <a:srgbClr val="000000"/>
                </a:solidFill>
              </a:rPr>
              <a:pPr defTabSz="914406"/>
              <a:t>31</a:t>
            </a:fld>
            <a:endParaRPr lang="en-US" dirty="0">
              <a:solidFill>
                <a:srgbClr val="000000"/>
              </a:solidFill>
            </a:endParaRPr>
          </a:p>
        </p:txBody>
      </p:sp>
      <p:sp>
        <p:nvSpPr>
          <p:cNvPr id="7" name="TextBox 6"/>
          <p:cNvSpPr txBox="1"/>
          <p:nvPr/>
        </p:nvSpPr>
        <p:spPr>
          <a:xfrm>
            <a:off x="914400" y="2188923"/>
            <a:ext cx="10185673" cy="369332"/>
          </a:xfrm>
          <a:prstGeom prst="rect">
            <a:avLst/>
          </a:prstGeom>
          <a:noFill/>
        </p:spPr>
        <p:txBody>
          <a:bodyPr wrap="none" rtlCol="0">
            <a:spAutoFit/>
          </a:bodyPr>
          <a:lstStyle/>
          <a:p>
            <a:r>
              <a:rPr lang="en-US" dirty="0" smtClean="0">
                <a:solidFill>
                  <a:srgbClr val="FF0000"/>
                </a:solidFill>
              </a:rPr>
              <a:t>Including amplifier within the PMT assembly is under consideration; otherwise use NIM amps in US bunker</a:t>
            </a:r>
            <a:endParaRPr lang="en-US" dirty="0">
              <a:solidFill>
                <a:srgbClr val="FF0000"/>
              </a:solidFill>
            </a:endParaRPr>
          </a:p>
        </p:txBody>
      </p:sp>
    </p:spTree>
    <p:extLst>
      <p:ext uri="{BB962C8B-B14F-4D97-AF65-F5344CB8AC3E}">
        <p14:creationId xmlns:p14="http://schemas.microsoft.com/office/powerpoint/2010/main" val="2318373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BFF0-AF9B-244C-92DD-489C13FD712E}"/>
              </a:ext>
            </a:extLst>
          </p:cNvPr>
          <p:cNvSpPr>
            <a:spLocks noGrp="1"/>
          </p:cNvSpPr>
          <p:nvPr>
            <p:ph type="title"/>
          </p:nvPr>
        </p:nvSpPr>
        <p:spPr/>
        <p:txBody>
          <a:bodyPr/>
          <a:lstStyle/>
          <a:p>
            <a:r>
              <a:rPr lang="en-US" dirty="0"/>
              <a:t>Counting Mode Triggering</a:t>
            </a:r>
          </a:p>
        </p:txBody>
      </p:sp>
      <p:sp>
        <p:nvSpPr>
          <p:cNvPr id="4" name="Slide Number Placeholder 3">
            <a:extLst>
              <a:ext uri="{FF2B5EF4-FFF2-40B4-BE49-F238E27FC236}">
                <a16:creationId xmlns:a16="http://schemas.microsoft.com/office/drawing/2014/main" id="{5F108FB0-0079-F744-8BE7-C2B078B0EBDC}"/>
              </a:ext>
            </a:extLst>
          </p:cNvPr>
          <p:cNvSpPr>
            <a:spLocks noGrp="1"/>
          </p:cNvSpPr>
          <p:nvPr>
            <p:ph type="sldNum" sz="quarter" idx="12"/>
          </p:nvPr>
        </p:nvSpPr>
        <p:spPr/>
        <p:txBody>
          <a:bodyPr/>
          <a:lstStyle/>
          <a:p>
            <a:fld id="{52CD5C0D-0F97-3143-BF30-9C1812443349}" type="slidenum">
              <a:rPr lang="en-US" altLang="en-US" smtClean="0"/>
              <a:pPr/>
              <a:t>32</a:t>
            </a:fld>
            <a:endParaRPr lang="en-US" altLang="en-US"/>
          </a:p>
        </p:txBody>
      </p:sp>
      <p:sp>
        <p:nvSpPr>
          <p:cNvPr id="9" name="TextBox 8">
            <a:extLst>
              <a:ext uri="{FF2B5EF4-FFF2-40B4-BE49-F238E27FC236}">
                <a16:creationId xmlns:a16="http://schemas.microsoft.com/office/drawing/2014/main" id="{127B7F9B-4EA2-3D4F-B691-3B531E4B41DF}"/>
              </a:ext>
            </a:extLst>
          </p:cNvPr>
          <p:cNvSpPr txBox="1"/>
          <p:nvPr/>
        </p:nvSpPr>
        <p:spPr>
          <a:xfrm>
            <a:off x="1919416" y="1112109"/>
            <a:ext cx="8254314" cy="1200329"/>
          </a:xfrm>
          <a:prstGeom prst="rect">
            <a:avLst/>
          </a:prstGeom>
          <a:noFill/>
        </p:spPr>
        <p:txBody>
          <a:bodyPr wrap="square" rtlCol="0">
            <a:spAutoFit/>
          </a:bodyPr>
          <a:lstStyle/>
          <a:p>
            <a:endParaRPr lang="en-US"/>
          </a:p>
          <a:p>
            <a:endParaRPr lang="en-US"/>
          </a:p>
          <a:p>
            <a:endParaRPr lang="en-US"/>
          </a:p>
          <a:p>
            <a:endParaRPr lang="en-US"/>
          </a:p>
        </p:txBody>
      </p:sp>
      <p:sp>
        <p:nvSpPr>
          <p:cNvPr id="7" name="Content Placeholder 2">
            <a:extLst>
              <a:ext uri="{FF2B5EF4-FFF2-40B4-BE49-F238E27FC236}">
                <a16:creationId xmlns:a16="http://schemas.microsoft.com/office/drawing/2014/main" id="{B4307000-0991-E14E-839F-A13A649C8AE0}"/>
              </a:ext>
            </a:extLst>
          </p:cNvPr>
          <p:cNvSpPr>
            <a:spLocks noGrp="1"/>
          </p:cNvSpPr>
          <p:nvPr>
            <p:ph idx="1"/>
          </p:nvPr>
        </p:nvSpPr>
        <p:spPr>
          <a:xfrm>
            <a:off x="2054776" y="1147385"/>
            <a:ext cx="8464378" cy="5381694"/>
          </a:xfrm>
        </p:spPr>
        <p:txBody>
          <a:bodyPr/>
          <a:lstStyle/>
          <a:p>
            <a:pPr marL="457200" lvl="1" indent="0">
              <a:buNone/>
            </a:pPr>
            <a:endParaRPr lang="en-US" sz="1800" dirty="0"/>
          </a:p>
          <a:p>
            <a:pPr marL="457200" lvl="1" indent="0">
              <a:buNone/>
            </a:pPr>
            <a:endParaRPr lang="en-US" dirty="0"/>
          </a:p>
          <a:p>
            <a:pPr marL="457200" lvl="1" indent="0">
              <a:buNone/>
            </a:pP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23E49A3-2E83-0E42-9757-C42E9F066792}"/>
                  </a:ext>
                </a:extLst>
              </p:cNvPr>
              <p:cNvSpPr txBox="1"/>
              <p:nvPr/>
            </p:nvSpPr>
            <p:spPr>
              <a:xfrm>
                <a:off x="411480" y="969263"/>
                <a:ext cx="11283696" cy="585718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GEMs/trigger </a:t>
                </a:r>
                <a:r>
                  <a:rPr lang="en-US" sz="2000" dirty="0"/>
                  <a:t>scintillators inserted </a:t>
                </a:r>
              </a:p>
              <a:p>
                <a:pPr marL="342900" indent="-342900">
                  <a:buFont typeface="Arial" panose="020B0604020202020204" pitchFamily="34" charset="0"/>
                  <a:buChar char="•"/>
                </a:pPr>
                <a:r>
                  <a:rPr lang="en-US" sz="2000" dirty="0"/>
                  <a:t>reduced beam current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100 </a:t>
                </a:r>
                <a:r>
                  <a:rPr lang="en-US" sz="2000" dirty="0" err="1"/>
                  <a:t>pA</a:t>
                </a:r>
                <a:r>
                  <a:rPr lang="en-US" sz="2000" dirty="0" smtClean="0"/>
                  <a:t>) [100pA </a:t>
                </a:r>
                <a:r>
                  <a:rPr lang="en-US" sz="2000" dirty="0" smtClean="0">
                    <a:sym typeface="Wingdings" panose="05000000000000000000" pitchFamily="2" charset="2"/>
                  </a:rPr>
                  <a:t> Moller rate is ~30kHz/</a:t>
                </a:r>
                <a:r>
                  <a:rPr lang="en-US" sz="2000" dirty="0" err="1" smtClean="0">
                    <a:sym typeface="Wingdings" panose="05000000000000000000" pitchFamily="2" charset="2"/>
                  </a:rPr>
                  <a:t>septant</a:t>
                </a:r>
                <a:r>
                  <a:rPr lang="en-US" sz="2000" dirty="0" smtClean="0">
                    <a:sym typeface="Wingdings" panose="05000000000000000000" pitchFamily="2" charset="2"/>
                  </a:rPr>
                  <a:t>]</a:t>
                </a:r>
                <a:endParaRPr lang="en-US" sz="2000" dirty="0"/>
              </a:p>
              <a:p>
                <a:pPr marL="342900" indent="-342900">
                  <a:buFont typeface="Arial" panose="020B0604020202020204" pitchFamily="34" charset="0"/>
                  <a:buChar char="•"/>
                </a:pPr>
                <a:r>
                  <a:rPr lang="en-US" sz="2000" dirty="0"/>
                  <a:t>use of thin </a:t>
                </a:r>
                <a:r>
                  <a:rPr lang="en-US" sz="2000" baseline="30000" dirty="0"/>
                  <a:t>12</a:t>
                </a:r>
                <a:r>
                  <a:rPr lang="en-US" sz="2000" dirty="0"/>
                  <a:t>C targets, and the lH</a:t>
                </a:r>
                <a:r>
                  <a:rPr lang="en-US" sz="2000" baseline="-25000" dirty="0"/>
                  <a:t>2</a:t>
                </a:r>
                <a:r>
                  <a:rPr lang="en-US" sz="2000" dirty="0"/>
                  <a:t> target</a:t>
                </a:r>
              </a:p>
              <a:p>
                <a:pPr marL="342900" indent="-342900">
                  <a:buFont typeface="Arial" panose="020B0604020202020204" pitchFamily="34" charset="0"/>
                  <a:buChar char="•"/>
                </a:pPr>
                <a:r>
                  <a:rPr lang="en-US" sz="2000" dirty="0"/>
                  <a:t>some measurements with “sieve” collimator to select scattering </a:t>
                </a:r>
                <a:r>
                  <a:rPr lang="en-US" sz="2000" dirty="0" smtClean="0"/>
                  <a:t>angles</a:t>
                </a:r>
              </a:p>
              <a:p>
                <a:pPr marL="342900" indent="-342900">
                  <a:buFont typeface="Arial" panose="020B0604020202020204" pitchFamily="34" charset="0"/>
                  <a:buChar char="•"/>
                </a:pPr>
                <a:endParaRPr lang="en-US" sz="2000" dirty="0" smtClean="0">
                  <a:solidFill>
                    <a:srgbClr val="0070C0"/>
                  </a:solidFill>
                </a:endParaRPr>
              </a:p>
              <a:p>
                <a:pPr marL="457200" indent="-457200">
                  <a:buFont typeface="+mj-lt"/>
                  <a:buAutoNum type="arabicPeriod"/>
                </a:pPr>
                <a:r>
                  <a:rPr lang="en-US" sz="2000" dirty="0" smtClean="0">
                    <a:solidFill>
                      <a:srgbClr val="0070C0"/>
                    </a:solidFill>
                  </a:rPr>
                  <a:t>Primary </a:t>
                </a:r>
                <a:r>
                  <a:rPr lang="en-US" sz="2000" dirty="0">
                    <a:solidFill>
                      <a:srgbClr val="0070C0"/>
                    </a:solidFill>
                  </a:rPr>
                  <a:t>Counting-Mode </a:t>
                </a:r>
                <a:r>
                  <a:rPr lang="en-US" sz="2000" dirty="0" smtClean="0">
                    <a:solidFill>
                      <a:srgbClr val="0070C0"/>
                    </a:solidFill>
                  </a:rPr>
                  <a:t>Trigger</a:t>
                </a:r>
                <a:endParaRPr lang="en-US" sz="2000" dirty="0"/>
              </a:p>
              <a:p>
                <a:pPr marL="800100" lvl="1" indent="-342900">
                  <a:buFont typeface="Arial" panose="020B0604020202020204" pitchFamily="34" charset="0"/>
                  <a:buChar char="•"/>
                </a:pPr>
                <a:r>
                  <a:rPr lang="en-US" sz="2000" dirty="0" smtClean="0">
                    <a:solidFill>
                      <a:srgbClr val="C00000"/>
                    </a:solidFill>
                  </a:rPr>
                  <a:t>Trigger</a:t>
                </a:r>
                <a:r>
                  <a:rPr lang="en-US" sz="2000" dirty="0">
                    <a:solidFill>
                      <a:srgbClr val="C00000"/>
                    </a:solidFill>
                  </a:rPr>
                  <a:t>:   </a:t>
                </a:r>
                <a:r>
                  <a:rPr lang="en-US" sz="2000" dirty="0"/>
                  <a:t>“OR” of  </a:t>
                </a:r>
                <a14:m>
                  <m:oMath xmlns:m="http://schemas.openxmlformats.org/officeDocument/2006/math">
                    <m:r>
                      <a:rPr lang="en-US" sz="2000" i="1" dirty="0">
                        <a:latin typeface="Cambria Math" panose="02040503050406030204" pitchFamily="18" charset="0"/>
                      </a:rPr>
                      <m:t>𝑖</m:t>
                    </m:r>
                    <m:r>
                      <a:rPr lang="en-US" sz="2000" i="1" dirty="0">
                        <a:latin typeface="Cambria Math" panose="02040503050406030204" pitchFamily="18" charset="0"/>
                      </a:rPr>
                      <m:t>=1,7  </m:t>
                    </m:r>
                  </m:oMath>
                </a14:m>
                <a:r>
                  <a:rPr lang="en-US" sz="2000" dirty="0"/>
                  <a:t>of  [</a:t>
                </a:r>
                <a14:m>
                  <m:oMath xmlns:m="http://schemas.openxmlformats.org/officeDocument/2006/math">
                    <m:sSub>
                      <m:sSubPr>
                        <m:ctrlPr>
                          <a:rPr lang="en-US" sz="2000" i="1">
                            <a:latin typeface="Cambria Math" panose="02040503050406030204" pitchFamily="18" charset="0"/>
                          </a:rPr>
                        </m:ctrlPr>
                      </m:sSubPr>
                      <m:e>
                        <m:r>
                          <a:rPr lang="en-CA" sz="2000" i="1">
                            <a:latin typeface="Cambria Math" panose="02040503050406030204" pitchFamily="18" charset="0"/>
                          </a:rPr>
                          <m:t>𝑇𝑆</m:t>
                        </m:r>
                        <m:r>
                          <a:rPr lang="en-CA" sz="2000" i="1" baseline="30000">
                            <a:latin typeface="Cambria Math" panose="02040503050406030204" pitchFamily="18" charset="0"/>
                          </a:rPr>
                          <m:t>𝑖</m:t>
                        </m:r>
                      </m:e>
                      <m:sub>
                        <m:r>
                          <a:rPr lang="en-CA" sz="2000" i="1">
                            <a:latin typeface="Cambria Math" panose="02040503050406030204" pitchFamily="18" charset="0"/>
                          </a:rPr>
                          <m:t>𝑢𝑝</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𝑇𝑆</m:t>
                        </m:r>
                        <m:r>
                          <a:rPr lang="en-CA" sz="2000" i="1" baseline="30000">
                            <a:latin typeface="Cambria Math" panose="02040503050406030204" pitchFamily="18" charset="0"/>
                            <a:ea typeface="Cambria Math" panose="02040503050406030204" pitchFamily="18" charset="0"/>
                          </a:rPr>
                          <m:t>𝑖</m:t>
                        </m:r>
                      </m:e>
                      <m:sub>
                        <m:r>
                          <a:rPr lang="en-CA" sz="2000" i="1">
                            <a:latin typeface="Cambria Math" panose="02040503050406030204" pitchFamily="18" charset="0"/>
                            <a:ea typeface="Cambria Math" panose="02040503050406030204" pitchFamily="18" charset="0"/>
                          </a:rPr>
                          <m:t>𝑑𝑜𝑤𝑛</m:t>
                        </m:r>
                      </m:sub>
                    </m:sSub>
                    <m:r>
                      <a:rPr lang="en-CA" sz="2000">
                        <a:latin typeface="Cambria Math" panose="02040503050406030204" pitchFamily="18" charset="0"/>
                        <a:ea typeface="Cambria Math" panose="02040503050406030204" pitchFamily="18" charset="0"/>
                      </a:rPr>
                      <m:t>]</m:t>
                    </m:r>
                  </m:oMath>
                </a14:m>
                <a:r>
                  <a:rPr lang="en-US" sz="2000" dirty="0"/>
                  <a:t> </a:t>
                </a:r>
                <a:endParaRPr lang="en-US" sz="2000" dirty="0" smtClean="0"/>
              </a:p>
              <a:p>
                <a:pPr marL="457200" indent="-457200">
                  <a:buFont typeface="+mj-lt"/>
                  <a:buAutoNum type="arabicPeriod" startAt="2"/>
                </a:pPr>
                <a:r>
                  <a:rPr lang="en-US" sz="2000" dirty="0">
                    <a:solidFill>
                      <a:srgbClr val="0070C0"/>
                    </a:solidFill>
                  </a:rPr>
                  <a:t>Quartz-triggered mode </a:t>
                </a:r>
              </a:p>
              <a:p>
                <a:pPr marL="800100" lvl="1" indent="-342900">
                  <a:buFont typeface="Arial" panose="020B0604020202020204" pitchFamily="34" charset="0"/>
                  <a:buChar char="•"/>
                </a:pPr>
                <a:r>
                  <a:rPr lang="en-US" sz="2000" dirty="0" smtClean="0">
                    <a:solidFill>
                      <a:srgbClr val="C00000"/>
                    </a:solidFill>
                  </a:rPr>
                  <a:t>Triggers</a:t>
                </a:r>
                <a:r>
                  <a:rPr lang="en-US" sz="2000" dirty="0"/>
                  <a:t>:   possibility to select:</a:t>
                </a:r>
              </a:p>
              <a:p>
                <a:pPr marL="1371600" lvl="2" indent="-457200">
                  <a:buFont typeface="+mj-lt"/>
                  <a:buAutoNum type="alphaLcParenR"/>
                </a:pPr>
                <a:r>
                  <a:rPr lang="en-US" sz="2000" dirty="0"/>
                  <a:t>OR of all thin quartz detectors in a given ring</a:t>
                </a:r>
              </a:p>
              <a:p>
                <a:pPr marL="1371600" lvl="2" indent="-457200">
                  <a:buFont typeface="+mj-lt"/>
                  <a:buAutoNum type="alphaLcParenR"/>
                </a:pPr>
                <a:r>
                  <a:rPr lang="en-US" sz="2000" dirty="0"/>
                  <a:t>OR of all </a:t>
                </a:r>
                <a:r>
                  <a:rPr lang="en-US" sz="2000" dirty="0" err="1"/>
                  <a:t>ShowerMax</a:t>
                </a:r>
                <a:r>
                  <a:rPr lang="en-US" sz="2000" dirty="0"/>
                  <a:t> detectors</a:t>
                </a:r>
              </a:p>
              <a:p>
                <a:pPr marL="457200" indent="-457200">
                  <a:buFont typeface="+mj-lt"/>
                  <a:buAutoNum type="arabicPeriod" startAt="3"/>
                </a:pPr>
                <a:r>
                  <a:rPr lang="en-US" sz="2000" dirty="0">
                    <a:solidFill>
                      <a:srgbClr val="0070C0"/>
                    </a:solidFill>
                  </a:rPr>
                  <a:t>Pion-triggered modes</a:t>
                </a:r>
                <a:endParaRPr lang="en-US" sz="2000" dirty="0"/>
              </a:p>
              <a:p>
                <a:pPr marL="800100" lvl="1" indent="-342900">
                  <a:buFont typeface="Arial" panose="020B0604020202020204" pitchFamily="34" charset="0"/>
                  <a:buChar char="•"/>
                </a:pPr>
                <a:r>
                  <a:rPr lang="en-US" sz="2000" dirty="0" smtClean="0">
                    <a:solidFill>
                      <a:srgbClr val="C00000"/>
                    </a:solidFill>
                  </a:rPr>
                  <a:t>Triggers</a:t>
                </a:r>
                <a:r>
                  <a:rPr lang="en-US" sz="2000" dirty="0"/>
                  <a:t>:   possibility to select from:</a:t>
                </a:r>
              </a:p>
              <a:p>
                <a:pPr marL="1371600" lvl="2" indent="-457200">
                  <a:buFont typeface="+mj-lt"/>
                  <a:buAutoNum type="alphaLcParenR"/>
                </a:pPr>
                <a:r>
                  <a:rPr lang="en-US" sz="2000" dirty="0"/>
                  <a:t>OR of all 7 pion detectors     (</a:t>
                </a:r>
                <a:r>
                  <a:rPr lang="en-US" sz="2000" dirty="0" err="1"/>
                  <a:t>cosmics</a:t>
                </a:r>
                <a:r>
                  <a:rPr lang="en-US" sz="2000" dirty="0"/>
                  <a:t>, setup)</a:t>
                </a:r>
              </a:p>
              <a:p>
                <a:pPr marL="1371600" lvl="2" indent="-457200">
                  <a:buFont typeface="+mj-lt"/>
                  <a:buAutoNum type="alphaLcParenR"/>
                </a:pPr>
                <a:r>
                  <a:rPr lang="en-US" sz="2000" dirty="0"/>
                  <a:t>OR of the two </a:t>
                </a:r>
                <a14:m>
                  <m:oMath xmlns:m="http://schemas.openxmlformats.org/officeDocument/2006/math">
                    <m:r>
                      <a:rPr lang="en-US" sz="2000" i="1" dirty="0">
                        <a:latin typeface="Cambria Math" panose="02040503050406030204" pitchFamily="18" charset="0"/>
                      </a:rPr>
                      <m:t>(</m:t>
                    </m:r>
                    <m:r>
                      <a:rPr lang="en-US" sz="2000" i="1" dirty="0" err="1">
                        <a:latin typeface="Cambria Math" panose="02040503050406030204" pitchFamily="18" charset="0"/>
                      </a:rPr>
                      <m:t>𝑖</m:t>
                    </m:r>
                    <m:r>
                      <a:rPr lang="en-US" sz="2000" i="1" dirty="0">
                        <a:latin typeface="Cambria Math" panose="02040503050406030204" pitchFamily="18" charset="0"/>
                      </a:rPr>
                      <m:t>=1,2) </m:t>
                    </m:r>
                  </m:oMath>
                </a14:m>
                <a:r>
                  <a:rPr lang="en-US" sz="2000" dirty="0"/>
                  <a:t>ANDs: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𝜋</m:t>
                        </m:r>
                        <m:r>
                          <a:rPr lang="en-CA" sz="2000" i="1">
                            <a:latin typeface="Cambria Math" panose="02040503050406030204" pitchFamily="18" charset="0"/>
                          </a:rPr>
                          <m:t>𝑇𝑆</m:t>
                        </m:r>
                        <m:r>
                          <a:rPr lang="en-CA" sz="2000" i="1" baseline="30000">
                            <a:latin typeface="Cambria Math" panose="02040503050406030204" pitchFamily="18" charset="0"/>
                          </a:rPr>
                          <m:t>𝑖</m:t>
                        </m:r>
                      </m:e>
                      <m:sub>
                        <m:r>
                          <a:rPr lang="en-CA" sz="2000" i="1">
                            <a:latin typeface="Cambria Math" panose="02040503050406030204" pitchFamily="18" charset="0"/>
                          </a:rPr>
                          <m:t>𝑢𝑝</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𝜋</m:t>
                        </m:r>
                        <m:r>
                          <a:rPr lang="en-CA" sz="2000" i="1">
                            <a:latin typeface="Cambria Math" panose="02040503050406030204" pitchFamily="18" charset="0"/>
                            <a:ea typeface="Cambria Math" panose="02040503050406030204" pitchFamily="18" charset="0"/>
                          </a:rPr>
                          <m:t>𝑇𝑆</m:t>
                        </m:r>
                        <m:r>
                          <a:rPr lang="en-CA" sz="2000" i="1" baseline="30000">
                            <a:latin typeface="Cambria Math" panose="02040503050406030204" pitchFamily="18" charset="0"/>
                            <a:ea typeface="Cambria Math" panose="02040503050406030204" pitchFamily="18" charset="0"/>
                          </a:rPr>
                          <m:t>𝑖</m:t>
                        </m:r>
                      </m:e>
                      <m:sub>
                        <m:r>
                          <a:rPr lang="en-CA" sz="2000" i="1">
                            <a:latin typeface="Cambria Math" panose="02040503050406030204" pitchFamily="18" charset="0"/>
                            <a:ea typeface="Cambria Math" panose="02040503050406030204" pitchFamily="18" charset="0"/>
                          </a:rPr>
                          <m:t>𝑑𝑜𝑤𝑛</m:t>
                        </m:r>
                      </m:sub>
                    </m:sSub>
                    <m:r>
                      <a:rPr lang="en-CA" sz="2000">
                        <a:latin typeface="Cambria Math" panose="02040503050406030204" pitchFamily="18" charset="0"/>
                        <a:ea typeface="Cambria Math" panose="02040503050406030204" pitchFamily="18" charset="0"/>
                      </a:rPr>
                      <m:t>]</m:t>
                    </m:r>
                  </m:oMath>
                </a14:m>
                <a:r>
                  <a:rPr lang="en-US" sz="2000" dirty="0"/>
                  <a:t>  (main pion dilution measurement)</a:t>
                </a:r>
              </a:p>
              <a:p>
                <a:pPr marL="1371600" lvl="2" indent="-457200">
                  <a:buFont typeface="+mj-lt"/>
                  <a:buAutoNum type="alphaLcParenR"/>
                </a:pPr>
                <a:r>
                  <a:rPr lang="en-US" sz="2000" dirty="0"/>
                  <a:t>[OR of all 7 pion detectors] </a:t>
                </a:r>
                <a14:m>
                  <m:oMath xmlns:m="http://schemas.openxmlformats.org/officeDocument/2006/math">
                    <m:r>
                      <a:rPr lang="en-CA" sz="2000" i="1">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OR</m:t>
                    </m:r>
                    <m:r>
                      <a:rPr lang="en-US" sz="200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of</m:t>
                    </m:r>
                    <m:r>
                      <a:rPr lang="en-US" sz="200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all</m:t>
                    </m:r>
                    <m:r>
                      <a:rPr lang="en-US" sz="2000">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rPr>
                        </m:ctrlPr>
                      </m:sSubPr>
                      <m:e>
                        <m:r>
                          <a:rPr lang="en-CA" sz="2000" i="1">
                            <a:latin typeface="Cambria Math" panose="02040503050406030204" pitchFamily="18" charset="0"/>
                          </a:rPr>
                          <m:t>𝑇𝑆</m:t>
                        </m:r>
                        <m:r>
                          <a:rPr lang="en-CA" sz="2000" i="1" baseline="30000">
                            <a:latin typeface="Cambria Math" panose="02040503050406030204" pitchFamily="18" charset="0"/>
                          </a:rPr>
                          <m:t>𝑖</m:t>
                        </m:r>
                      </m:e>
                      <m:sub>
                        <m:r>
                          <a:rPr lang="en-CA" sz="2000" i="1">
                            <a:latin typeface="Cambria Math" panose="02040503050406030204" pitchFamily="18" charset="0"/>
                          </a:rPr>
                          <m:t>𝑢𝑝</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𝑇𝑆</m:t>
                        </m:r>
                        <m:r>
                          <a:rPr lang="en-CA" sz="2000" i="1" baseline="30000">
                            <a:latin typeface="Cambria Math" panose="02040503050406030204" pitchFamily="18" charset="0"/>
                            <a:ea typeface="Cambria Math" panose="02040503050406030204" pitchFamily="18" charset="0"/>
                          </a:rPr>
                          <m:t>𝑖</m:t>
                        </m:r>
                      </m:e>
                      <m:sub>
                        <m:r>
                          <a:rPr lang="en-CA" sz="2000" i="1">
                            <a:latin typeface="Cambria Math" panose="02040503050406030204" pitchFamily="18" charset="0"/>
                            <a:ea typeface="Cambria Math" panose="02040503050406030204" pitchFamily="18" charset="0"/>
                          </a:rPr>
                          <m:t>𝑑𝑜𝑤𝑛</m:t>
                        </m:r>
                      </m:sub>
                    </m:sSub>
                    <m:r>
                      <a:rPr lang="en-CA" sz="2000">
                        <a:latin typeface="Cambria Math" panose="02040503050406030204" pitchFamily="18" charset="0"/>
                        <a:ea typeface="Cambria Math" panose="02040503050406030204" pitchFamily="18" charset="0"/>
                      </a:rPr>
                      <m:t>]</m:t>
                    </m:r>
                  </m:oMath>
                </a14:m>
                <a:r>
                  <a:rPr lang="en-US" sz="2000" dirty="0"/>
                  <a:t> (rate symmetry of </a:t>
                </a:r>
                <a:r>
                  <a:rPr lang="en-US" sz="2000" dirty="0" err="1"/>
                  <a:t>pions</a:t>
                </a:r>
                <a:r>
                  <a:rPr lang="en-US" sz="2000" dirty="0"/>
                  <a:t>;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CA" sz="2000" i="1">
                        <a:latin typeface="Cambria Math" panose="02040503050406030204" pitchFamily="18" charset="0"/>
                      </a:rPr>
                      <m:t>𝑇</m:t>
                    </m:r>
                    <m:r>
                      <a:rPr lang="en-US" sz="2000" i="1">
                        <a:latin typeface="Cambria Math" panose="02040503050406030204" pitchFamily="18" charset="0"/>
                      </a:rPr>
                      <m:t>𝑆</m:t>
                    </m:r>
                    <m:r>
                      <a:rPr lang="en-CA" sz="2000" i="1">
                        <a:latin typeface="Cambria Math" panose="02040503050406030204" pitchFamily="18" charset="0"/>
                      </a:rPr>
                      <m:t> </m:t>
                    </m:r>
                  </m:oMath>
                </a14:m>
                <a:r>
                  <a:rPr lang="en-US" sz="2000" dirty="0"/>
                  <a:t>efficiency; enhance pion signal) </a:t>
                </a:r>
              </a:p>
              <a:p>
                <a:pPr>
                  <a:spcBef>
                    <a:spcPts val="1200"/>
                  </a:spcBef>
                </a:pPr>
                <a:endParaRPr lang="en-US" sz="2000" dirty="0" smtClean="0"/>
              </a:p>
            </p:txBody>
          </p:sp>
        </mc:Choice>
        <mc:Fallback xmlns="">
          <p:sp>
            <p:nvSpPr>
              <p:cNvPr id="3" name="TextBox 2">
                <a:extLst>
                  <a:ext uri="{FF2B5EF4-FFF2-40B4-BE49-F238E27FC236}">
                    <a16:creationId xmlns:a16="http://schemas.microsoft.com/office/drawing/2014/main" id="{523E49A3-2E83-0E42-9757-C42E9F066792}"/>
                  </a:ext>
                </a:extLst>
              </p:cNvPr>
              <p:cNvSpPr txBox="1">
                <a:spLocks noRot="1" noChangeAspect="1" noMove="1" noResize="1" noEditPoints="1" noAdjustHandles="1" noChangeArrowheads="1" noChangeShapeType="1" noTextEdit="1"/>
              </p:cNvSpPr>
              <p:nvPr/>
            </p:nvSpPr>
            <p:spPr>
              <a:xfrm>
                <a:off x="411480" y="969263"/>
                <a:ext cx="11283696" cy="5857181"/>
              </a:xfrm>
              <a:prstGeom prst="rect">
                <a:avLst/>
              </a:prstGeom>
              <a:blipFill>
                <a:blip r:embed="rId2"/>
                <a:stretch>
                  <a:fillRect l="-594" t="-520"/>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MOLLER  DAQ Update, 5 May 2023</a:t>
            </a:r>
            <a:endParaRPr lang="en-US" dirty="0"/>
          </a:p>
        </p:txBody>
      </p:sp>
    </p:spTree>
    <p:extLst>
      <p:ext uri="{BB962C8B-B14F-4D97-AF65-F5344CB8AC3E}">
        <p14:creationId xmlns:p14="http://schemas.microsoft.com/office/powerpoint/2010/main" val="3101853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DAQ rates &amp; data size</a:t>
            </a:r>
            <a:endParaRPr lang="en-US" dirty="0"/>
          </a:p>
        </p:txBody>
      </p:sp>
      <p:sp>
        <p:nvSpPr>
          <p:cNvPr id="3" name="Content Placeholder 2"/>
          <p:cNvSpPr>
            <a:spLocks noGrp="1"/>
          </p:cNvSpPr>
          <p:nvPr>
            <p:ph idx="1"/>
          </p:nvPr>
        </p:nvSpPr>
        <p:spPr/>
        <p:txBody>
          <a:bodyPr/>
          <a:lstStyle/>
          <a:p>
            <a:r>
              <a:rPr lang="en-US" dirty="0" smtClean="0"/>
              <a:t>FADC trigger window range: 100ns (25 samples)</a:t>
            </a:r>
          </a:p>
          <a:p>
            <a:r>
              <a:rPr lang="en-US" dirty="0" smtClean="0"/>
              <a:t>GEM samples: 3 25-ns samples</a:t>
            </a:r>
          </a:p>
          <a:p>
            <a:endParaRPr lang="en-US" dirty="0" smtClean="0"/>
          </a:p>
          <a:p>
            <a:r>
              <a:rPr lang="en-US" dirty="0" smtClean="0"/>
              <a:t>Total Moller rate:  135 GHz@65 </a:t>
            </a:r>
            <a:r>
              <a:rPr lang="en-US" dirty="0" err="1" smtClean="0"/>
              <a:t>uA</a:t>
            </a:r>
            <a:r>
              <a:rPr lang="en-US" dirty="0" smtClean="0"/>
              <a:t> </a:t>
            </a:r>
            <a:r>
              <a:rPr lang="en-US" dirty="0" smtClean="0">
                <a:sym typeface="Wingdings" panose="05000000000000000000" pitchFamily="2" charset="2"/>
              </a:rPr>
              <a:t> ~300 MHz/sector/</a:t>
            </a:r>
            <a:r>
              <a:rPr lang="en-US" dirty="0" err="1" smtClean="0">
                <a:sym typeface="Wingdings" panose="05000000000000000000" pitchFamily="2" charset="2"/>
              </a:rPr>
              <a:t>uA</a:t>
            </a:r>
            <a:endParaRPr lang="en-US" dirty="0" smtClean="0">
              <a:sym typeface="Wingdings" panose="05000000000000000000" pitchFamily="2" charset="2"/>
            </a:endParaRPr>
          </a:p>
          <a:p>
            <a:pPr lvl="1"/>
            <a:r>
              <a:rPr lang="en-US" dirty="0" smtClean="0">
                <a:sym typeface="Wingdings" panose="05000000000000000000" pitchFamily="2" charset="2"/>
              </a:rPr>
              <a:t>At 100nA, ~30MHz/sector, 3 hits/sector/100ns</a:t>
            </a:r>
          </a:p>
          <a:p>
            <a:pPr lvl="2"/>
            <a:r>
              <a:rPr lang="en-US" dirty="0" smtClean="0">
                <a:sym typeface="Wingdings" panose="05000000000000000000" pitchFamily="2" charset="2"/>
              </a:rPr>
              <a:t>Likely use a </a:t>
            </a:r>
            <a:r>
              <a:rPr lang="en-US" dirty="0" err="1" smtClean="0">
                <a:sym typeface="Wingdings" panose="05000000000000000000" pitchFamily="2" charset="2"/>
              </a:rPr>
              <a:t>pulser</a:t>
            </a:r>
            <a:r>
              <a:rPr lang="en-US" dirty="0" smtClean="0">
                <a:sym typeface="Wingdings" panose="05000000000000000000" pitchFamily="2" charset="2"/>
              </a:rPr>
              <a:t> trigger at this beam current and find </a:t>
            </a:r>
            <a:r>
              <a:rPr lang="en-US" dirty="0" err="1" smtClean="0">
                <a:sym typeface="Wingdings" panose="05000000000000000000" pitchFamily="2" charset="2"/>
              </a:rPr>
              <a:t>scint</a:t>
            </a:r>
            <a:r>
              <a:rPr lang="en-US" dirty="0" smtClean="0">
                <a:sym typeface="Wingdings" panose="05000000000000000000" pitchFamily="2" charset="2"/>
              </a:rPr>
              <a:t>. hits in analysis</a:t>
            </a:r>
          </a:p>
          <a:p>
            <a:pPr lvl="1"/>
            <a:r>
              <a:rPr lang="en-US" dirty="0" smtClean="0">
                <a:sym typeface="Wingdings" panose="05000000000000000000" pitchFamily="2" charset="2"/>
              </a:rPr>
              <a:t>At 100pA, ~30kHz/sector</a:t>
            </a:r>
          </a:p>
          <a:p>
            <a:endParaRPr lang="en-US" dirty="0">
              <a:sym typeface="Wingdings" panose="05000000000000000000" pitchFamily="2" charset="2"/>
            </a:endParaRPr>
          </a:p>
          <a:p>
            <a:r>
              <a:rPr lang="en-US" dirty="0" smtClean="0">
                <a:sym typeface="Wingdings" panose="05000000000000000000" pitchFamily="2" charset="2"/>
              </a:rPr>
              <a:t>FADC raw mode data rate at 7kHz:  150 MB/s</a:t>
            </a:r>
          </a:p>
          <a:p>
            <a:pPr lvl="1"/>
            <a:r>
              <a:rPr lang="en-US" dirty="0" smtClean="0">
                <a:sym typeface="Wingdings" panose="05000000000000000000" pitchFamily="2" charset="2"/>
              </a:rPr>
              <a:t>336 FADC channels * ( 25 samples * 2 bytes/sample + 4 bytes for channel)  127 MB/s</a:t>
            </a:r>
          </a:p>
          <a:p>
            <a:pPr lvl="1"/>
            <a:r>
              <a:rPr lang="en-US" dirty="0" smtClean="0">
                <a:sym typeface="Wingdings" panose="05000000000000000000" pitchFamily="2" charset="2"/>
              </a:rPr>
              <a:t>Estimate 8 particles with 5 detectors hit (2 </a:t>
            </a:r>
            <a:r>
              <a:rPr lang="en-US" dirty="0" err="1" smtClean="0">
                <a:sym typeface="Wingdings" panose="05000000000000000000" pitchFamily="2" charset="2"/>
              </a:rPr>
              <a:t>scint</a:t>
            </a:r>
            <a:r>
              <a:rPr lang="en-US" dirty="0" smtClean="0">
                <a:sym typeface="Wingdings" panose="05000000000000000000" pitchFamily="2" charset="2"/>
              </a:rPr>
              <a:t>, 1 quartz, 1 </a:t>
            </a:r>
            <a:r>
              <a:rPr lang="en-US" dirty="0" err="1" smtClean="0">
                <a:sym typeface="Wingdings" panose="05000000000000000000" pitchFamily="2" charset="2"/>
              </a:rPr>
              <a:t>showermax</a:t>
            </a:r>
            <a:r>
              <a:rPr lang="en-US" dirty="0" smtClean="0">
                <a:sym typeface="Wingdings" panose="05000000000000000000" pitchFamily="2" charset="2"/>
              </a:rPr>
              <a:t>, &amp; 1 pion) in each sector per trigger; pulse parameter data would give ~23 MB/s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spTree>
    <p:extLst>
      <p:ext uri="{BB962C8B-B14F-4D97-AF65-F5344CB8AC3E}">
        <p14:creationId xmlns:p14="http://schemas.microsoft.com/office/powerpoint/2010/main" val="2158849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Beamline readout</a:t>
            </a:r>
            <a:endParaRPr lang="en-US" dirty="0"/>
          </a:p>
        </p:txBody>
      </p:sp>
      <p:sp>
        <p:nvSpPr>
          <p:cNvPr id="3" name="Content Placeholder 2"/>
          <p:cNvSpPr>
            <a:spLocks noGrp="1"/>
          </p:cNvSpPr>
          <p:nvPr>
            <p:ph idx="1"/>
          </p:nvPr>
        </p:nvSpPr>
        <p:spPr/>
        <p:txBody>
          <a:bodyPr/>
          <a:lstStyle/>
          <a:p>
            <a:r>
              <a:rPr lang="en-US" dirty="0" smtClean="0"/>
              <a:t>Expect to use Berkley digital receivers for our primary BCMs</a:t>
            </a:r>
          </a:p>
          <a:p>
            <a:r>
              <a:rPr lang="en-US" dirty="0" smtClean="0"/>
              <a:t>BPMs (and any BCMs we need to share with OPS) would (probably) go through JLab instrumentation</a:t>
            </a:r>
          </a:p>
          <a:p>
            <a:r>
              <a:rPr lang="en-US" dirty="0" smtClean="0"/>
              <a:t>Discussion group:  </a:t>
            </a:r>
            <a:r>
              <a:rPr lang="en-US" dirty="0" err="1" smtClean="0"/>
              <a:t>Yury</a:t>
            </a:r>
            <a:r>
              <a:rPr lang="en-US" dirty="0" smtClean="0"/>
              <a:t>, Kent, </a:t>
            </a:r>
            <a:r>
              <a:rPr lang="en-US" dirty="0"/>
              <a:t>Mark P., </a:t>
            </a:r>
            <a:r>
              <a:rPr lang="en-US" dirty="0" smtClean="0"/>
              <a:t>Bob, Jim, Paul K., John Musson</a:t>
            </a:r>
          </a:p>
          <a:p>
            <a:r>
              <a:rPr lang="en-US" dirty="0" smtClean="0"/>
              <a:t>PVES results published to date have relied on Switched Electrode Electronics for BPMs</a:t>
            </a:r>
          </a:p>
          <a:p>
            <a:pPr lvl="1"/>
            <a:r>
              <a:rPr lang="en-US" dirty="0" smtClean="0"/>
              <a:t>With the sample and hold cards, the </a:t>
            </a:r>
            <a:r>
              <a:rPr lang="en-US" dirty="0" err="1" smtClean="0"/>
              <a:t>linac</a:t>
            </a:r>
            <a:r>
              <a:rPr lang="en-US" dirty="0" smtClean="0"/>
              <a:t> SEE effective analog bandwidth is ~30kHz.</a:t>
            </a:r>
          </a:p>
          <a:p>
            <a:pPr lvl="1"/>
            <a:r>
              <a:rPr lang="en-US" dirty="0" smtClean="0">
                <a:solidFill>
                  <a:srgbClr val="00B050"/>
                </a:solidFill>
              </a:rPr>
              <a:t>SEE systems are gradually being replaced, but many likely to remain in use, such as in INJ</a:t>
            </a:r>
            <a:endParaRPr lang="en-US" dirty="0">
              <a:solidFill>
                <a:srgbClr val="00B050"/>
              </a:solidFill>
            </a:endParaRPr>
          </a:p>
          <a:p>
            <a:r>
              <a:rPr lang="en-US" dirty="0" smtClean="0"/>
              <a:t>New BPMs in the hall would be instrumented by JLab digital </a:t>
            </a:r>
            <a:r>
              <a:rPr lang="en-US" dirty="0" err="1" smtClean="0"/>
              <a:t>recievers</a:t>
            </a:r>
            <a:endParaRPr lang="en-US" dirty="0" smtClean="0"/>
          </a:p>
          <a:p>
            <a:pPr lvl="1"/>
            <a:r>
              <a:rPr lang="en-US" dirty="0" smtClean="0"/>
              <a:t>Normally, </a:t>
            </a:r>
            <a:r>
              <a:rPr lang="en-US" dirty="0" err="1" smtClean="0"/>
              <a:t>stripline</a:t>
            </a:r>
            <a:r>
              <a:rPr lang="en-US" dirty="0" smtClean="0"/>
              <a:t> wire-pairs are multiplexed like in SEE, but at 1 MHz switching</a:t>
            </a:r>
          </a:p>
          <a:p>
            <a:pPr lvl="1"/>
            <a:r>
              <a:rPr lang="en-US" dirty="0" smtClean="0">
                <a:solidFill>
                  <a:srgbClr val="00B050"/>
                </a:solidFill>
              </a:rPr>
              <a:t>16-bit 1 MHz analog outputs are available, with limiting bandwidth between 100-200 kHz.</a:t>
            </a:r>
          </a:p>
          <a:p>
            <a:pPr lvl="1"/>
            <a:r>
              <a:rPr lang="en-US" dirty="0" smtClean="0"/>
              <a:t>Digital output processing would allow ~21 bits at 1 MHz sampling</a:t>
            </a:r>
          </a:p>
          <a:p>
            <a:pPr lvl="1"/>
            <a:r>
              <a:rPr lang="en-US" dirty="0" smtClean="0"/>
              <a:t>New development work may allow removal of multiplexing and increase of sample frequency</a:t>
            </a:r>
          </a:p>
          <a:p>
            <a:r>
              <a:rPr lang="en-US" dirty="0" smtClean="0"/>
              <a:t>Digital readout system development test stand is being set up</a:t>
            </a:r>
          </a:p>
          <a:p>
            <a:r>
              <a:rPr lang="en-US" dirty="0" smtClean="0"/>
              <a:t>Plan to test new receivers in parallel with existing SEE systems on some devices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spTree>
    <p:extLst>
      <p:ext uri="{BB962C8B-B14F-4D97-AF65-F5344CB8AC3E}">
        <p14:creationId xmlns:p14="http://schemas.microsoft.com/office/powerpoint/2010/main" val="1679892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5868" y="2110603"/>
            <a:ext cx="2895600" cy="1981200"/>
          </a:xfrm>
          <a:prstGeom prst="rect">
            <a:avLst/>
          </a:prstGeom>
          <a:no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7110404" y="2109709"/>
            <a:ext cx="2895600" cy="1981200"/>
          </a:xfrm>
          <a:prstGeom prst="rect">
            <a:avLst/>
          </a:prstGeom>
          <a:no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 name="Straight Connector 6"/>
          <p:cNvCxnSpPr/>
          <p:nvPr/>
        </p:nvCxnSpPr>
        <p:spPr>
          <a:xfrm flipV="1">
            <a:off x="5291468" y="2908915"/>
            <a:ext cx="1818936" cy="8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944100" y="2909809"/>
            <a:ext cx="457200" cy="0"/>
          </a:xfrm>
          <a:prstGeom prst="straightConnector1">
            <a:avLst/>
          </a:prstGeom>
          <a:ln w="3810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03202" y="2876141"/>
            <a:ext cx="2514600" cy="923330"/>
          </a:xfrm>
          <a:prstGeom prst="rect">
            <a:avLst/>
          </a:prstGeom>
          <a:noFill/>
        </p:spPr>
        <p:txBody>
          <a:bodyPr wrap="square" rtlCol="0">
            <a:spAutoFit/>
          </a:bodyPr>
          <a:lstStyle/>
          <a:p>
            <a:r>
              <a:rPr lang="en-US" dirty="0">
                <a:solidFill>
                  <a:prstClr val="black"/>
                </a:solidFill>
                <a:latin typeface="Calibri"/>
              </a:rPr>
              <a:t>beam current (BCM) or</a:t>
            </a:r>
          </a:p>
          <a:p>
            <a:r>
              <a:rPr lang="en-US" dirty="0">
                <a:solidFill>
                  <a:prstClr val="black"/>
                </a:solidFill>
                <a:latin typeface="Calibri"/>
              </a:rPr>
              <a:t>beam position (BPM)</a:t>
            </a:r>
          </a:p>
          <a:p>
            <a:r>
              <a:rPr lang="en-US" dirty="0">
                <a:solidFill>
                  <a:prstClr val="black"/>
                </a:solidFill>
                <a:latin typeface="Calibri"/>
              </a:rPr>
              <a:t>Digital data</a:t>
            </a:r>
          </a:p>
        </p:txBody>
      </p:sp>
      <p:sp>
        <p:nvSpPr>
          <p:cNvPr id="14" name="TextBox 13"/>
          <p:cNvSpPr txBox="1"/>
          <p:nvPr/>
        </p:nvSpPr>
        <p:spPr>
          <a:xfrm>
            <a:off x="5638800" y="2362200"/>
            <a:ext cx="1447800" cy="369332"/>
          </a:xfrm>
          <a:prstGeom prst="rect">
            <a:avLst/>
          </a:prstGeom>
          <a:noFill/>
        </p:spPr>
        <p:txBody>
          <a:bodyPr wrap="square" rtlCol="0">
            <a:spAutoFit/>
          </a:bodyPr>
          <a:lstStyle/>
          <a:p>
            <a:r>
              <a:rPr lang="en-US" dirty="0">
                <a:solidFill>
                  <a:prstClr val="black"/>
                </a:solidFill>
                <a:latin typeface="Calibri"/>
              </a:rPr>
              <a:t>Fiber </a:t>
            </a:r>
          </a:p>
        </p:txBody>
      </p:sp>
      <p:sp>
        <p:nvSpPr>
          <p:cNvPr id="18" name="TextBox 17"/>
          <p:cNvSpPr txBox="1"/>
          <p:nvPr/>
        </p:nvSpPr>
        <p:spPr>
          <a:xfrm>
            <a:off x="7272668" y="2309073"/>
            <a:ext cx="2590800" cy="1477328"/>
          </a:xfrm>
          <a:prstGeom prst="rect">
            <a:avLst/>
          </a:prstGeom>
          <a:noFill/>
        </p:spPr>
        <p:txBody>
          <a:bodyPr wrap="square" rtlCol="0">
            <a:spAutoFit/>
          </a:bodyPr>
          <a:lstStyle/>
          <a:p>
            <a:r>
              <a:rPr lang="en-US" dirty="0">
                <a:solidFill>
                  <a:prstClr val="black"/>
                </a:solidFill>
                <a:latin typeface="Calibri"/>
              </a:rPr>
              <a:t>Electronics  that  sums the data in each  integration window  and can be read out  by  the  DAQ</a:t>
            </a:r>
          </a:p>
        </p:txBody>
      </p:sp>
      <p:sp>
        <p:nvSpPr>
          <p:cNvPr id="16" name="TextBox 15"/>
          <p:cNvSpPr txBox="1"/>
          <p:nvPr/>
        </p:nvSpPr>
        <p:spPr>
          <a:xfrm>
            <a:off x="2518138" y="2263003"/>
            <a:ext cx="2590800" cy="369332"/>
          </a:xfrm>
          <a:prstGeom prst="rect">
            <a:avLst/>
          </a:prstGeom>
          <a:noFill/>
        </p:spPr>
        <p:txBody>
          <a:bodyPr wrap="square" rtlCol="0">
            <a:spAutoFit/>
          </a:bodyPr>
          <a:lstStyle/>
          <a:p>
            <a:r>
              <a:rPr lang="en-US" dirty="0">
                <a:solidFill>
                  <a:prstClr val="black"/>
                </a:solidFill>
                <a:latin typeface="Calibri"/>
              </a:rPr>
              <a:t>Beam Monitor Electronics</a:t>
            </a:r>
          </a:p>
        </p:txBody>
      </p:sp>
      <p:cxnSp>
        <p:nvCxnSpPr>
          <p:cNvPr id="21" name="Straight Arrow Connector 20"/>
          <p:cNvCxnSpPr/>
          <p:nvPr/>
        </p:nvCxnSpPr>
        <p:spPr>
          <a:xfrm>
            <a:off x="6434468" y="3482203"/>
            <a:ext cx="685800" cy="0"/>
          </a:xfrm>
          <a:prstGeom prst="straightConnector1">
            <a:avLst/>
          </a:prstGeom>
          <a:ln w="3810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34468" y="3471570"/>
            <a:ext cx="0" cy="12192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29668" y="4701403"/>
            <a:ext cx="1718932" cy="369332"/>
          </a:xfrm>
          <a:prstGeom prst="rect">
            <a:avLst/>
          </a:prstGeom>
          <a:noFill/>
        </p:spPr>
        <p:txBody>
          <a:bodyPr wrap="square" rtlCol="0">
            <a:spAutoFit/>
          </a:bodyPr>
          <a:lstStyle/>
          <a:p>
            <a:r>
              <a:rPr lang="en-US" dirty="0">
                <a:solidFill>
                  <a:prstClr val="black"/>
                </a:solidFill>
                <a:latin typeface="Calibri"/>
              </a:rPr>
              <a:t>Integration gate</a:t>
            </a:r>
          </a:p>
        </p:txBody>
      </p:sp>
      <p:sp>
        <p:nvSpPr>
          <p:cNvPr id="17" name="TextBox 16"/>
          <p:cNvSpPr txBox="1"/>
          <p:nvPr/>
        </p:nvSpPr>
        <p:spPr>
          <a:xfrm>
            <a:off x="2057400" y="457200"/>
            <a:ext cx="8001000" cy="523220"/>
          </a:xfrm>
          <a:prstGeom prst="rect">
            <a:avLst/>
          </a:prstGeom>
          <a:noFill/>
        </p:spPr>
        <p:txBody>
          <a:bodyPr wrap="square" rtlCol="0">
            <a:spAutoFit/>
          </a:bodyPr>
          <a:lstStyle/>
          <a:p>
            <a:r>
              <a:rPr lang="en-US" sz="2800" dirty="0">
                <a:solidFill>
                  <a:srgbClr val="C00000"/>
                </a:solidFill>
                <a:latin typeface="Calibri"/>
              </a:rPr>
              <a:t>Planned Readout of Digital Data for Beam Monitors</a:t>
            </a:r>
          </a:p>
        </p:txBody>
      </p:sp>
      <p:sp>
        <p:nvSpPr>
          <p:cNvPr id="19" name="TextBox 18"/>
          <p:cNvSpPr txBox="1"/>
          <p:nvPr/>
        </p:nvSpPr>
        <p:spPr>
          <a:xfrm>
            <a:off x="2743200" y="1600200"/>
            <a:ext cx="2819400" cy="369332"/>
          </a:xfrm>
          <a:prstGeom prst="rect">
            <a:avLst/>
          </a:prstGeom>
          <a:noFill/>
        </p:spPr>
        <p:txBody>
          <a:bodyPr wrap="square" rtlCol="0">
            <a:spAutoFit/>
          </a:bodyPr>
          <a:lstStyle/>
          <a:p>
            <a:r>
              <a:rPr lang="en-US" dirty="0">
                <a:solidFill>
                  <a:srgbClr val="0070C0"/>
                </a:solidFill>
                <a:latin typeface="Calibri"/>
              </a:rPr>
              <a:t>J. </a:t>
            </a:r>
            <a:r>
              <a:rPr lang="en-US" dirty="0" err="1">
                <a:solidFill>
                  <a:srgbClr val="0070C0"/>
                </a:solidFill>
                <a:latin typeface="Calibri"/>
              </a:rPr>
              <a:t>Musson’s</a:t>
            </a:r>
            <a:r>
              <a:rPr lang="en-US" dirty="0">
                <a:solidFill>
                  <a:srgbClr val="0070C0"/>
                </a:solidFill>
                <a:latin typeface="Calibri"/>
              </a:rPr>
              <a:t>  electronics</a:t>
            </a:r>
          </a:p>
        </p:txBody>
      </p:sp>
      <p:sp>
        <p:nvSpPr>
          <p:cNvPr id="20" name="TextBox 19"/>
          <p:cNvSpPr txBox="1"/>
          <p:nvPr/>
        </p:nvSpPr>
        <p:spPr>
          <a:xfrm>
            <a:off x="7391400" y="1547035"/>
            <a:ext cx="2819400" cy="369332"/>
          </a:xfrm>
          <a:prstGeom prst="rect">
            <a:avLst/>
          </a:prstGeom>
          <a:noFill/>
        </p:spPr>
        <p:txBody>
          <a:bodyPr wrap="square" rtlCol="0">
            <a:spAutoFit/>
          </a:bodyPr>
          <a:lstStyle/>
          <a:p>
            <a:r>
              <a:rPr lang="en-US" dirty="0">
                <a:solidFill>
                  <a:srgbClr val="0070C0"/>
                </a:solidFill>
                <a:latin typeface="Calibri"/>
              </a:rPr>
              <a:t>CAEN V2495  PLU</a:t>
            </a:r>
          </a:p>
        </p:txBody>
      </p:sp>
      <p:sp>
        <p:nvSpPr>
          <p:cNvPr id="22" name="TextBox 21"/>
          <p:cNvSpPr txBox="1"/>
          <p:nvPr/>
        </p:nvSpPr>
        <p:spPr>
          <a:xfrm>
            <a:off x="6172200" y="4988437"/>
            <a:ext cx="1918474" cy="369332"/>
          </a:xfrm>
          <a:prstGeom prst="rect">
            <a:avLst/>
          </a:prstGeom>
          <a:noFill/>
        </p:spPr>
        <p:txBody>
          <a:bodyPr wrap="none" rtlCol="0">
            <a:spAutoFit/>
          </a:bodyPr>
          <a:lstStyle/>
          <a:p>
            <a:r>
              <a:rPr lang="en-US" dirty="0">
                <a:solidFill>
                  <a:prstClr val="black"/>
                </a:solidFill>
                <a:latin typeface="Calibri"/>
              </a:rPr>
              <a:t>4 </a:t>
            </a:r>
            <a:r>
              <a:rPr lang="en-US" dirty="0" err="1">
                <a:solidFill>
                  <a:prstClr val="black"/>
                </a:solidFill>
                <a:latin typeface="Calibri"/>
              </a:rPr>
              <a:t>usec</a:t>
            </a:r>
            <a:r>
              <a:rPr lang="en-US" dirty="0">
                <a:solidFill>
                  <a:prstClr val="black"/>
                </a:solidFill>
                <a:latin typeface="Calibri"/>
              </a:rPr>
              <a:t>  to  ~1 hour</a:t>
            </a:r>
          </a:p>
        </p:txBody>
      </p:sp>
      <p:sp>
        <p:nvSpPr>
          <p:cNvPr id="27" name="TextBox 26"/>
          <p:cNvSpPr txBox="1"/>
          <p:nvPr/>
        </p:nvSpPr>
        <p:spPr>
          <a:xfrm>
            <a:off x="2438400" y="4648201"/>
            <a:ext cx="3200400" cy="954107"/>
          </a:xfrm>
          <a:prstGeom prst="rect">
            <a:avLst/>
          </a:prstGeom>
          <a:noFill/>
        </p:spPr>
        <p:txBody>
          <a:bodyPr wrap="square" rtlCol="0">
            <a:spAutoFit/>
          </a:bodyPr>
          <a:lstStyle/>
          <a:p>
            <a:r>
              <a:rPr lang="en-US" sz="1400" dirty="0">
                <a:solidFill>
                  <a:prstClr val="black"/>
                </a:solidFill>
                <a:latin typeface="Calibri"/>
              </a:rPr>
              <a:t> John </a:t>
            </a:r>
            <a:r>
              <a:rPr lang="en-US" sz="1400" dirty="0" err="1">
                <a:solidFill>
                  <a:prstClr val="black"/>
                </a:solidFill>
                <a:latin typeface="Calibri"/>
              </a:rPr>
              <a:t>Musson</a:t>
            </a:r>
            <a:endParaRPr lang="en-US" sz="1400" dirty="0">
              <a:solidFill>
                <a:prstClr val="black"/>
              </a:solidFill>
              <a:latin typeface="Calibri"/>
            </a:endParaRPr>
          </a:p>
          <a:p>
            <a:r>
              <a:rPr lang="en-US" sz="1400" dirty="0">
                <a:solidFill>
                  <a:prstClr val="black"/>
                </a:solidFill>
                <a:latin typeface="Calibri"/>
              </a:rPr>
              <a:t>Chad Seaton</a:t>
            </a:r>
          </a:p>
          <a:p>
            <a:r>
              <a:rPr lang="en-US" sz="1400" dirty="0">
                <a:solidFill>
                  <a:prstClr val="black"/>
                </a:solidFill>
                <a:latin typeface="Calibri"/>
              </a:rPr>
              <a:t>Bob Michaels</a:t>
            </a:r>
          </a:p>
          <a:p>
            <a:r>
              <a:rPr lang="en-US" sz="1400" dirty="0">
                <a:solidFill>
                  <a:prstClr val="black"/>
                </a:solidFill>
                <a:latin typeface="Calibri"/>
              </a:rPr>
              <a:t>Randall McClellan (initial version)</a:t>
            </a:r>
          </a:p>
        </p:txBody>
      </p:sp>
      <p:sp>
        <p:nvSpPr>
          <p:cNvPr id="28" name="TextBox 27"/>
          <p:cNvSpPr txBox="1"/>
          <p:nvPr/>
        </p:nvSpPr>
        <p:spPr>
          <a:xfrm>
            <a:off x="3657600" y="990600"/>
            <a:ext cx="5715000" cy="369332"/>
          </a:xfrm>
          <a:prstGeom prst="rect">
            <a:avLst/>
          </a:prstGeom>
          <a:noFill/>
        </p:spPr>
        <p:txBody>
          <a:bodyPr wrap="square" rtlCol="0">
            <a:spAutoFit/>
          </a:bodyPr>
          <a:lstStyle/>
          <a:p>
            <a:r>
              <a:rPr lang="en-US" dirty="0">
                <a:solidFill>
                  <a:prstClr val="black"/>
                </a:solidFill>
                <a:latin typeface="Calibri"/>
              </a:rPr>
              <a:t>https://userweb.jlab.org/~rom/digibcm</a:t>
            </a:r>
          </a:p>
        </p:txBody>
      </p:sp>
      <p:sp>
        <p:nvSpPr>
          <p:cNvPr id="2" name="TextBox 1"/>
          <p:cNvSpPr txBox="1"/>
          <p:nvPr/>
        </p:nvSpPr>
        <p:spPr>
          <a:xfrm>
            <a:off x="1874985" y="5809680"/>
            <a:ext cx="8996887" cy="369332"/>
          </a:xfrm>
          <a:prstGeom prst="rect">
            <a:avLst/>
          </a:prstGeom>
          <a:noFill/>
        </p:spPr>
        <p:txBody>
          <a:bodyPr wrap="none" rtlCol="0">
            <a:spAutoFit/>
          </a:bodyPr>
          <a:lstStyle/>
          <a:p>
            <a:r>
              <a:rPr lang="en-US" dirty="0" smtClean="0"/>
              <a:t>This development is supported by Hall Ops funds; would be needed for other experiments too</a:t>
            </a:r>
            <a:endParaRPr lang="en-US" dirty="0"/>
          </a:p>
        </p:txBody>
      </p:sp>
      <p:sp>
        <p:nvSpPr>
          <p:cNvPr id="23" name="TextBox 22"/>
          <p:cNvSpPr txBox="1"/>
          <p:nvPr/>
        </p:nvSpPr>
        <p:spPr>
          <a:xfrm>
            <a:off x="6945745" y="6271491"/>
            <a:ext cx="2859052" cy="369332"/>
          </a:xfrm>
          <a:prstGeom prst="rect">
            <a:avLst/>
          </a:prstGeom>
          <a:noFill/>
        </p:spPr>
        <p:txBody>
          <a:bodyPr wrap="none" rtlCol="0">
            <a:spAutoFit/>
          </a:bodyPr>
          <a:lstStyle/>
          <a:p>
            <a:r>
              <a:rPr lang="en-US" dirty="0" smtClean="0"/>
              <a:t>Slide courtesy of R. Michaels</a:t>
            </a:r>
            <a:endParaRPr lang="en-US" dirty="0"/>
          </a:p>
        </p:txBody>
      </p:sp>
    </p:spTree>
    <p:extLst>
      <p:ext uri="{BB962C8B-B14F-4D97-AF65-F5344CB8AC3E}">
        <p14:creationId xmlns:p14="http://schemas.microsoft.com/office/powerpoint/2010/main" val="2858729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Analysis</a:t>
            </a:r>
            <a:endParaRPr lang="en-US" dirty="0"/>
          </a:p>
        </p:txBody>
      </p:sp>
      <p:sp>
        <p:nvSpPr>
          <p:cNvPr id="3" name="Content Placeholder 2"/>
          <p:cNvSpPr>
            <a:spLocks noGrp="1"/>
          </p:cNvSpPr>
          <p:nvPr>
            <p:ph idx="1"/>
          </p:nvPr>
        </p:nvSpPr>
        <p:spPr/>
        <p:txBody>
          <a:bodyPr>
            <a:normAutofit/>
          </a:bodyPr>
          <a:lstStyle/>
          <a:p>
            <a:r>
              <a:rPr lang="en-US" dirty="0" smtClean="0"/>
              <a:t>Needed Tasks</a:t>
            </a:r>
          </a:p>
          <a:p>
            <a:pPr marL="914400" lvl="1" indent="-457200">
              <a:buFont typeface="+mj-lt"/>
              <a:buAutoNum type="arabicPeriod"/>
            </a:pPr>
            <a:r>
              <a:rPr lang="en-US" dirty="0" smtClean="0"/>
              <a:t>Helicity correlated (HC) feedback</a:t>
            </a:r>
          </a:p>
          <a:p>
            <a:pPr lvl="2"/>
            <a:r>
              <a:rPr lang="en-US" dirty="0" smtClean="0"/>
              <a:t>Feedback cycle likely 10 s</a:t>
            </a:r>
          </a:p>
          <a:p>
            <a:pPr marL="914400" lvl="1" indent="-457200">
              <a:buFont typeface="+mj-lt"/>
              <a:buAutoNum type="arabicPeriod"/>
            </a:pPr>
            <a:r>
              <a:rPr lang="en-US" dirty="0" smtClean="0"/>
              <a:t>Monitor of  data quality</a:t>
            </a:r>
          </a:p>
          <a:p>
            <a:pPr lvl="2"/>
            <a:r>
              <a:rPr lang="en-US" dirty="0" smtClean="0"/>
              <a:t>Some issues only appear at high statistics, needing hours or days</a:t>
            </a:r>
          </a:p>
          <a:p>
            <a:pPr lvl="2"/>
            <a:r>
              <a:rPr lang="en-US" dirty="0"/>
              <a:t>R</a:t>
            </a:r>
            <a:r>
              <a:rPr lang="en-US" dirty="0" smtClean="0"/>
              <a:t>equires correction for HC beam properties</a:t>
            </a:r>
          </a:p>
          <a:p>
            <a:pPr marL="914400" lvl="1" indent="-457200">
              <a:buFont typeface="+mj-lt"/>
              <a:buAutoNum type="arabicPeriod"/>
            </a:pPr>
            <a:r>
              <a:rPr lang="en-US" dirty="0" smtClean="0"/>
              <a:t>Monitor of transverse beam polarization</a:t>
            </a:r>
          </a:p>
          <a:p>
            <a:pPr lvl="2"/>
            <a:r>
              <a:rPr lang="en-US" dirty="0" smtClean="0"/>
              <a:t>Requires corrections for HC beam properties</a:t>
            </a:r>
          </a:p>
          <a:p>
            <a:pPr lvl="2"/>
            <a:r>
              <a:rPr lang="en-US" dirty="0" smtClean="0"/>
              <a:t>Requires accumulating multiple hours of data </a:t>
            </a:r>
          </a:p>
          <a:p>
            <a:r>
              <a:rPr lang="en-US" dirty="0" smtClean="0"/>
              <a:t>Hardware needs</a:t>
            </a:r>
          </a:p>
          <a:p>
            <a:pPr lvl="1"/>
            <a:r>
              <a:rPr lang="en-US" dirty="0" smtClean="0"/>
              <a:t>One workstation for helicity-correlated feedback</a:t>
            </a:r>
          </a:p>
          <a:p>
            <a:pPr lvl="1"/>
            <a:r>
              <a:rPr lang="en-US" dirty="0" smtClean="0"/>
              <a:t>10 workstations for full analysis to support #2 and #3 (~50 concurrent jobs)</a:t>
            </a:r>
          </a:p>
          <a:p>
            <a:pPr lvl="1"/>
            <a:r>
              <a:rPr lang="en-US" dirty="0" smtClean="0"/>
              <a:t>100 TB fileserver provides space for several days of raw data and analysis results  (raw data rate is 450 GB/hr, outputs are similar in size)</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36</a:t>
            </a:fld>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Tree>
    <p:extLst>
      <p:ext uri="{BB962C8B-B14F-4D97-AF65-F5344CB8AC3E}">
        <p14:creationId xmlns:p14="http://schemas.microsoft.com/office/powerpoint/2010/main" val="4068087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reduction and visualization</a:t>
            </a:r>
          </a:p>
        </p:txBody>
      </p:sp>
      <p:sp>
        <p:nvSpPr>
          <p:cNvPr id="3" name="Content Placeholder 2"/>
          <p:cNvSpPr>
            <a:spLocks noGrp="1"/>
          </p:cNvSpPr>
          <p:nvPr>
            <p:ph idx="1"/>
          </p:nvPr>
        </p:nvSpPr>
        <p:spPr/>
        <p:txBody>
          <a:bodyPr/>
          <a:lstStyle/>
          <a:p>
            <a:r>
              <a:rPr lang="en-US" dirty="0"/>
              <a:t>The total raw data volume will be at the petabyte scale</a:t>
            </a:r>
          </a:p>
          <a:p>
            <a:r>
              <a:rPr lang="en-US" dirty="0"/>
              <a:t>Creating ROOT TTrees of all elements would also result in petabyte scale output files</a:t>
            </a:r>
          </a:p>
          <a:p>
            <a:r>
              <a:rPr lang="en-US" dirty="0"/>
              <a:t>Several parallel data reduction choices</a:t>
            </a:r>
          </a:p>
          <a:p>
            <a:pPr lvl="1"/>
            <a:r>
              <a:rPr lang="en-US" dirty="0"/>
              <a:t>Average yields and asymmetries for all data elements over short period (~1 minute?) and store in a database</a:t>
            </a:r>
          </a:p>
          <a:p>
            <a:pPr lvl="1"/>
            <a:r>
              <a:rPr lang="en-US" dirty="0"/>
              <a:t>Generate ROOT TTrees for only the key elements for all helicity patterns</a:t>
            </a:r>
          </a:p>
          <a:p>
            <a:pPr lvl="1"/>
            <a:r>
              <a:rPr lang="en-US" dirty="0"/>
              <a:t>Keep the full ROOT TTrees for a small subset of data files</a:t>
            </a:r>
          </a:p>
          <a:p>
            <a:r>
              <a:rPr lang="en-US" dirty="0"/>
              <a:t>Anticipate needing a few hundred TB of disk space to work with the output files</a:t>
            </a:r>
          </a:p>
          <a:p>
            <a:r>
              <a:rPr lang="en-US" dirty="0"/>
              <a:t>We will also need robust ways to monitor system performance and present output results to analysis </a:t>
            </a:r>
            <a:r>
              <a:rPr lang="en-US" dirty="0" smtClean="0"/>
              <a:t>workers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37</a:t>
            </a:fld>
            <a:endParaRPr lang="en-US" dirty="0"/>
          </a:p>
        </p:txBody>
      </p:sp>
    </p:spTree>
    <p:extLst>
      <p:ext uri="{BB962C8B-B14F-4D97-AF65-F5344CB8AC3E}">
        <p14:creationId xmlns:p14="http://schemas.microsoft.com/office/powerpoint/2010/main" val="344274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from the PDR and actions taken</a:t>
            </a:r>
            <a:endParaRPr lang="en-US" dirty="0"/>
          </a:p>
        </p:txBody>
      </p:sp>
      <p:sp>
        <p:nvSpPr>
          <p:cNvPr id="7" name="Content Placeholder 6"/>
          <p:cNvSpPr>
            <a:spLocks noGrp="1"/>
          </p:cNvSpPr>
          <p:nvPr>
            <p:ph idx="1"/>
          </p:nvPr>
        </p:nvSpPr>
        <p:spPr/>
        <p:txBody>
          <a:bodyPr/>
          <a:lstStyle/>
          <a:p>
            <a:pPr fontAlgn="base"/>
            <a:r>
              <a:rPr lang="en-US" dirty="0">
                <a:solidFill>
                  <a:srgbClr val="00B050"/>
                </a:solidFill>
              </a:rPr>
              <a:t>Continue plans for reviews of circuit board designs with Jefferson Lab staff before release of production versions. </a:t>
            </a:r>
            <a:endParaRPr lang="en-US" dirty="0" smtClean="0">
              <a:solidFill>
                <a:srgbClr val="00B050"/>
              </a:solidFill>
            </a:endParaRPr>
          </a:p>
          <a:p>
            <a:pPr lvl="1" fontAlgn="base"/>
            <a:r>
              <a:rPr lang="en-US" dirty="0" smtClean="0">
                <a:solidFill>
                  <a:srgbClr val="00B050"/>
                </a:solidFill>
              </a:rPr>
              <a:t>JLab staff have been actively involved in development of the integrating ADC module; W. </a:t>
            </a:r>
            <a:r>
              <a:rPr lang="en-US" dirty="0" err="1" smtClean="0">
                <a:solidFill>
                  <a:srgbClr val="00B050"/>
                </a:solidFill>
              </a:rPr>
              <a:t>Gu</a:t>
            </a:r>
            <a:r>
              <a:rPr lang="en-US" dirty="0" smtClean="0">
                <a:solidFill>
                  <a:srgbClr val="00B050"/>
                </a:solidFill>
              </a:rPr>
              <a:t> recently conducted a review for FEG of the DAQ plans</a:t>
            </a:r>
            <a:endParaRPr lang="en-US" dirty="0">
              <a:solidFill>
                <a:srgbClr val="00B050"/>
              </a:solidFill>
            </a:endParaRPr>
          </a:p>
          <a:p>
            <a:pPr fontAlgn="base"/>
            <a:r>
              <a:rPr lang="en-US" dirty="0">
                <a:solidFill>
                  <a:srgbClr val="FFC000"/>
                </a:solidFill>
              </a:rPr>
              <a:t>Update/verify existing electrical/grounding system drawings for Hall A to include new equipment for MOLLER detector and magnet </a:t>
            </a:r>
            <a:r>
              <a:rPr lang="en-US" dirty="0" smtClean="0">
                <a:solidFill>
                  <a:srgbClr val="FFC000"/>
                </a:solidFill>
              </a:rPr>
              <a:t>apparatus.</a:t>
            </a:r>
          </a:p>
          <a:p>
            <a:pPr lvl="1" fontAlgn="base"/>
            <a:r>
              <a:rPr lang="en-US" dirty="0" smtClean="0">
                <a:solidFill>
                  <a:srgbClr val="FFC000"/>
                </a:solidFill>
              </a:rPr>
              <a:t>The </a:t>
            </a:r>
            <a:r>
              <a:rPr lang="en-US" dirty="0">
                <a:solidFill>
                  <a:srgbClr val="FFC000"/>
                </a:solidFill>
              </a:rPr>
              <a:t>collaboration has a Grounding task force that will complete its work </a:t>
            </a:r>
            <a:r>
              <a:rPr lang="en-US" dirty="0" smtClean="0">
                <a:solidFill>
                  <a:srgbClr val="FFC000"/>
                </a:solidFill>
              </a:rPr>
              <a:t>soon, </a:t>
            </a:r>
            <a:r>
              <a:rPr lang="en-US" dirty="0">
                <a:solidFill>
                  <a:srgbClr val="FFC000"/>
                </a:solidFill>
              </a:rPr>
              <a:t>including updating the existing Hall A grounding system drawings. </a:t>
            </a:r>
            <a:endParaRPr lang="en-US" dirty="0" smtClean="0">
              <a:solidFill>
                <a:srgbClr val="FFC000"/>
              </a:solidFill>
            </a:endParaRPr>
          </a:p>
          <a:p>
            <a:pPr fontAlgn="base"/>
            <a:r>
              <a:rPr lang="en-US" dirty="0" smtClean="0">
                <a:solidFill>
                  <a:srgbClr val="00B050"/>
                </a:solidFill>
              </a:rPr>
              <a:t>Carefully </a:t>
            </a:r>
            <a:r>
              <a:rPr lang="en-US" dirty="0">
                <a:solidFill>
                  <a:srgbClr val="00B050"/>
                </a:solidFill>
              </a:rPr>
              <a:t>review the requirements for new fiber optic cables from the Injector Service Building (ISB) to the Hall A electronics bunker locations and create an installation plan. </a:t>
            </a:r>
            <a:endParaRPr lang="en-US" dirty="0" smtClean="0">
              <a:solidFill>
                <a:srgbClr val="00B050"/>
              </a:solidFill>
            </a:endParaRPr>
          </a:p>
          <a:p>
            <a:pPr lvl="1" fontAlgn="base"/>
            <a:r>
              <a:rPr lang="en-US" dirty="0" smtClean="0">
                <a:solidFill>
                  <a:srgbClr val="00B050"/>
                </a:solidFill>
              </a:rPr>
              <a:t>Contract to install the ISB-CHA fiber has been put in place to be done in this SAD; CHA-Hall fiber installation planned for the MOLLER assembly period.</a:t>
            </a:r>
          </a:p>
          <a:p>
            <a:pPr fontAlgn="base"/>
            <a:r>
              <a:rPr lang="en-US" dirty="0" smtClean="0">
                <a:solidFill>
                  <a:srgbClr val="00B050"/>
                </a:solidFill>
              </a:rPr>
              <a:t>Make </a:t>
            </a:r>
            <a:r>
              <a:rPr lang="en-US" dirty="0">
                <a:solidFill>
                  <a:srgbClr val="00B050"/>
                </a:solidFill>
              </a:rPr>
              <a:t>progress on the prototyping of the Integration/readout board a priority. The more time it can be tested and integrated into the CODA framework the easier it will be to flush out all potential DAQ and timing issues</a:t>
            </a:r>
            <a:r>
              <a:rPr lang="en-US" dirty="0" smtClean="0">
                <a:solidFill>
                  <a:srgbClr val="00B050"/>
                </a:solidFill>
              </a:rPr>
              <a:t>.</a:t>
            </a:r>
          </a:p>
          <a:p>
            <a:pPr lvl="1" fontAlgn="base"/>
            <a:r>
              <a:rPr lang="en-US" dirty="0">
                <a:solidFill>
                  <a:srgbClr val="00B050"/>
                </a:solidFill>
              </a:rPr>
              <a:t>P</a:t>
            </a:r>
            <a:r>
              <a:rPr lang="en-US" dirty="0" smtClean="0">
                <a:solidFill>
                  <a:srgbClr val="00B050"/>
                </a:solidFill>
              </a:rPr>
              <a:t>rototype ADC module delivered in November to B. </a:t>
            </a:r>
            <a:r>
              <a:rPr lang="en-US" dirty="0" err="1" smtClean="0">
                <a:solidFill>
                  <a:srgbClr val="00B050"/>
                </a:solidFill>
              </a:rPr>
              <a:t>Moffit</a:t>
            </a:r>
            <a:r>
              <a:rPr lang="en-US" dirty="0" smtClean="0">
                <a:solidFill>
                  <a:srgbClr val="00B050"/>
                </a:solidFill>
              </a:rPr>
              <a:t> to begin CODA installation</a:t>
            </a:r>
          </a:p>
          <a:p>
            <a:pPr lvl="1" fontAlgn="base"/>
            <a:endParaRPr lang="en-US" dirty="0"/>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322379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Integrating ADC development</a:t>
            </a:r>
          </a:p>
        </p:txBody>
      </p:sp>
      <p:sp>
        <p:nvSpPr>
          <p:cNvPr id="3" name="Content Placeholder 2"/>
          <p:cNvSpPr>
            <a:spLocks noGrp="1"/>
          </p:cNvSpPr>
          <p:nvPr>
            <p:ph idx="1"/>
          </p:nvPr>
        </p:nvSpPr>
        <p:spPr/>
        <p:txBody>
          <a:bodyPr/>
          <a:lstStyle/>
          <a:p>
            <a:r>
              <a:rPr lang="en-US" dirty="0"/>
              <a:t>Full 16-channel prototype tested with beam at Mainz</a:t>
            </a:r>
          </a:p>
          <a:p>
            <a:r>
              <a:rPr lang="en-US" dirty="0" smtClean="0"/>
              <a:t>ADC </a:t>
            </a:r>
            <a:r>
              <a:rPr lang="en-US" dirty="0"/>
              <a:t>board design has undergone preliminary review by JLab staff</a:t>
            </a:r>
          </a:p>
          <a:p>
            <a:r>
              <a:rPr lang="en-US" dirty="0"/>
              <a:t>Prototype chassis designed and constructed at </a:t>
            </a:r>
            <a:r>
              <a:rPr lang="en-US" dirty="0" err="1"/>
              <a:t>JLab</a:t>
            </a:r>
            <a:endParaRPr lang="en-US" dirty="0"/>
          </a:p>
          <a:p>
            <a:r>
              <a:rPr lang="en-US" dirty="0"/>
              <a:t>One module is now with </a:t>
            </a:r>
            <a:r>
              <a:rPr lang="en-US" dirty="0" err="1"/>
              <a:t>JLab</a:t>
            </a:r>
            <a:r>
              <a:rPr lang="en-US" dirty="0"/>
              <a:t> DAQ group for installation of CODA</a:t>
            </a:r>
          </a:p>
          <a:p>
            <a:endParaRPr lang="en-US" dirty="0"/>
          </a:p>
          <a:p>
            <a:r>
              <a:rPr lang="en-US" dirty="0"/>
              <a:t>Power can be supplied through Power over Ethernet (PoE) or an external 48V supply.  Prefer </a:t>
            </a:r>
            <a:r>
              <a:rPr lang="en-US" dirty="0" err="1"/>
              <a:t>PoE</a:t>
            </a:r>
            <a:r>
              <a:rPr lang="en-US" dirty="0"/>
              <a:t>, but to be checked with grounding working group</a:t>
            </a:r>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7" name="Content Placeholder 6"/>
          <p:cNvPicPr>
            <a:picLocks noGrp="1" noChangeAspect="1"/>
          </p:cNvPicPr>
          <p:nvPr>
            <p:ph idx="13"/>
          </p:nvPr>
        </p:nvPicPr>
        <p:blipFill>
          <a:blip r:embed="rId2" cstate="hqprint">
            <a:extLst>
              <a:ext uri="{28A0092B-C50C-407E-A947-70E740481C1C}">
                <a14:useLocalDpi xmlns:a14="http://schemas.microsoft.com/office/drawing/2010/main"/>
              </a:ext>
            </a:extLst>
          </a:blip>
          <a:stretch>
            <a:fillRect/>
          </a:stretch>
        </p:blipFill>
        <p:spPr>
          <a:xfrm>
            <a:off x="6205538" y="2112765"/>
            <a:ext cx="5492750" cy="3089671"/>
          </a:xfrm>
        </p:spPr>
      </p:pic>
    </p:spTree>
    <p:extLst>
      <p:ext uri="{BB962C8B-B14F-4D97-AF65-F5344CB8AC3E}">
        <p14:creationId xmlns:p14="http://schemas.microsoft.com/office/powerpoint/2010/main" val="653960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DAQ overview</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696" y="966788"/>
            <a:ext cx="10654058" cy="5381625"/>
          </a:xfrm>
        </p:spPr>
      </p:pic>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118026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Bench testing of trigger distribution between ISB and Hall</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070" t="1224" r="8665" b="1"/>
          <a:stretch/>
        </p:blipFill>
        <p:spPr>
          <a:xfrm>
            <a:off x="7050481" y="1016690"/>
            <a:ext cx="2915252" cy="5225856"/>
          </a:xfrm>
          <a:prstGeom prst="rect">
            <a:avLst/>
          </a:prstGeom>
        </p:spPr>
      </p:pic>
      <p:cxnSp>
        <p:nvCxnSpPr>
          <p:cNvPr id="9" name="Straight Arrow Connector 8"/>
          <p:cNvCxnSpPr/>
          <p:nvPr/>
        </p:nvCxnSpPr>
        <p:spPr>
          <a:xfrm flipV="1">
            <a:off x="6233591" y="4240370"/>
            <a:ext cx="2036154" cy="42300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1196" y="4404693"/>
            <a:ext cx="1666097" cy="646331"/>
          </a:xfrm>
          <a:prstGeom prst="rect">
            <a:avLst/>
          </a:prstGeom>
          <a:noFill/>
        </p:spPr>
        <p:txBody>
          <a:bodyPr wrap="none" rtlCol="0">
            <a:spAutoFit/>
          </a:bodyPr>
          <a:lstStyle/>
          <a:p>
            <a:r>
              <a:rPr lang="en-US" dirty="0" err="1" smtClean="0"/>
              <a:t>Timaster</a:t>
            </a:r>
            <a:endParaRPr lang="en-US" dirty="0" smtClean="0"/>
          </a:p>
          <a:p>
            <a:r>
              <a:rPr lang="en-US" dirty="0" smtClean="0"/>
              <a:t>Slot#3,’Injector’</a:t>
            </a:r>
            <a:endParaRPr lang="en-US" dirty="0"/>
          </a:p>
        </p:txBody>
      </p:sp>
      <p:cxnSp>
        <p:nvCxnSpPr>
          <p:cNvPr id="11" name="Straight Arrow Connector 10"/>
          <p:cNvCxnSpPr/>
          <p:nvPr/>
        </p:nvCxnSpPr>
        <p:spPr>
          <a:xfrm flipV="1">
            <a:off x="6525498" y="1325645"/>
            <a:ext cx="2322042" cy="17663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41684" y="1352501"/>
            <a:ext cx="583814" cy="369332"/>
          </a:xfrm>
          <a:prstGeom prst="rect">
            <a:avLst/>
          </a:prstGeom>
          <a:noFill/>
        </p:spPr>
        <p:txBody>
          <a:bodyPr wrap="none" rtlCol="0">
            <a:spAutoFit/>
          </a:bodyPr>
          <a:lstStyle/>
          <a:p>
            <a:r>
              <a:rPr lang="en-US" dirty="0" smtClean="0"/>
              <a:t>ADC</a:t>
            </a:r>
            <a:endParaRPr lang="en-US" dirty="0"/>
          </a:p>
        </p:txBody>
      </p:sp>
      <p:cxnSp>
        <p:nvCxnSpPr>
          <p:cNvPr id="13" name="Straight Arrow Connector 12"/>
          <p:cNvCxnSpPr/>
          <p:nvPr/>
        </p:nvCxnSpPr>
        <p:spPr>
          <a:xfrm>
            <a:off x="5936539" y="3951201"/>
            <a:ext cx="2428875" cy="8279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73421" y="3710829"/>
            <a:ext cx="1465466" cy="646331"/>
          </a:xfrm>
          <a:prstGeom prst="rect">
            <a:avLst/>
          </a:prstGeom>
          <a:noFill/>
        </p:spPr>
        <p:txBody>
          <a:bodyPr wrap="none" rtlCol="0">
            <a:spAutoFit/>
          </a:bodyPr>
          <a:lstStyle/>
          <a:p>
            <a:r>
              <a:rPr lang="en-US" dirty="0" smtClean="0"/>
              <a:t>TD</a:t>
            </a:r>
          </a:p>
          <a:p>
            <a:r>
              <a:rPr lang="en-US" dirty="0" smtClean="0"/>
              <a:t>Slot#4, ‘</a:t>
            </a:r>
            <a:r>
              <a:rPr lang="en-US" dirty="0" err="1" smtClean="0"/>
              <a:t>hallA</a:t>
            </a:r>
            <a:r>
              <a:rPr lang="en-US" dirty="0" smtClean="0"/>
              <a:t>’</a:t>
            </a:r>
            <a:endParaRPr lang="en-US" dirty="0"/>
          </a:p>
        </p:txBody>
      </p:sp>
      <p:cxnSp>
        <p:nvCxnSpPr>
          <p:cNvPr id="15" name="Straight Arrow Connector 14"/>
          <p:cNvCxnSpPr/>
          <p:nvPr/>
        </p:nvCxnSpPr>
        <p:spPr>
          <a:xfrm flipH="1" flipV="1">
            <a:off x="8510763" y="4321899"/>
            <a:ext cx="1755540" cy="36719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06751" y="4201712"/>
            <a:ext cx="1465466" cy="923330"/>
          </a:xfrm>
          <a:prstGeom prst="rect">
            <a:avLst/>
          </a:prstGeom>
          <a:noFill/>
        </p:spPr>
        <p:txBody>
          <a:bodyPr wrap="none" rtlCol="0">
            <a:spAutoFit/>
          </a:bodyPr>
          <a:lstStyle/>
          <a:p>
            <a:r>
              <a:rPr lang="en-US" dirty="0" err="1" smtClean="0"/>
              <a:t>TI_bridge</a:t>
            </a:r>
            <a:endParaRPr lang="en-US" dirty="0" smtClean="0"/>
          </a:p>
          <a:p>
            <a:r>
              <a:rPr lang="en-US" dirty="0" smtClean="0"/>
              <a:t>Supervisor</a:t>
            </a:r>
          </a:p>
          <a:p>
            <a:r>
              <a:rPr lang="en-US" dirty="0" smtClean="0"/>
              <a:t>Slot#6, ‘</a:t>
            </a:r>
            <a:r>
              <a:rPr lang="en-US" dirty="0" err="1" smtClean="0"/>
              <a:t>hallA</a:t>
            </a:r>
            <a:r>
              <a:rPr lang="en-US" dirty="0" smtClean="0"/>
              <a:t>’</a:t>
            </a:r>
            <a:endParaRPr lang="en-US" dirty="0"/>
          </a:p>
        </p:txBody>
      </p:sp>
      <p:cxnSp>
        <p:nvCxnSpPr>
          <p:cNvPr id="17" name="Straight Arrow Connector 16"/>
          <p:cNvCxnSpPr>
            <a:stCxn id="18" idx="1"/>
          </p:cNvCxnSpPr>
          <p:nvPr/>
        </p:nvCxnSpPr>
        <p:spPr>
          <a:xfrm flipH="1">
            <a:off x="8729540" y="3967146"/>
            <a:ext cx="1459298" cy="21417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188838" y="3782480"/>
            <a:ext cx="1713226" cy="369332"/>
          </a:xfrm>
          <a:prstGeom prst="rect">
            <a:avLst/>
          </a:prstGeom>
          <a:noFill/>
        </p:spPr>
        <p:txBody>
          <a:bodyPr wrap="none" rtlCol="0">
            <a:spAutoFit/>
          </a:bodyPr>
          <a:lstStyle/>
          <a:p>
            <a:r>
              <a:rPr lang="en-US" dirty="0" err="1" smtClean="0"/>
              <a:t>fake_SD</a:t>
            </a:r>
            <a:r>
              <a:rPr lang="en-US" dirty="0" smtClean="0"/>
              <a:t> (</a:t>
            </a:r>
            <a:r>
              <a:rPr lang="en-US" dirty="0" err="1" smtClean="0"/>
              <a:t>slot#B</a:t>
            </a:r>
            <a:r>
              <a:rPr lang="en-US" dirty="0" smtClean="0"/>
              <a:t>)</a:t>
            </a:r>
            <a:endParaRPr lang="en-US" dirty="0"/>
          </a:p>
        </p:txBody>
      </p:sp>
      <p:sp>
        <p:nvSpPr>
          <p:cNvPr id="19" name="TextBox 18"/>
          <p:cNvSpPr txBox="1"/>
          <p:nvPr/>
        </p:nvSpPr>
        <p:spPr>
          <a:xfrm>
            <a:off x="719163" y="934978"/>
            <a:ext cx="3664401" cy="369332"/>
          </a:xfrm>
          <a:prstGeom prst="rect">
            <a:avLst/>
          </a:prstGeom>
          <a:noFill/>
        </p:spPr>
        <p:txBody>
          <a:bodyPr wrap="none" rtlCol="0">
            <a:spAutoFit/>
          </a:bodyPr>
          <a:lstStyle/>
          <a:p>
            <a:r>
              <a:rPr lang="en-US" dirty="0" err="1" smtClean="0"/>
              <a:t>TriggerGeneration</a:t>
            </a:r>
            <a:r>
              <a:rPr lang="en-US" dirty="0" smtClean="0"/>
              <a:t> (</a:t>
            </a:r>
            <a:r>
              <a:rPr lang="en-US" dirty="0" err="1" smtClean="0"/>
              <a:t>Timaster</a:t>
            </a:r>
            <a:r>
              <a:rPr lang="en-US" dirty="0" smtClean="0"/>
              <a:t>(slot#3) )</a:t>
            </a:r>
            <a:endParaRPr lang="en-US" dirty="0"/>
          </a:p>
        </p:txBody>
      </p:sp>
      <p:cxnSp>
        <p:nvCxnSpPr>
          <p:cNvPr id="20" name="Straight Arrow Connector 19"/>
          <p:cNvCxnSpPr/>
          <p:nvPr/>
        </p:nvCxnSpPr>
        <p:spPr>
          <a:xfrm flipH="1">
            <a:off x="1504975" y="1276210"/>
            <a:ext cx="2381" cy="359248"/>
          </a:xfrm>
          <a:prstGeom prst="straightConnector1">
            <a:avLst/>
          </a:prstGeom>
          <a:ln w="25400">
            <a:solidFill>
              <a:srgbClr val="A0304B"/>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19164" y="1771636"/>
            <a:ext cx="4373505" cy="369332"/>
          </a:xfrm>
          <a:prstGeom prst="rect">
            <a:avLst/>
          </a:prstGeom>
          <a:noFill/>
        </p:spPr>
        <p:txBody>
          <a:bodyPr wrap="none" rtlCol="0">
            <a:spAutoFit/>
          </a:bodyPr>
          <a:lstStyle/>
          <a:p>
            <a:r>
              <a:rPr lang="en-US" dirty="0" err="1" smtClean="0"/>
              <a:t>TriggerBridge</a:t>
            </a:r>
            <a:r>
              <a:rPr lang="en-US" dirty="0" smtClean="0"/>
              <a:t> (</a:t>
            </a:r>
            <a:r>
              <a:rPr lang="en-US" dirty="0" err="1" smtClean="0"/>
              <a:t>TI_bridge_supervisor</a:t>
            </a:r>
            <a:r>
              <a:rPr lang="en-US" dirty="0" smtClean="0"/>
              <a:t> (slot#6))</a:t>
            </a:r>
            <a:endParaRPr lang="en-US" dirty="0"/>
          </a:p>
        </p:txBody>
      </p:sp>
      <p:cxnSp>
        <p:nvCxnSpPr>
          <p:cNvPr id="22" name="Straight Arrow Connector 21"/>
          <p:cNvCxnSpPr/>
          <p:nvPr/>
        </p:nvCxnSpPr>
        <p:spPr>
          <a:xfrm flipH="1">
            <a:off x="1502204" y="2140968"/>
            <a:ext cx="2773" cy="43654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58011" y="2608294"/>
            <a:ext cx="1656223" cy="369332"/>
          </a:xfrm>
          <a:prstGeom prst="rect">
            <a:avLst/>
          </a:prstGeom>
          <a:noFill/>
        </p:spPr>
        <p:txBody>
          <a:bodyPr wrap="none" rtlCol="0">
            <a:spAutoFit/>
          </a:bodyPr>
          <a:lstStyle/>
          <a:p>
            <a:r>
              <a:rPr lang="en-US" dirty="0" smtClean="0"/>
              <a:t>TD (TD (slot#4))</a:t>
            </a:r>
            <a:endParaRPr lang="en-US" dirty="0"/>
          </a:p>
        </p:txBody>
      </p:sp>
      <p:sp>
        <p:nvSpPr>
          <p:cNvPr id="24" name="TextBox 23"/>
          <p:cNvSpPr txBox="1"/>
          <p:nvPr/>
        </p:nvSpPr>
        <p:spPr>
          <a:xfrm>
            <a:off x="719164" y="3444952"/>
            <a:ext cx="3254161" cy="369332"/>
          </a:xfrm>
          <a:prstGeom prst="rect">
            <a:avLst/>
          </a:prstGeom>
          <a:noFill/>
        </p:spPr>
        <p:txBody>
          <a:bodyPr wrap="none" rtlCol="0">
            <a:spAutoFit/>
          </a:bodyPr>
          <a:lstStyle/>
          <a:p>
            <a:r>
              <a:rPr lang="en-US" dirty="0" smtClean="0"/>
              <a:t>Integrating ADC (</a:t>
            </a:r>
            <a:r>
              <a:rPr lang="en-US" dirty="0" err="1" smtClean="0"/>
              <a:t>TInode</a:t>
            </a:r>
            <a:r>
              <a:rPr lang="en-US" dirty="0" smtClean="0"/>
              <a:t>) in </a:t>
            </a:r>
            <a:r>
              <a:rPr lang="en-US" dirty="0" err="1" smtClean="0"/>
              <a:t>hallA</a:t>
            </a:r>
            <a:endParaRPr lang="en-US" dirty="0"/>
          </a:p>
        </p:txBody>
      </p:sp>
      <p:sp>
        <p:nvSpPr>
          <p:cNvPr id="25" name="TextBox 24"/>
          <p:cNvSpPr txBox="1"/>
          <p:nvPr/>
        </p:nvSpPr>
        <p:spPr>
          <a:xfrm>
            <a:off x="1507356" y="1318897"/>
            <a:ext cx="3145413" cy="369332"/>
          </a:xfrm>
          <a:prstGeom prst="rect">
            <a:avLst/>
          </a:prstGeom>
          <a:noFill/>
        </p:spPr>
        <p:txBody>
          <a:bodyPr wrap="none" rtlCol="0">
            <a:spAutoFit/>
          </a:bodyPr>
          <a:lstStyle/>
          <a:p>
            <a:r>
              <a:rPr lang="en-US" dirty="0" err="1" smtClean="0">
                <a:solidFill>
                  <a:srgbClr val="FFC000"/>
                </a:solidFill>
              </a:rPr>
              <a:t>OpticFiber</a:t>
            </a:r>
            <a:r>
              <a:rPr lang="en-US" dirty="0" smtClean="0">
                <a:solidFill>
                  <a:srgbClr val="FFC000"/>
                </a:solidFill>
              </a:rPr>
              <a:t>, </a:t>
            </a:r>
            <a:r>
              <a:rPr lang="en-US" dirty="0" err="1" smtClean="0">
                <a:solidFill>
                  <a:srgbClr val="FFC000"/>
                </a:solidFill>
              </a:rPr>
              <a:t>SingleMode</a:t>
            </a:r>
            <a:r>
              <a:rPr lang="en-US" dirty="0" smtClean="0">
                <a:solidFill>
                  <a:srgbClr val="FFC000"/>
                </a:solidFill>
              </a:rPr>
              <a:t>, 1500 </a:t>
            </a:r>
            <a:r>
              <a:rPr lang="en-US" dirty="0" err="1" smtClean="0">
                <a:solidFill>
                  <a:srgbClr val="FFC000"/>
                </a:solidFill>
              </a:rPr>
              <a:t>ft</a:t>
            </a:r>
            <a:endParaRPr lang="en-US" dirty="0">
              <a:solidFill>
                <a:srgbClr val="FFC000"/>
              </a:solidFill>
            </a:endParaRPr>
          </a:p>
        </p:txBody>
      </p:sp>
      <p:cxnSp>
        <p:nvCxnSpPr>
          <p:cNvPr id="26" name="Straight Arrow Connector 25"/>
          <p:cNvCxnSpPr/>
          <p:nvPr/>
        </p:nvCxnSpPr>
        <p:spPr>
          <a:xfrm flipH="1">
            <a:off x="1502204" y="3031665"/>
            <a:ext cx="2773" cy="410083"/>
          </a:xfrm>
          <a:prstGeom prst="straightConnector1">
            <a:avLst/>
          </a:prstGeom>
          <a:ln w="25400">
            <a:solidFill>
              <a:srgbClr val="A0304B"/>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542337" y="2992213"/>
            <a:ext cx="2832995" cy="369332"/>
          </a:xfrm>
          <a:prstGeom prst="rect">
            <a:avLst/>
          </a:prstGeom>
          <a:noFill/>
        </p:spPr>
        <p:txBody>
          <a:bodyPr wrap="square" rtlCol="0">
            <a:spAutoFit/>
          </a:bodyPr>
          <a:lstStyle/>
          <a:p>
            <a:r>
              <a:rPr lang="en-US" dirty="0" err="1" smtClean="0">
                <a:solidFill>
                  <a:srgbClr val="A0304B"/>
                </a:solidFill>
              </a:rPr>
              <a:t>OpticFiber</a:t>
            </a:r>
            <a:r>
              <a:rPr lang="en-US" dirty="0" smtClean="0">
                <a:solidFill>
                  <a:srgbClr val="A0304B"/>
                </a:solidFill>
              </a:rPr>
              <a:t>, </a:t>
            </a:r>
            <a:r>
              <a:rPr lang="en-US" dirty="0" err="1" smtClean="0">
                <a:solidFill>
                  <a:srgbClr val="A0304B"/>
                </a:solidFill>
              </a:rPr>
              <a:t>MultiMode</a:t>
            </a:r>
            <a:r>
              <a:rPr lang="en-US" dirty="0" smtClean="0">
                <a:solidFill>
                  <a:srgbClr val="A0304B"/>
                </a:solidFill>
              </a:rPr>
              <a:t>, 6ft</a:t>
            </a:r>
            <a:endParaRPr lang="en-US" dirty="0">
              <a:solidFill>
                <a:srgbClr val="A0304B"/>
              </a:solidFill>
            </a:endParaRPr>
          </a:p>
        </p:txBody>
      </p:sp>
      <p:sp>
        <p:nvSpPr>
          <p:cNvPr id="28" name="TextBox 27"/>
          <p:cNvSpPr txBox="1"/>
          <p:nvPr/>
        </p:nvSpPr>
        <p:spPr>
          <a:xfrm>
            <a:off x="1502204" y="2111600"/>
            <a:ext cx="1947264" cy="369332"/>
          </a:xfrm>
          <a:prstGeom prst="rect">
            <a:avLst/>
          </a:prstGeom>
          <a:noFill/>
        </p:spPr>
        <p:txBody>
          <a:bodyPr wrap="none" rtlCol="0">
            <a:spAutoFit/>
          </a:bodyPr>
          <a:lstStyle/>
          <a:p>
            <a:r>
              <a:rPr lang="en-US" dirty="0" err="1">
                <a:solidFill>
                  <a:srgbClr val="00B050"/>
                </a:solidFill>
              </a:rPr>
              <a:t>f</a:t>
            </a:r>
            <a:r>
              <a:rPr lang="en-US" dirty="0" err="1" smtClean="0">
                <a:solidFill>
                  <a:srgbClr val="00B050"/>
                </a:solidFill>
              </a:rPr>
              <a:t>ake_SD</a:t>
            </a:r>
            <a:r>
              <a:rPr lang="en-US" dirty="0" smtClean="0">
                <a:solidFill>
                  <a:srgbClr val="00B050"/>
                </a:solidFill>
              </a:rPr>
              <a:t> backplane</a:t>
            </a:r>
            <a:endParaRPr lang="en-US" dirty="0">
              <a:solidFill>
                <a:srgbClr val="00B050"/>
              </a:solidFill>
            </a:endParaRPr>
          </a:p>
        </p:txBody>
      </p:sp>
      <p:cxnSp>
        <p:nvCxnSpPr>
          <p:cNvPr id="29" name="Straight Arrow Connector 28"/>
          <p:cNvCxnSpPr/>
          <p:nvPr/>
        </p:nvCxnSpPr>
        <p:spPr>
          <a:xfrm flipH="1">
            <a:off x="8847540" y="3176879"/>
            <a:ext cx="1431186" cy="8795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188838" y="2853713"/>
            <a:ext cx="1420004" cy="646331"/>
          </a:xfrm>
          <a:prstGeom prst="rect">
            <a:avLst/>
          </a:prstGeom>
          <a:noFill/>
        </p:spPr>
        <p:txBody>
          <a:bodyPr wrap="none" rtlCol="0">
            <a:spAutoFit/>
          </a:bodyPr>
          <a:lstStyle/>
          <a:p>
            <a:r>
              <a:rPr lang="en-US" dirty="0" smtClean="0"/>
              <a:t>Fiber, 1500 </a:t>
            </a:r>
            <a:r>
              <a:rPr lang="en-US" dirty="0" err="1" smtClean="0"/>
              <a:t>ft</a:t>
            </a:r>
            <a:endParaRPr lang="en-US" dirty="0" smtClean="0"/>
          </a:p>
          <a:p>
            <a:r>
              <a:rPr lang="en-US" dirty="0" err="1" smtClean="0"/>
              <a:t>SingleMode</a:t>
            </a:r>
            <a:endParaRPr lang="en-US" dirty="0"/>
          </a:p>
        </p:txBody>
      </p:sp>
      <p:sp>
        <p:nvSpPr>
          <p:cNvPr id="31" name="Freeform 30"/>
          <p:cNvSpPr/>
          <p:nvPr/>
        </p:nvSpPr>
        <p:spPr>
          <a:xfrm>
            <a:off x="478027" y="1304310"/>
            <a:ext cx="463678" cy="2845890"/>
          </a:xfrm>
          <a:custGeom>
            <a:avLst/>
            <a:gdLst>
              <a:gd name="connsiteX0" fmla="*/ 725626 w 725626"/>
              <a:gd name="connsiteY0" fmla="*/ 0 h 2867891"/>
              <a:gd name="connsiteX1" fmla="*/ 10732 w 725626"/>
              <a:gd name="connsiteY1" fmla="*/ 1562793 h 2867891"/>
              <a:gd name="connsiteX2" fmla="*/ 276739 w 725626"/>
              <a:gd name="connsiteY2" fmla="*/ 2867891 h 2867891"/>
              <a:gd name="connsiteX3" fmla="*/ 276739 w 725626"/>
              <a:gd name="connsiteY3" fmla="*/ 2867891 h 2867891"/>
              <a:gd name="connsiteX4" fmla="*/ 276739 w 725626"/>
              <a:gd name="connsiteY4" fmla="*/ 2867891 h 286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26" h="2867891">
                <a:moveTo>
                  <a:pt x="725626" y="0"/>
                </a:moveTo>
                <a:cubicBezTo>
                  <a:pt x="405586" y="542405"/>
                  <a:pt x="85546" y="1084811"/>
                  <a:pt x="10732" y="1562793"/>
                </a:cubicBezTo>
                <a:cubicBezTo>
                  <a:pt x="-64082" y="2040775"/>
                  <a:pt x="276739" y="2867891"/>
                  <a:pt x="276739" y="2867891"/>
                </a:cubicBezTo>
                <a:lnTo>
                  <a:pt x="276739" y="2867891"/>
                </a:lnTo>
                <a:lnTo>
                  <a:pt x="276739" y="2867891"/>
                </a:lnTo>
              </a:path>
            </a:pathLst>
          </a:custGeom>
          <a:noFill/>
          <a:ln w="25400">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91646" y="4081528"/>
            <a:ext cx="4662302" cy="646331"/>
          </a:xfrm>
          <a:prstGeom prst="rect">
            <a:avLst/>
          </a:prstGeom>
          <a:noFill/>
        </p:spPr>
        <p:txBody>
          <a:bodyPr wrap="none" rtlCol="0">
            <a:spAutoFit/>
          </a:bodyPr>
          <a:lstStyle/>
          <a:p>
            <a:r>
              <a:rPr lang="en-US" i="1" dirty="0" smtClean="0"/>
              <a:t>Integrating ADC (</a:t>
            </a:r>
            <a:r>
              <a:rPr lang="en-US" i="1" dirty="0" err="1" smtClean="0"/>
              <a:t>TInode</a:t>
            </a:r>
            <a:r>
              <a:rPr lang="en-US" i="1" dirty="0" smtClean="0"/>
              <a:t>) in the Injector Building</a:t>
            </a:r>
          </a:p>
          <a:p>
            <a:r>
              <a:rPr lang="en-US" i="1" dirty="0" smtClean="0"/>
              <a:t>(when the second ADC is available)</a:t>
            </a:r>
            <a:endParaRPr lang="en-US" i="1" dirty="0"/>
          </a:p>
        </p:txBody>
      </p:sp>
      <p:sp>
        <p:nvSpPr>
          <p:cNvPr id="33" name="Freeform 32"/>
          <p:cNvSpPr/>
          <p:nvPr/>
        </p:nvSpPr>
        <p:spPr>
          <a:xfrm>
            <a:off x="618372" y="1325645"/>
            <a:ext cx="463678" cy="2147543"/>
          </a:xfrm>
          <a:custGeom>
            <a:avLst/>
            <a:gdLst>
              <a:gd name="connsiteX0" fmla="*/ 725626 w 725626"/>
              <a:gd name="connsiteY0" fmla="*/ 0 h 2867891"/>
              <a:gd name="connsiteX1" fmla="*/ 10732 w 725626"/>
              <a:gd name="connsiteY1" fmla="*/ 1562793 h 2867891"/>
              <a:gd name="connsiteX2" fmla="*/ 276739 w 725626"/>
              <a:gd name="connsiteY2" fmla="*/ 2867891 h 2867891"/>
              <a:gd name="connsiteX3" fmla="*/ 276739 w 725626"/>
              <a:gd name="connsiteY3" fmla="*/ 2867891 h 2867891"/>
              <a:gd name="connsiteX4" fmla="*/ 276739 w 725626"/>
              <a:gd name="connsiteY4" fmla="*/ 2867891 h 286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26" h="2867891">
                <a:moveTo>
                  <a:pt x="725626" y="0"/>
                </a:moveTo>
                <a:cubicBezTo>
                  <a:pt x="405586" y="542405"/>
                  <a:pt x="85546" y="1084811"/>
                  <a:pt x="10732" y="1562793"/>
                </a:cubicBezTo>
                <a:cubicBezTo>
                  <a:pt x="-64082" y="2040775"/>
                  <a:pt x="276739" y="2867891"/>
                  <a:pt x="276739" y="2867891"/>
                </a:cubicBezTo>
                <a:lnTo>
                  <a:pt x="276739" y="2867891"/>
                </a:lnTo>
                <a:lnTo>
                  <a:pt x="276739" y="2867891"/>
                </a:lnTo>
              </a:path>
            </a:pathLst>
          </a:custGeom>
          <a:noFill/>
          <a:ln w="25400">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13014" y="5902711"/>
            <a:ext cx="4125873" cy="369332"/>
          </a:xfrm>
          <a:prstGeom prst="rect">
            <a:avLst/>
          </a:prstGeom>
          <a:noFill/>
        </p:spPr>
        <p:txBody>
          <a:bodyPr wrap="none" rtlCol="0">
            <a:spAutoFit/>
          </a:bodyPr>
          <a:lstStyle/>
          <a:p>
            <a:r>
              <a:rPr lang="en-US" dirty="0" smtClean="0">
                <a:solidFill>
                  <a:srgbClr val="FF0000"/>
                </a:solidFill>
              </a:rPr>
              <a:t>Picture and description, courtesy of W. </a:t>
            </a:r>
            <a:r>
              <a:rPr lang="en-US" dirty="0" err="1" smtClean="0">
                <a:solidFill>
                  <a:srgbClr val="FF0000"/>
                </a:solidFill>
              </a:rPr>
              <a:t>Gu</a:t>
            </a:r>
            <a:endParaRPr lang="en-US" dirty="0">
              <a:solidFill>
                <a:srgbClr val="FF0000"/>
              </a:solidFill>
            </a:endParaRPr>
          </a:p>
        </p:txBody>
      </p:sp>
    </p:spTree>
    <p:extLst>
      <p:ext uri="{BB962C8B-B14F-4D97-AF65-F5344CB8AC3E}">
        <p14:creationId xmlns:p14="http://schemas.microsoft.com/office/powerpoint/2010/main" val="2709268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Testing and development needed to complete the ADC</a:t>
            </a:r>
            <a:endParaRPr lang="en-US" dirty="0"/>
          </a:p>
        </p:txBody>
      </p:sp>
      <p:sp>
        <p:nvSpPr>
          <p:cNvPr id="11" name="Content Placeholder 10"/>
          <p:cNvSpPr>
            <a:spLocks noGrp="1"/>
          </p:cNvSpPr>
          <p:nvPr>
            <p:ph idx="1"/>
          </p:nvPr>
        </p:nvSpPr>
        <p:spPr/>
        <p:txBody>
          <a:bodyPr/>
          <a:lstStyle/>
          <a:p>
            <a:r>
              <a:rPr lang="en-US" dirty="0" smtClean="0"/>
              <a:t>Testing of the TI interface on the ADC board with </a:t>
            </a:r>
            <a:r>
              <a:rPr lang="en-US" dirty="0" err="1" smtClean="0"/>
              <a:t>TIpice</a:t>
            </a:r>
            <a:endParaRPr lang="en-US" dirty="0" smtClean="0"/>
          </a:p>
          <a:p>
            <a:pPr lvl="1"/>
            <a:r>
              <a:rPr lang="en-US" dirty="0" smtClean="0"/>
              <a:t>In progress</a:t>
            </a:r>
          </a:p>
          <a:p>
            <a:r>
              <a:rPr lang="en-US" dirty="0" smtClean="0"/>
              <a:t>Installing Linux and porting CODA to the </a:t>
            </a:r>
            <a:r>
              <a:rPr lang="en-US" dirty="0" err="1" smtClean="0"/>
              <a:t>Ultrascale</a:t>
            </a:r>
            <a:r>
              <a:rPr lang="en-US" dirty="0" smtClean="0"/>
              <a:t>+ on an evaluation board</a:t>
            </a:r>
          </a:p>
          <a:p>
            <a:pPr lvl="1"/>
            <a:r>
              <a:rPr lang="en-US" dirty="0" smtClean="0"/>
              <a:t>Done</a:t>
            </a:r>
          </a:p>
          <a:p>
            <a:r>
              <a:rPr lang="en-US" dirty="0" smtClean="0"/>
              <a:t>Install Linux/CODA on the SOC on the ADC</a:t>
            </a:r>
          </a:p>
          <a:p>
            <a:pPr lvl="1"/>
            <a:r>
              <a:rPr lang="en-US" dirty="0" smtClean="0"/>
              <a:t>Done</a:t>
            </a:r>
          </a:p>
          <a:p>
            <a:r>
              <a:rPr lang="en-US" dirty="0" smtClean="0"/>
              <a:t>Decide if ground isolation using </a:t>
            </a:r>
            <a:r>
              <a:rPr lang="en-US" dirty="0" err="1" smtClean="0"/>
              <a:t>PoE</a:t>
            </a:r>
            <a:r>
              <a:rPr lang="en-US" dirty="0" smtClean="0"/>
              <a:t>++ is acceptable or should use independent isolated power supplies</a:t>
            </a:r>
          </a:p>
        </p:txBody>
      </p:sp>
      <p:sp>
        <p:nvSpPr>
          <p:cNvPr id="5" name="Footer Placeholder 4"/>
          <p:cNvSpPr>
            <a:spLocks noGrp="1"/>
          </p:cNvSpPr>
          <p:nvPr>
            <p:ph type="ftr" sz="quarter" idx="11"/>
          </p:nvPr>
        </p:nvSpPr>
        <p:spPr/>
        <p:txBody>
          <a:bodyPr/>
          <a:lstStyle/>
          <a:p>
            <a:r>
              <a:rPr lang="en-US" smtClean="0"/>
              <a:t>MOLLER  DAQ Update, 5 May 2023</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8</a:t>
            </a:fld>
            <a:endParaRPr lang="en-US" dirty="0"/>
          </a:p>
        </p:txBody>
      </p:sp>
      <p:sp>
        <p:nvSpPr>
          <p:cNvPr id="12" name="Content Placeholder 11"/>
          <p:cNvSpPr>
            <a:spLocks noGrp="1"/>
          </p:cNvSpPr>
          <p:nvPr>
            <p:ph idx="13"/>
          </p:nvPr>
        </p:nvSpPr>
        <p:spPr/>
        <p:txBody>
          <a:bodyPr/>
          <a:lstStyle/>
          <a:p>
            <a:r>
              <a:rPr lang="en-US" dirty="0"/>
              <a:t>FPGA firmware development to form the helicity window quantities</a:t>
            </a:r>
          </a:p>
          <a:p>
            <a:r>
              <a:rPr lang="en-US" dirty="0"/>
              <a:t>FPGA firmware development for streaming of all samples</a:t>
            </a:r>
          </a:p>
          <a:p>
            <a:r>
              <a:rPr lang="en-US" dirty="0" smtClean="0"/>
              <a:t>Development of Linux driver to access the FPGA result registers</a:t>
            </a:r>
          </a:p>
          <a:p>
            <a:r>
              <a:rPr lang="en-US" dirty="0" smtClean="0"/>
              <a:t>CODA ROLs </a:t>
            </a:r>
          </a:p>
          <a:p>
            <a:r>
              <a:rPr lang="en-US" dirty="0" smtClean="0"/>
              <a:t>Testing</a:t>
            </a:r>
          </a:p>
          <a:p>
            <a:endParaRPr lang="en-US" dirty="0"/>
          </a:p>
        </p:txBody>
      </p:sp>
    </p:spTree>
    <p:extLst>
      <p:ext uri="{BB962C8B-B14F-4D97-AF65-F5344CB8AC3E}">
        <p14:creationId xmlns:p14="http://schemas.microsoft.com/office/powerpoint/2010/main" val="374707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Subsystem overview:  counting DAQ</a:t>
            </a:r>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8755" y="966788"/>
            <a:ext cx="3490591" cy="5381625"/>
          </a:xfrm>
        </p:spPr>
      </p:pic>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11" name="Content Placeholder 10"/>
          <p:cNvPicPr>
            <a:picLocks noGrp="1" noChangeAspect="1"/>
          </p:cNvPicPr>
          <p:nvPr>
            <p:ph idx="13"/>
          </p:nvPr>
        </p:nvPicPr>
        <p:blipFill>
          <a:blip r:embed="rId3">
            <a:extLst>
              <a:ext uri="{28A0092B-C50C-407E-A947-70E740481C1C}">
                <a14:useLocalDpi xmlns:a14="http://schemas.microsoft.com/office/drawing/2010/main"/>
              </a:ext>
            </a:extLst>
          </a:blip>
          <a:stretch>
            <a:fillRect/>
          </a:stretch>
        </p:blipFill>
        <p:spPr>
          <a:xfrm>
            <a:off x="6921834" y="966788"/>
            <a:ext cx="4060158" cy="5381625"/>
          </a:xfrm>
        </p:spPr>
      </p:pic>
    </p:spTree>
    <p:extLst>
      <p:ext uri="{BB962C8B-B14F-4D97-AF65-F5344CB8AC3E}">
        <p14:creationId xmlns:p14="http://schemas.microsoft.com/office/powerpoint/2010/main" val="2943896709"/>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LER_Template.pptx" id="{DF7C2B5A-C6E0-E74E-850B-1AAA2CB3DAB6}" vid="{8A6F3AB8-FF79-3E40-890B-3F5254BA295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a32efd4d-4b45-4ca8-bed6-77803f6963fd" xsi:nil="true"/>
    <DefaultSectionNames xmlns="a32efd4d-4b45-4ca8-bed6-77803f6963fd" xsi:nil="true"/>
    <Student_Groups xmlns="a32efd4d-4b45-4ca8-bed6-77803f6963fd">
      <UserInfo>
        <DisplayName/>
        <AccountId xsi:nil="true"/>
        <AccountType/>
      </UserInfo>
    </Student_Groups>
    <NotebookType xmlns="a32efd4d-4b45-4ca8-bed6-77803f6963fd" xsi:nil="true"/>
    <Students xmlns="a32efd4d-4b45-4ca8-bed6-77803f6963fd">
      <UserInfo>
        <DisplayName/>
        <AccountId xsi:nil="true"/>
        <AccountType/>
      </UserInfo>
    </Students>
    <Invited_Teachers xmlns="a32efd4d-4b45-4ca8-bed6-77803f6963fd" xsi:nil="true"/>
    <Invited_Students xmlns="a32efd4d-4b45-4ca8-bed6-77803f6963fd" xsi:nil="true"/>
    <FolderType xmlns="a32efd4d-4b45-4ca8-bed6-77803f6963fd" xsi:nil="true"/>
    <Owner xmlns="a32efd4d-4b45-4ca8-bed6-77803f6963fd">
      <UserInfo>
        <DisplayName/>
        <AccountId xsi:nil="true"/>
        <AccountType/>
      </UserInfo>
    </Owner>
    <Teachers xmlns="a32efd4d-4b45-4ca8-bed6-77803f6963fd">
      <UserInfo>
        <DisplayName/>
        <AccountId xsi:nil="true"/>
        <AccountType/>
      </UserInfo>
    </Teachers>
    <Self_Registration_Enabled xmlns="a32efd4d-4b45-4ca8-bed6-77803f6963fd" xsi:nil="true"/>
    <_activity xmlns="a32efd4d-4b45-4ca8-bed6-77803f6963f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881BF53E2B8F459C4C4517205505C7" ma:contentTypeVersion="26" ma:contentTypeDescription="Create a new document." ma:contentTypeScope="" ma:versionID="368aff91b6b88cb4c83ea27bcf3ddccd">
  <xsd:schema xmlns:xsd="http://www.w3.org/2001/XMLSchema" xmlns:xs="http://www.w3.org/2001/XMLSchema" xmlns:p="http://schemas.microsoft.com/office/2006/metadata/properties" xmlns:ns3="a32efd4d-4b45-4ca8-bed6-77803f6963fd" xmlns:ns4="85a52416-c00b-468c-a5b5-b115a736406e" targetNamespace="http://schemas.microsoft.com/office/2006/metadata/properties" ma:root="true" ma:fieldsID="2eaeb9c6930d99dc9ae2e6b6739b1c51" ns3:_="" ns4:_="">
    <xsd:import namespace="a32efd4d-4b45-4ca8-bed6-77803f6963fd"/>
    <xsd:import namespace="85a52416-c00b-468c-a5b5-b115a736406e"/>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2efd4d-4b45-4ca8-bed6-77803f6963f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DateTaken" ma:index="30" nillable="true" ma:displayName="MediaServiceDateTaken" ma:hidden="true" ma:internalName="MediaServiceDateTaken" ma:readOnly="true">
      <xsd:simpleType>
        <xsd:restriction base="dms:Text"/>
      </xsd:simpleType>
    </xsd:element>
    <xsd:element name="MediaServiceLocation" ma:index="31" nillable="true" ma:displayName="Location" ma:internalName="MediaServiceLocation"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_activity" ma:index="3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a52416-c00b-468c-a5b5-b115a736406e"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SharingHintHash" ma:index="21"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0F0B71-CA3C-456E-B418-1E03E5DE8252}">
  <ds:schemaRefs>
    <ds:schemaRef ds:uri="http://purl.org/dc/dcmitype/"/>
    <ds:schemaRef ds:uri="http://schemas.microsoft.com/office/2006/documentManagement/types"/>
    <ds:schemaRef ds:uri="http://purl.org/dc/elements/1.1/"/>
    <ds:schemaRef ds:uri="a32efd4d-4b45-4ca8-bed6-77803f6963fd"/>
    <ds:schemaRef ds:uri="http://purl.org/dc/terms/"/>
    <ds:schemaRef ds:uri="http://www.w3.org/XML/1998/namespace"/>
    <ds:schemaRef ds:uri="http://schemas.microsoft.com/office/infopath/2007/PartnerControls"/>
    <ds:schemaRef ds:uri="http://schemas.openxmlformats.org/package/2006/metadata/core-properties"/>
    <ds:schemaRef ds:uri="85a52416-c00b-468c-a5b5-b115a736406e"/>
    <ds:schemaRef ds:uri="http://schemas.microsoft.com/office/2006/metadata/properties"/>
  </ds:schemaRefs>
</ds:datastoreItem>
</file>

<file path=customXml/itemProps2.xml><?xml version="1.0" encoding="utf-8"?>
<ds:datastoreItem xmlns:ds="http://schemas.openxmlformats.org/officeDocument/2006/customXml" ds:itemID="{A00776F1-6F7B-4712-BF61-CB88D8BD3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2efd4d-4b45-4ca8-bed6-77803f6963fd"/>
    <ds:schemaRef ds:uri="85a52416-c00b-468c-a5b5-b115a7364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8B331A-B45E-434C-8115-BD6A00C405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MOLLER_template</Template>
  <TotalTime>12597</TotalTime>
  <Words>4454</Words>
  <Application>Microsoft Office PowerPoint</Application>
  <PresentationFormat>Widescreen</PresentationFormat>
  <Paragraphs>426</Paragraphs>
  <Slides>37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.PingFangSC-Regular</vt:lpstr>
      <vt:lpstr>Arial</vt:lpstr>
      <vt:lpstr>Calibri</vt:lpstr>
      <vt:lpstr>Cambria Math</vt:lpstr>
      <vt:lpstr>PingFangSC-Regular</vt:lpstr>
      <vt:lpstr>Symbol</vt:lpstr>
      <vt:lpstr>Wingdings</vt:lpstr>
      <vt:lpstr>Office Theme</vt:lpstr>
      <vt:lpstr>1_Office Theme</vt:lpstr>
      <vt:lpstr>DAQ update</vt:lpstr>
      <vt:lpstr>DAQ development contributors</vt:lpstr>
      <vt:lpstr>Developments since June 2022</vt:lpstr>
      <vt:lpstr>Recommendations from the PDR and actions taken</vt:lpstr>
      <vt:lpstr>Integrating ADC development</vt:lpstr>
      <vt:lpstr>Integrating DAQ overview</vt:lpstr>
      <vt:lpstr>Bench testing of trigger distribution between ISB and Hall</vt:lpstr>
      <vt:lpstr>Testing and development needed to complete the ADC</vt:lpstr>
      <vt:lpstr>Subsystem overview:  counting DAQ</vt:lpstr>
      <vt:lpstr>GEM Readout Planning</vt:lpstr>
      <vt:lpstr>Beam monitor readouts</vt:lpstr>
      <vt:lpstr>Bandwidth and latency considerations for beamline readout</vt:lpstr>
      <vt:lpstr>HVMAPS</vt:lpstr>
      <vt:lpstr>HVMAPS Operation goals</vt:lpstr>
      <vt:lpstr>Data rate, file segment sizes, and data set size</vt:lpstr>
      <vt:lpstr>Mock-data and analysis testing</vt:lpstr>
      <vt:lpstr>Summary</vt:lpstr>
      <vt:lpstr>PowerPoint Presentation</vt:lpstr>
      <vt:lpstr>Draft plans for integrating mode functionality</vt:lpstr>
      <vt:lpstr>Integration mode channels</vt:lpstr>
      <vt:lpstr>Proposed plan to add the fiber connection</vt:lpstr>
      <vt:lpstr>Fiber path</vt:lpstr>
      <vt:lpstr>Results from the integrator ADC during 2021 Mainz tests</vt:lpstr>
      <vt:lpstr>Counting Mode Test Stand</vt:lpstr>
      <vt:lpstr>Response to FDR committee about experience with GEMs in SBS</vt:lpstr>
      <vt:lpstr>Response to FDR committee about experience with GEMs in SBS, pt2</vt:lpstr>
      <vt:lpstr>ARISA 7130 96LS</vt:lpstr>
      <vt:lpstr>Rack space estimate for DAQ for 40U (70inch) racks</vt:lpstr>
      <vt:lpstr>Counting Mode Data Acquisition and Trigger</vt:lpstr>
      <vt:lpstr>Timing requirements for counting mode are met by the FADC250</vt:lpstr>
      <vt:lpstr>Conclusion:  using FADC alone should be sufficient</vt:lpstr>
      <vt:lpstr>Counting Mode Triggering</vt:lpstr>
      <vt:lpstr>Counting DAQ rates &amp; data size</vt:lpstr>
      <vt:lpstr>Beamline readout</vt:lpstr>
      <vt:lpstr>PowerPoint Presentation</vt:lpstr>
      <vt:lpstr>Online Analysis</vt:lpstr>
      <vt:lpstr>Data reduction and visualization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WBS 1.07 DAQ, Trigger, Monitoring</dc:title>
  <dc:creator>King, Paul</dc:creator>
  <cp:lastModifiedBy>King, Paul</cp:lastModifiedBy>
  <cp:revision>269</cp:revision>
  <cp:lastPrinted>2021-04-19T19:38:59Z</cp:lastPrinted>
  <dcterms:created xsi:type="dcterms:W3CDTF">2020-07-29T15:33:47Z</dcterms:created>
  <dcterms:modified xsi:type="dcterms:W3CDTF">2023-05-05T13:34:31Z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0x010100CE881BF53E2B8F459C4C4517205505C7</vt:lpwstr>
  </property>
</Properties>
</file>