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56" r:id="rId2"/>
    <p:sldId id="383" r:id="rId3"/>
    <p:sldId id="1075" r:id="rId4"/>
    <p:sldId id="1109" r:id="rId5"/>
    <p:sldId id="1105" r:id="rId6"/>
    <p:sldId id="1107" r:id="rId7"/>
    <p:sldId id="1108" r:id="rId8"/>
    <p:sldId id="1067" r:id="rId9"/>
    <p:sldId id="1098" r:id="rId10"/>
    <p:sldId id="1110" r:id="rId11"/>
    <p:sldId id="1103" r:id="rId12"/>
    <p:sldId id="1097" r:id="rId13"/>
    <p:sldId id="1104" r:id="rId14"/>
    <p:sldId id="898" r:id="rId15"/>
    <p:sldId id="1096" r:id="rId16"/>
    <p:sldId id="1089" r:id="rId17"/>
    <p:sldId id="1100" r:id="rId18"/>
    <p:sldId id="1093" r:id="rId19"/>
    <p:sldId id="1090" r:id="rId20"/>
    <p:sldId id="1082" r:id="rId21"/>
    <p:sldId id="1065" r:id="rId22"/>
    <p:sldId id="1101" r:id="rId23"/>
    <p:sldId id="1102" r:id="rId24"/>
    <p:sldId id="1099" r:id="rId25"/>
    <p:sldId id="962" r:id="rId26"/>
    <p:sldId id="1052" r:id="rId27"/>
    <p:sldId id="963" r:id="rId28"/>
    <p:sldId id="427" r:id="rId29"/>
    <p:sldId id="1076" r:id="rId30"/>
    <p:sldId id="1092" r:id="rId31"/>
    <p:sldId id="1084" r:id="rId32"/>
    <p:sldId id="434" r:id="rId33"/>
    <p:sldId id="426" r:id="rId34"/>
    <p:sldId id="988" r:id="rId35"/>
    <p:sldId id="1056" r:id="rId36"/>
    <p:sldId id="967" r:id="rId37"/>
    <p:sldId id="1068" r:id="rId38"/>
    <p:sldId id="1070" r:id="rId39"/>
    <p:sldId id="1071" r:id="rId40"/>
    <p:sldId id="1079" r:id="rId41"/>
  </p:sldIdLst>
  <p:sldSz cx="12192000" cy="6858000"/>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FF9F"/>
    <a:srgbClr val="2BFF2B"/>
    <a:srgbClr val="DE2A2A"/>
    <a:srgbClr val="FFC000"/>
    <a:srgbClr val="9797FF"/>
    <a:srgbClr val="00CC00"/>
    <a:srgbClr val="C0FFC0"/>
    <a:srgbClr val="006600"/>
    <a:srgbClr val="1F1BC3"/>
    <a:srgbClr val="680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94370" autoAdjust="0"/>
  </p:normalViewPr>
  <p:slideViewPr>
    <p:cSldViewPr snapToGrid="0" snapToObjects="1">
      <p:cViewPr varScale="1">
        <p:scale>
          <a:sx n="70" d="100"/>
          <a:sy n="70" d="100"/>
        </p:scale>
        <p:origin x="504" y="56"/>
      </p:cViewPr>
      <p:guideLst>
        <p:guide orient="horz" pos="2160"/>
        <p:guide pos="3840"/>
      </p:guideLst>
    </p:cSldViewPr>
  </p:slideViewPr>
  <p:outlineViewPr>
    <p:cViewPr>
      <p:scale>
        <a:sx n="33" d="100"/>
        <a:sy n="33" d="100"/>
      </p:scale>
      <p:origin x="0" y="-11706"/>
    </p:cViewPr>
  </p:outlineViewPr>
  <p:notesTextViewPr>
    <p:cViewPr>
      <p:scale>
        <a:sx n="3" d="2"/>
        <a:sy n="3" d="2"/>
      </p:scale>
      <p:origin x="0" y="0"/>
    </p:cViewPr>
  </p:notesTextViewPr>
  <p:sorterViewPr>
    <p:cViewPr>
      <p:scale>
        <a:sx n="150" d="100"/>
        <a:sy n="150" d="100"/>
      </p:scale>
      <p:origin x="0" y="-1584"/>
    </p:cViewPr>
  </p:sorterViewPr>
  <p:notesViewPr>
    <p:cSldViewPr snapToGrid="0" snapToObjects="1">
      <p:cViewPr varScale="1">
        <p:scale>
          <a:sx n="56" d="100"/>
          <a:sy n="56" d="100"/>
        </p:scale>
        <p:origin x="2504"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tte Mammei" userId="305684990213fe1d" providerId="LiveId" clId="{123FC197-5E43-4A48-9C44-1DA6B991E336}"/>
    <pc:docChg chg="modSld">
      <pc:chgData name="Juliette Mammei" userId="305684990213fe1d" providerId="LiveId" clId="{123FC197-5E43-4A48-9C44-1DA6B991E336}" dt="2023-05-04T18:53:10.392" v="34" actId="114"/>
      <pc:docMkLst>
        <pc:docMk/>
      </pc:docMkLst>
      <pc:sldChg chg="modSp mod">
        <pc:chgData name="Juliette Mammei" userId="305684990213fe1d" providerId="LiveId" clId="{123FC197-5E43-4A48-9C44-1DA6B991E336}" dt="2023-05-04T18:53:10.392" v="34" actId="114"/>
        <pc:sldMkLst>
          <pc:docMk/>
          <pc:sldMk cId="1171382846" sldId="383"/>
        </pc:sldMkLst>
        <pc:spChg chg="mod">
          <ac:chgData name="Juliette Mammei" userId="305684990213fe1d" providerId="LiveId" clId="{123FC197-5E43-4A48-9C44-1DA6B991E336}" dt="2023-05-04T18:53:10.392" v="34" actId="114"/>
          <ac:spMkLst>
            <pc:docMk/>
            <pc:sldMk cId="1171382846" sldId="383"/>
            <ac:spMk id="3" creationId="{4158F37B-3C5C-ED42-9EED-2FA2CA55F59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CTD 403 - S2 Strength vs Dose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37025027921451"/>
          <c:y val="0.113920346445291"/>
          <c:w val="0.80294153688400483"/>
          <c:h val="0.68086126585494766"/>
        </c:manualLayout>
      </c:layout>
      <c:scatterChart>
        <c:scatterStyle val="lineMarker"/>
        <c:varyColors val="0"/>
        <c:ser>
          <c:idx val="0"/>
          <c:order val="0"/>
          <c:tx>
            <c:v>Vacuum</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Sheet1!$C$6:$C$9</c:f>
              <c:numCache>
                <c:formatCode>General</c:formatCode>
                <c:ptCount val="4"/>
                <c:pt idx="0">
                  <c:v>0</c:v>
                </c:pt>
                <c:pt idx="1">
                  <c:v>40.5</c:v>
                </c:pt>
                <c:pt idx="2">
                  <c:v>83.9</c:v>
                </c:pt>
                <c:pt idx="3">
                  <c:v>124.4</c:v>
                </c:pt>
              </c:numCache>
            </c:numRef>
          </c:xVal>
          <c:yVal>
            <c:numRef>
              <c:f>Sheet1!$A$6:$A$9</c:f>
              <c:numCache>
                <c:formatCode>General</c:formatCode>
                <c:ptCount val="4"/>
                <c:pt idx="0">
                  <c:v>66.400000000000006</c:v>
                </c:pt>
                <c:pt idx="1">
                  <c:v>67.5</c:v>
                </c:pt>
                <c:pt idx="2">
                  <c:v>55.8</c:v>
                </c:pt>
                <c:pt idx="3">
                  <c:v>51</c:v>
                </c:pt>
              </c:numCache>
            </c:numRef>
          </c:yVal>
          <c:smooth val="0"/>
          <c:extLst>
            <c:ext xmlns:c16="http://schemas.microsoft.com/office/drawing/2014/chart" uri="{C3380CC4-5D6E-409C-BE32-E72D297353CC}">
              <c16:uniqueId val="{00000000-86F4-4920-8CF2-E72C42D04CA6}"/>
            </c:ext>
          </c:extLst>
        </c:ser>
        <c:ser>
          <c:idx val="1"/>
          <c:order val="1"/>
          <c:tx>
            <c:v>Nitrogen</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Sheet1!$C$6:$C$9</c:f>
              <c:numCache>
                <c:formatCode>General</c:formatCode>
                <c:ptCount val="4"/>
                <c:pt idx="0">
                  <c:v>0</c:v>
                </c:pt>
                <c:pt idx="1">
                  <c:v>40.5</c:v>
                </c:pt>
                <c:pt idx="2">
                  <c:v>83.9</c:v>
                </c:pt>
                <c:pt idx="3">
                  <c:v>124.4</c:v>
                </c:pt>
              </c:numCache>
            </c:numRef>
          </c:xVal>
          <c:yVal>
            <c:numRef>
              <c:f>Sheet1!$B$6:$B$8</c:f>
              <c:numCache>
                <c:formatCode>General</c:formatCode>
                <c:ptCount val="3"/>
                <c:pt idx="0">
                  <c:v>66.400000000000006</c:v>
                </c:pt>
                <c:pt idx="1">
                  <c:v>66</c:v>
                </c:pt>
                <c:pt idx="2">
                  <c:v>45.5</c:v>
                </c:pt>
              </c:numCache>
            </c:numRef>
          </c:yVal>
          <c:smooth val="0"/>
          <c:extLst>
            <c:ext xmlns:c16="http://schemas.microsoft.com/office/drawing/2014/chart" uri="{C3380CC4-5D6E-409C-BE32-E72D297353CC}">
              <c16:uniqueId val="{00000001-86F4-4920-8CF2-E72C42D04CA6}"/>
            </c:ext>
          </c:extLst>
        </c:ser>
        <c:dLbls>
          <c:showLegendKey val="0"/>
          <c:showVal val="0"/>
          <c:showCatName val="0"/>
          <c:showSerName val="0"/>
          <c:showPercent val="0"/>
          <c:showBubbleSize val="0"/>
        </c:dLbls>
        <c:axId val="606623488"/>
        <c:axId val="606624472"/>
      </c:scatterChart>
      <c:valAx>
        <c:axId val="6066234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Total</a:t>
                </a:r>
                <a:r>
                  <a:rPr lang="en-US" sz="2000" baseline="0"/>
                  <a:t> Dose (MGy)</a:t>
                </a:r>
                <a:endParaRPr lang="en-US" sz="200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6624472"/>
        <c:crosses val="autoZero"/>
        <c:crossBetween val="midCat"/>
      </c:valAx>
      <c:valAx>
        <c:axId val="606624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 Apparent</a:t>
                </a:r>
                <a:r>
                  <a:rPr lang="en-US" sz="2000" baseline="0" dirty="0"/>
                  <a:t> Shear Strength (MPa)</a:t>
                </a:r>
                <a:endParaRPr lang="en-US" sz="2000" dirty="0"/>
              </a:p>
            </c:rich>
          </c:tx>
          <c:layout>
            <c:manualLayout>
              <c:xMode val="edge"/>
              <c:yMode val="edge"/>
              <c:x val="2.2876069236825832E-2"/>
              <c:y val="0.14386164529109896"/>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6623488"/>
        <c:crosses val="autoZero"/>
        <c:crossBetween val="midCat"/>
      </c:valAx>
      <c:spPr>
        <a:noFill/>
        <a:ln>
          <a:noFill/>
        </a:ln>
        <a:effectLst/>
      </c:spPr>
    </c:plotArea>
    <c:legend>
      <c:legendPos val="r"/>
      <c:layout>
        <c:manualLayout>
          <c:xMode val="edge"/>
          <c:yMode val="edge"/>
          <c:x val="0.77261500150006546"/>
          <c:y val="0.1118913351030117"/>
          <c:w val="0.14331090512402656"/>
          <c:h val="0.1349023297418362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2611"/>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34969" y="0"/>
            <a:ext cx="3010323" cy="462611"/>
          </a:xfrm>
          <a:prstGeom prst="rect">
            <a:avLst/>
          </a:prstGeom>
        </p:spPr>
        <p:txBody>
          <a:bodyPr vert="horz" lIns="92382" tIns="46191" rIns="92382" bIns="46191" rtlCol="0"/>
          <a:lstStyle>
            <a:lvl1pPr algn="r">
              <a:defRPr sz="1200"/>
            </a:lvl1pPr>
          </a:lstStyle>
          <a:p>
            <a:fld id="{AF8F3527-BB28-884B-A511-C22C3DCF5453}" type="datetimeFigureOut">
              <a:rPr lang="en-US" smtClean="0"/>
              <a:t>5/4/2023</a:t>
            </a:fld>
            <a:endParaRPr lang="en-US"/>
          </a:p>
        </p:txBody>
      </p:sp>
      <p:sp>
        <p:nvSpPr>
          <p:cNvPr id="4" name="Slide Image Placeholder 3"/>
          <p:cNvSpPr>
            <a:spLocks noGrp="1" noRot="1" noChangeAspect="1"/>
          </p:cNvSpPr>
          <p:nvPr>
            <p:ph type="sldImg" idx="2"/>
          </p:nvPr>
        </p:nvSpPr>
        <p:spPr>
          <a:xfrm>
            <a:off x="708025" y="1152525"/>
            <a:ext cx="5530850" cy="3111500"/>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4690" y="4437221"/>
            <a:ext cx="5557520" cy="3630454"/>
          </a:xfrm>
          <a:prstGeom prst="rect">
            <a:avLst/>
          </a:prstGeom>
        </p:spPr>
        <p:txBody>
          <a:bodyPr vert="horz" lIns="92382" tIns="46191" rIns="92382" bIns="4619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10323" cy="462610"/>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757590"/>
            <a:ext cx="3010323" cy="462610"/>
          </a:xfrm>
          <a:prstGeom prst="rect">
            <a:avLst/>
          </a:prstGeom>
        </p:spPr>
        <p:txBody>
          <a:bodyPr vert="horz" lIns="92382" tIns="46191" rIns="92382" bIns="46191"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600DEE1-F71D-49AF-92EE-C0104FEB1200}" type="slidenum">
              <a:rPr lang="en-CA" smtClean="0"/>
              <a:t>2</a:t>
            </a:fld>
            <a:endParaRPr lang="en-CA"/>
          </a:p>
        </p:txBody>
      </p:sp>
    </p:spTree>
    <p:extLst>
      <p:ext uri="{BB962C8B-B14F-4D97-AF65-F5344CB8AC3E}">
        <p14:creationId xmlns:p14="http://schemas.microsoft.com/office/powerpoint/2010/main" val="289313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also take measurements with </a:t>
            </a:r>
            <a:br>
              <a:rPr lang="en-US" dirty="0"/>
            </a:br>
            <a:r>
              <a:rPr lang="en-US" dirty="0"/>
              <a:t>the tracking system triggered on the main detectors (or even </a:t>
            </a:r>
            <a:r>
              <a:rPr lang="en-US" dirty="0" err="1"/>
              <a:t>pulser</a:t>
            </a:r>
            <a:r>
              <a:rPr lang="en-US" dirty="0"/>
              <a:t> </a:t>
            </a:r>
            <a:br>
              <a:rPr lang="en-US" dirty="0"/>
            </a:br>
            <a:r>
              <a:rPr lang="en-US" dirty="0"/>
              <a:t>triggered), where the GEMs and the trigger scintillators can then reject </a:t>
            </a:r>
            <a:br>
              <a:rPr lang="en-US" dirty="0"/>
            </a:br>
            <a:r>
              <a:rPr lang="en-US" dirty="0"/>
              <a:t>charged particles in software, and we can get at the pure neutral </a:t>
            </a:r>
            <a:br>
              <a:rPr lang="en-US" dirty="0"/>
            </a:br>
            <a:r>
              <a:rPr lang="en-US" dirty="0"/>
              <a:t>dilution directly</a:t>
            </a:r>
            <a:endParaRPr lang="en-CA" dirty="0"/>
          </a:p>
        </p:txBody>
      </p:sp>
      <p:sp>
        <p:nvSpPr>
          <p:cNvPr id="4" name="Slide Number Placeholder 3"/>
          <p:cNvSpPr>
            <a:spLocks noGrp="1"/>
          </p:cNvSpPr>
          <p:nvPr>
            <p:ph type="sldNum" sz="quarter" idx="5"/>
          </p:nvPr>
        </p:nvSpPr>
        <p:spPr/>
        <p:txBody>
          <a:bodyPr/>
          <a:lstStyle/>
          <a:p>
            <a:fld id="{93205DE3-2AAA-445C-8505-B966F0988852}" type="slidenum">
              <a:rPr lang="en-CA" smtClean="0"/>
              <a:t>31</a:t>
            </a:fld>
            <a:endParaRPr lang="en-CA"/>
          </a:p>
        </p:txBody>
      </p:sp>
    </p:spTree>
    <p:extLst>
      <p:ext uri="{BB962C8B-B14F-4D97-AF65-F5344CB8AC3E}">
        <p14:creationId xmlns:p14="http://schemas.microsoft.com/office/powerpoint/2010/main" val="2324430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52525"/>
            <a:ext cx="5530850" cy="31115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BBF1341-3AFE-B447-A831-9671D6A7009B}" type="slidenum">
              <a:rPr lang="en-US" smtClean="0"/>
              <a:t>33</a:t>
            </a:fld>
            <a:endParaRPr lang="en-US"/>
          </a:p>
        </p:txBody>
      </p:sp>
    </p:spTree>
    <p:extLst>
      <p:ext uri="{BB962C8B-B14F-4D97-AF65-F5344CB8AC3E}">
        <p14:creationId xmlns:p14="http://schemas.microsoft.com/office/powerpoint/2010/main" val="3274482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Next steps are to look deeper into the dump to de</a:t>
            </a:r>
          </a:p>
        </p:txBody>
      </p:sp>
      <p:sp>
        <p:nvSpPr>
          <p:cNvPr id="4" name="Slide Number Placeholder 3"/>
          <p:cNvSpPr>
            <a:spLocks noGrp="1"/>
          </p:cNvSpPr>
          <p:nvPr>
            <p:ph type="sldNum" sz="quarter" idx="5"/>
          </p:nvPr>
        </p:nvSpPr>
        <p:spPr/>
        <p:txBody>
          <a:bodyPr/>
          <a:lstStyle/>
          <a:p>
            <a:fld id="{FBBF1341-3AFE-B447-A831-9671D6A7009B}" type="slidenum">
              <a:rPr lang="en-US" smtClean="0"/>
              <a:t>34</a:t>
            </a:fld>
            <a:endParaRPr lang="en-US" dirty="0"/>
          </a:p>
        </p:txBody>
      </p:sp>
    </p:spTree>
    <p:extLst>
      <p:ext uri="{BB962C8B-B14F-4D97-AF65-F5344CB8AC3E}">
        <p14:creationId xmlns:p14="http://schemas.microsoft.com/office/powerpoint/2010/main" val="2445871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52525"/>
            <a:ext cx="5530850" cy="3111500"/>
          </a:xfrm>
        </p:spPr>
      </p:sp>
      <p:sp>
        <p:nvSpPr>
          <p:cNvPr id="3" name="Notes Placeholder 2"/>
          <p:cNvSpPr>
            <a:spLocks noGrp="1"/>
          </p:cNvSpPr>
          <p:nvPr>
            <p:ph type="body" idx="1"/>
          </p:nvPr>
        </p:nvSpPr>
        <p:spPr/>
        <p:txBody>
          <a:bodyPr/>
          <a:lstStyle/>
          <a:p>
            <a:r>
              <a:rPr lang="en-CA" dirty="0"/>
              <a:t>This slide shows another contour plot showing the relative total field at the center of an open sector in a plane parallel to the beamline.  Superimposed are two sets of particle tracks produced in TOSCA; one for the electrons from elastic ep scattering and the </a:t>
            </a:r>
            <a:r>
              <a:rPr lang="en-CA" dirty="0" err="1"/>
              <a:t>moller</a:t>
            </a:r>
            <a:r>
              <a:rPr lang="en-CA" dirty="0"/>
              <a:t> electrons.  In the lower right is a 1D distribution of these events from the GEANT simulation which includes all the radiative effects in the target.  You see the long radiative tail from the elastic events underneath the MOLLER peak is approximately flat; to minimize this and the inelastic background we want as tight a focus in the </a:t>
            </a:r>
            <a:r>
              <a:rPr lang="en-CA" dirty="0" err="1"/>
              <a:t>moller</a:t>
            </a:r>
            <a:r>
              <a:rPr lang="en-CA" dirty="0"/>
              <a:t> peak as we can get. </a:t>
            </a:r>
          </a:p>
        </p:txBody>
      </p:sp>
      <p:sp>
        <p:nvSpPr>
          <p:cNvPr id="4" name="Slide Number Placeholder 3"/>
          <p:cNvSpPr>
            <a:spLocks noGrp="1"/>
          </p:cNvSpPr>
          <p:nvPr>
            <p:ph type="sldNum" sz="quarter" idx="5"/>
          </p:nvPr>
        </p:nvSpPr>
        <p:spPr/>
        <p:txBody>
          <a:bodyPr/>
          <a:lstStyle/>
          <a:p>
            <a:fld id="{FBBF1341-3AFE-B447-A831-9671D6A7009B}" type="slidenum">
              <a:rPr lang="en-US" smtClean="0"/>
              <a:t>5</a:t>
            </a:fld>
            <a:endParaRPr lang="en-US"/>
          </a:p>
        </p:txBody>
      </p:sp>
    </p:spTree>
    <p:extLst>
      <p:ext uri="{BB962C8B-B14F-4D97-AF65-F5344CB8AC3E}">
        <p14:creationId xmlns:p14="http://schemas.microsoft.com/office/powerpoint/2010/main" val="1038280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BBF1341-3AFE-B447-A831-9671D6A7009B}" type="slidenum">
              <a:rPr lang="en-US" smtClean="0"/>
              <a:t>7</a:t>
            </a:fld>
            <a:endParaRPr lang="en-US"/>
          </a:p>
        </p:txBody>
      </p:sp>
    </p:spTree>
    <p:extLst>
      <p:ext uri="{BB962C8B-B14F-4D97-AF65-F5344CB8AC3E}">
        <p14:creationId xmlns:p14="http://schemas.microsoft.com/office/powerpoint/2010/main" val="3741193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BBF1341-3AFE-B447-A831-9671D6A7009B}" type="slidenum">
              <a:rPr lang="en-US" smtClean="0"/>
              <a:t>8</a:t>
            </a:fld>
            <a:endParaRPr lang="en-US"/>
          </a:p>
        </p:txBody>
      </p:sp>
    </p:spTree>
    <p:extLst>
      <p:ext uri="{BB962C8B-B14F-4D97-AF65-F5344CB8AC3E}">
        <p14:creationId xmlns:p14="http://schemas.microsoft.com/office/powerpoint/2010/main" val="707156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BBF1341-3AFE-B447-A831-9671D6A7009B}" type="slidenum">
              <a:rPr lang="en-US" smtClean="0"/>
              <a:t>21</a:t>
            </a:fld>
            <a:endParaRPr lang="en-US"/>
          </a:p>
        </p:txBody>
      </p:sp>
    </p:spTree>
    <p:extLst>
      <p:ext uri="{BB962C8B-B14F-4D97-AF65-F5344CB8AC3E}">
        <p14:creationId xmlns:p14="http://schemas.microsoft.com/office/powerpoint/2010/main" val="2071449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52525"/>
            <a:ext cx="5530850" cy="3111500"/>
          </a:xfrm>
        </p:spPr>
      </p:sp>
      <p:sp>
        <p:nvSpPr>
          <p:cNvPr id="3" name="Notes Placeholder 2"/>
          <p:cNvSpPr>
            <a:spLocks noGrp="1"/>
          </p:cNvSpPr>
          <p:nvPr>
            <p:ph type="body" idx="1"/>
          </p:nvPr>
        </p:nvSpPr>
        <p:spPr/>
        <p:txBody>
          <a:bodyPr/>
          <a:lstStyle/>
          <a:p>
            <a:r>
              <a:rPr lang="en-CA" dirty="0"/>
              <a:t>This contour plot shows the relative strength of the total field in different locations within a </a:t>
            </a:r>
            <a:r>
              <a:rPr lang="en-CA" dirty="0" err="1"/>
              <a:t>septant</a:t>
            </a:r>
            <a:r>
              <a:rPr lang="en-CA" dirty="0"/>
              <a:t>.  The approximate locations of the adjacent coil cross-sections are shown in orange.  Illustrative field vectors indicate the direction of the field at different places.  The radially focussing part of the field is the phi component; at the center of the </a:t>
            </a:r>
            <a:r>
              <a:rPr lang="en-CA" dirty="0" err="1"/>
              <a:t>septant</a:t>
            </a:r>
            <a:r>
              <a:rPr lang="en-CA" dirty="0"/>
              <a:t> the field is all in the phi direction.  Near the coils, however, you have components in the radial direction.  In between the inner radius parts of the coil, this results in azimuthal focussing of electrons; in between the outer radius parts of the coils we get phi defocussing.  We make use of the focussing in phi to study the different parts of the acceptance.</a:t>
            </a:r>
          </a:p>
        </p:txBody>
      </p:sp>
      <p:sp>
        <p:nvSpPr>
          <p:cNvPr id="4" name="Slide Number Placeholder 3"/>
          <p:cNvSpPr>
            <a:spLocks noGrp="1"/>
          </p:cNvSpPr>
          <p:nvPr>
            <p:ph type="sldNum" sz="quarter" idx="5"/>
          </p:nvPr>
        </p:nvSpPr>
        <p:spPr/>
        <p:txBody>
          <a:bodyPr/>
          <a:lstStyle/>
          <a:p>
            <a:fld id="{FBBF1341-3AFE-B447-A831-9671D6A7009B}" type="slidenum">
              <a:rPr lang="en-US" smtClean="0"/>
              <a:t>23</a:t>
            </a:fld>
            <a:endParaRPr lang="en-US"/>
          </a:p>
        </p:txBody>
      </p:sp>
    </p:spTree>
    <p:extLst>
      <p:ext uri="{BB962C8B-B14F-4D97-AF65-F5344CB8AC3E}">
        <p14:creationId xmlns:p14="http://schemas.microsoft.com/office/powerpoint/2010/main" val="4064058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52525"/>
            <a:ext cx="5530850" cy="3111500"/>
          </a:xfrm>
        </p:spPr>
      </p:sp>
      <p:sp>
        <p:nvSpPr>
          <p:cNvPr id="3" name="Notes Placeholder 2"/>
          <p:cNvSpPr>
            <a:spLocks noGrp="1"/>
          </p:cNvSpPr>
          <p:nvPr>
            <p:ph type="body" idx="1"/>
          </p:nvPr>
        </p:nvSpPr>
        <p:spPr/>
        <p:txBody>
          <a:bodyPr/>
          <a:lstStyle/>
          <a:p>
            <a:r>
              <a:rPr lang="en-CA" dirty="0"/>
              <a:t>The high precision of the MOLLER experiment is key to testing the Standard Model.  So we need a high current, highly polarized beam and a long target.  In addition, we want to have the biggest acceptance we can have with tolerable backgrounds.  We benefit from the fact that our signal is from single particle scattering (more on the next slide) to achieve full azimuthal acceptance around 90 degrees in the center of mass, which results in a large range of lab scattering angles and energies.  </a:t>
            </a:r>
          </a:p>
          <a:p>
            <a:endParaRPr lang="en-CA" dirty="0"/>
          </a:p>
          <a:p>
            <a:r>
              <a:rPr lang="en-CA" dirty="0"/>
              <a:t>In addition, we want to exclude any magnetic materials and fit the experiment in the hall, because this is a parity experiment and our signal is an asymmetry; iron has a large analyzing power.  We also need to minimize background rate fractions but also be able to determine their asymmetries.</a:t>
            </a:r>
          </a:p>
        </p:txBody>
      </p:sp>
      <p:sp>
        <p:nvSpPr>
          <p:cNvPr id="4" name="Slide Number Placeholder 3"/>
          <p:cNvSpPr>
            <a:spLocks noGrp="1"/>
          </p:cNvSpPr>
          <p:nvPr>
            <p:ph type="sldNum" sz="quarter" idx="5"/>
          </p:nvPr>
        </p:nvSpPr>
        <p:spPr/>
        <p:txBody>
          <a:bodyPr/>
          <a:lstStyle/>
          <a:p>
            <a:fld id="{FBBF1341-3AFE-B447-A831-9671D6A7009B}" type="slidenum">
              <a:rPr lang="en-US" smtClean="0"/>
              <a:t>25</a:t>
            </a:fld>
            <a:endParaRPr lang="en-US"/>
          </a:p>
        </p:txBody>
      </p:sp>
    </p:spTree>
    <p:extLst>
      <p:ext uri="{BB962C8B-B14F-4D97-AF65-F5344CB8AC3E}">
        <p14:creationId xmlns:p14="http://schemas.microsoft.com/office/powerpoint/2010/main" val="1976232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52525"/>
            <a:ext cx="5530850" cy="31115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BBF1341-3AFE-B447-A831-9671D6A7009B}" type="slidenum">
              <a:rPr lang="en-US" smtClean="0"/>
              <a:t>27</a:t>
            </a:fld>
            <a:endParaRPr lang="en-US"/>
          </a:p>
        </p:txBody>
      </p:sp>
    </p:spTree>
    <p:extLst>
      <p:ext uri="{BB962C8B-B14F-4D97-AF65-F5344CB8AC3E}">
        <p14:creationId xmlns:p14="http://schemas.microsoft.com/office/powerpoint/2010/main" val="1313636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52525"/>
            <a:ext cx="5530850" cy="3111500"/>
          </a:xfrm>
        </p:spPr>
      </p:sp>
      <p:sp>
        <p:nvSpPr>
          <p:cNvPr id="3" name="Notes Placeholder 2"/>
          <p:cNvSpPr>
            <a:spLocks noGrp="1"/>
          </p:cNvSpPr>
          <p:nvPr>
            <p:ph type="body" idx="1"/>
          </p:nvPr>
        </p:nvSpPr>
        <p:spPr/>
        <p:txBody>
          <a:bodyPr/>
          <a:lstStyle/>
          <a:p>
            <a:r>
              <a:rPr lang="en-CA" dirty="0"/>
              <a:t>This contour plot shows the relative strength of the total field in different locations within a </a:t>
            </a:r>
            <a:r>
              <a:rPr lang="en-CA" dirty="0" err="1"/>
              <a:t>septant</a:t>
            </a:r>
            <a:r>
              <a:rPr lang="en-CA" dirty="0"/>
              <a:t>.  The approximate locations of the adjacent coil cross-sections are shown in orange.  Illustrative field vectors indicate the direction of the field at different places.  The radially focussing part of the field is the phi component; at the center of the </a:t>
            </a:r>
            <a:r>
              <a:rPr lang="en-CA" dirty="0" err="1"/>
              <a:t>septant</a:t>
            </a:r>
            <a:r>
              <a:rPr lang="en-CA" dirty="0"/>
              <a:t> the field is all in the phi direction.  Near the coils, however, you have components in the radial direction.  In between the inner radius parts of the coil, this results in azimuthal focussing of electrons; in between the outer radius parts of the coils we get phi defocussing.  We make use of the focussing in phi to study the different parts of the acceptance.</a:t>
            </a:r>
          </a:p>
        </p:txBody>
      </p:sp>
      <p:sp>
        <p:nvSpPr>
          <p:cNvPr id="4" name="Slide Number Placeholder 3"/>
          <p:cNvSpPr>
            <a:spLocks noGrp="1"/>
          </p:cNvSpPr>
          <p:nvPr>
            <p:ph type="sldNum" sz="quarter" idx="5"/>
          </p:nvPr>
        </p:nvSpPr>
        <p:spPr/>
        <p:txBody>
          <a:bodyPr/>
          <a:lstStyle/>
          <a:p>
            <a:fld id="{FBBF1341-3AFE-B447-A831-9671D6A7009B}" type="slidenum">
              <a:rPr lang="en-US" smtClean="0"/>
              <a:t>28</a:t>
            </a:fld>
            <a:endParaRPr lang="en-US"/>
          </a:p>
        </p:txBody>
      </p:sp>
    </p:spTree>
    <p:extLst>
      <p:ext uri="{BB962C8B-B14F-4D97-AF65-F5344CB8AC3E}">
        <p14:creationId xmlns:p14="http://schemas.microsoft.com/office/powerpoint/2010/main" val="1120353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sz="750" baseline="0">
                <a:solidFill>
                  <a:schemeClr val="tx1"/>
                </a:solidFill>
                <a:latin typeface="Arial" charset="0"/>
              </a:defRPr>
            </a:lvl1pPr>
          </a:lstStyle>
          <a:p>
            <a:r>
              <a:rPr lang="en-US"/>
              <a:t>MOLLER Collaboration</a:t>
            </a:r>
            <a:endParaRPr lang="en-US" dirty="0"/>
          </a:p>
        </p:txBody>
      </p:sp>
      <p:sp>
        <p:nvSpPr>
          <p:cNvPr id="6" name="Slide Number Placeholder 5"/>
          <p:cNvSpPr>
            <a:spLocks noGrp="1"/>
          </p:cNvSpPr>
          <p:nvPr>
            <p:ph type="sldNum" sz="quarter" idx="12"/>
          </p:nvPr>
        </p:nvSpPr>
        <p:spPr>
          <a:xfrm>
            <a:off x="5635744" y="6467336"/>
            <a:ext cx="714877"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268" y="6407801"/>
            <a:ext cx="1772067" cy="43039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1" y="966055"/>
            <a:ext cx="553170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MOLLER Collaboration</a:t>
            </a:r>
            <a:endParaRPr lang="en-US" dirty="0"/>
          </a:p>
        </p:txBody>
      </p:sp>
      <p:sp>
        <p:nvSpPr>
          <p:cNvPr id="6" name="Slide Number Placeholder 5"/>
          <p:cNvSpPr>
            <a:spLocks noGrp="1"/>
          </p:cNvSpPr>
          <p:nvPr>
            <p:ph type="sldNum" sz="quarter" idx="12"/>
          </p:nvPr>
        </p:nvSpPr>
        <p:spPr>
          <a:xfrm>
            <a:off x="5635744" y="6467336"/>
            <a:ext cx="714877"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268" y="6407801"/>
            <a:ext cx="1772067" cy="430392"/>
          </a:xfrm>
          <a:prstGeom prst="rect">
            <a:avLst/>
          </a:prstGeom>
        </p:spPr>
      </p:pic>
      <p:cxnSp>
        <p:nvCxnSpPr>
          <p:cNvPr id="9" name="Straight Connector 8"/>
          <p:cNvCxnSpPr/>
          <p:nvPr userDrawn="1"/>
        </p:nvCxnSpPr>
        <p:spPr>
          <a:xfrm>
            <a:off x="-16474"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6248402" y="966055"/>
            <a:ext cx="5449329"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14647"/>
          </a:xfrm>
        </p:spPr>
        <p:txBody>
          <a:bodyPr/>
          <a:lstStyle/>
          <a:p>
            <a:r>
              <a:rPr lang="en-US" dirty="0"/>
              <a:t>Click to edit Master title style</a:t>
            </a:r>
          </a:p>
        </p:txBody>
      </p:sp>
      <p:sp>
        <p:nvSpPr>
          <p:cNvPr id="3" name="Content Placeholder 2"/>
          <p:cNvSpPr>
            <a:spLocks noGrp="1"/>
          </p:cNvSpPr>
          <p:nvPr>
            <p:ph idx="1"/>
          </p:nvPr>
        </p:nvSpPr>
        <p:spPr>
          <a:xfrm>
            <a:off x="317961" y="963814"/>
            <a:ext cx="11556077" cy="5243368"/>
          </a:xfrm>
        </p:spPr>
        <p:txBody>
          <a:bodyPr/>
          <a:lstStyle>
            <a:lvl1pPr>
              <a:defRPr sz="2000"/>
            </a:lvl1pPr>
            <a:lvl2pPr>
              <a:buFont typeface="Courier New" panose="02070309020205020404" pitchFamily="49" charset="0"/>
              <a:buChar char="o"/>
              <a:defRPr sz="2000"/>
            </a:lvl2pPr>
            <a:lvl3pPr>
              <a:buFont typeface="Calibri" panose="020F0502020204030204" pitchFamily="34" charset="0"/>
              <a:buChar cha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May 2023</a:t>
            </a:r>
            <a:endParaRPr lang="en-CA"/>
          </a:p>
        </p:txBody>
      </p:sp>
      <p:sp>
        <p:nvSpPr>
          <p:cNvPr id="5" name="Footer Placeholder 4"/>
          <p:cNvSpPr>
            <a:spLocks noGrp="1"/>
          </p:cNvSpPr>
          <p:nvPr>
            <p:ph type="ftr" sz="quarter" idx="11"/>
          </p:nvPr>
        </p:nvSpPr>
        <p:spPr/>
        <p:txBody>
          <a:bodyPr/>
          <a:lstStyle/>
          <a:p>
            <a:r>
              <a:rPr lang="en-US"/>
              <a:t>MOLLER Collaboration</a:t>
            </a:r>
            <a:endParaRPr lang="en-CA"/>
          </a:p>
        </p:txBody>
      </p:sp>
      <p:sp>
        <p:nvSpPr>
          <p:cNvPr id="6" name="Slide Number Placeholder 5"/>
          <p:cNvSpPr>
            <a:spLocks noGrp="1"/>
          </p:cNvSpPr>
          <p:nvPr>
            <p:ph type="sldNum" sz="quarter" idx="12"/>
          </p:nvPr>
        </p:nvSpPr>
        <p:spPr/>
        <p:txBody>
          <a:bodyPr/>
          <a:lstStyle/>
          <a:p>
            <a:fld id="{863012B9-97B1-41EC-92B1-94C8EAB2EE34}" type="slidenum">
              <a:rPr lang="en-CA" smtClean="0"/>
              <a:t>‹#›</a:t>
            </a:fld>
            <a:endParaRPr lang="en-CA"/>
          </a:p>
        </p:txBody>
      </p:sp>
    </p:spTree>
    <p:extLst>
      <p:ext uri="{BB962C8B-B14F-4D97-AF65-F5344CB8AC3E}">
        <p14:creationId xmlns:p14="http://schemas.microsoft.com/office/powerpoint/2010/main" val="199396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500C-CDF8-4752-88FB-A289DB710C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7E37AB09-1004-426B-B618-20A2B41EA9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D7B0E06-13F0-4FA2-A7DB-8FA063C6FB9D}"/>
              </a:ext>
            </a:extLst>
          </p:cNvPr>
          <p:cNvSpPr>
            <a:spLocks noGrp="1"/>
          </p:cNvSpPr>
          <p:nvPr>
            <p:ph type="dt" sz="half" idx="10"/>
          </p:nvPr>
        </p:nvSpPr>
        <p:spPr/>
        <p:txBody>
          <a:bodyPr/>
          <a:lstStyle/>
          <a:p>
            <a:r>
              <a:rPr lang="en-US"/>
              <a:t>May 2023</a:t>
            </a:r>
            <a:endParaRPr lang="en-CA"/>
          </a:p>
        </p:txBody>
      </p:sp>
      <p:sp>
        <p:nvSpPr>
          <p:cNvPr id="5" name="Footer Placeholder 4">
            <a:extLst>
              <a:ext uri="{FF2B5EF4-FFF2-40B4-BE49-F238E27FC236}">
                <a16:creationId xmlns:a16="http://schemas.microsoft.com/office/drawing/2014/main" id="{144D51BC-F17E-4281-BD55-EB9E3E0B7EAA}"/>
              </a:ext>
            </a:extLst>
          </p:cNvPr>
          <p:cNvSpPr>
            <a:spLocks noGrp="1"/>
          </p:cNvSpPr>
          <p:nvPr>
            <p:ph type="ftr" sz="quarter" idx="11"/>
          </p:nvPr>
        </p:nvSpPr>
        <p:spPr/>
        <p:txBody>
          <a:bodyPr/>
          <a:lstStyle/>
          <a:p>
            <a:r>
              <a:rPr lang="en-CA"/>
              <a:t>MOLLER Collaboration</a:t>
            </a:r>
          </a:p>
        </p:txBody>
      </p:sp>
      <p:sp>
        <p:nvSpPr>
          <p:cNvPr id="6" name="Slide Number Placeholder 5">
            <a:extLst>
              <a:ext uri="{FF2B5EF4-FFF2-40B4-BE49-F238E27FC236}">
                <a16:creationId xmlns:a16="http://schemas.microsoft.com/office/drawing/2014/main" id="{F4674B48-DC14-404B-90C1-B9078F05CED9}"/>
              </a:ext>
            </a:extLst>
          </p:cNvPr>
          <p:cNvSpPr>
            <a:spLocks noGrp="1"/>
          </p:cNvSpPr>
          <p:nvPr>
            <p:ph type="sldNum" sz="quarter" idx="12"/>
          </p:nvPr>
        </p:nvSpPr>
        <p:spPr/>
        <p:txBody>
          <a:bodyPr/>
          <a:lstStyle/>
          <a:p>
            <a:fld id="{8EDEB654-3B2A-430B-A385-A14504117066}" type="slidenum">
              <a:rPr lang="en-CA" smtClean="0"/>
              <a:pPr/>
              <a:t>‹#›</a:t>
            </a:fld>
            <a:r>
              <a:rPr lang="en-CA" dirty="0"/>
              <a:t>/11</a:t>
            </a:r>
          </a:p>
        </p:txBody>
      </p:sp>
    </p:spTree>
    <p:extLst>
      <p:ext uri="{BB962C8B-B14F-4D97-AF65-F5344CB8AC3E}">
        <p14:creationId xmlns:p14="http://schemas.microsoft.com/office/powerpoint/2010/main" val="15530198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750">
                <a:solidFill>
                  <a:schemeClr val="tx1">
                    <a:tint val="75000"/>
                  </a:schemeClr>
                </a:solidFill>
                <a:latin typeface="Arial" panose="020B0604020202020204" pitchFamily="34" charset="0"/>
                <a:cs typeface="Arial" panose="020B0604020202020204" pitchFamily="34" charset="0"/>
              </a:defRPr>
            </a:lvl1pPr>
          </a:lstStyle>
          <a:p>
            <a:r>
              <a:rPr lang="en-US"/>
              <a:t>May 2023</a:t>
            </a:r>
            <a:endParaRPr lang="en-US" dirty="0"/>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n-US"/>
              <a:t>MOLLER Collaboration</a:t>
            </a:r>
            <a:endParaRPr lang="en-US" dirty="0"/>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2" r:id="rId1"/>
    <p:sldLayoutId id="2147483669" r:id="rId2"/>
    <p:sldLayoutId id="2147483681" r:id="rId3"/>
    <p:sldLayoutId id="2147483682" r:id="rId4"/>
  </p:sldLayoutIdLst>
  <p:hf hdr="0"/>
  <p:txStyles>
    <p:titleStyle>
      <a:lvl1pPr algn="l" defTabSz="685800" rtl="0" eaLnBrk="1" latinLnBrk="0" hangingPunct="1">
        <a:lnSpc>
          <a:spcPct val="90000"/>
        </a:lnSpc>
        <a:spcBef>
          <a:spcPct val="0"/>
        </a:spcBef>
        <a:buNone/>
        <a:defRPr sz="3300" b="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7.emf"/></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0.png"/><Relationship Id="rId10" Type="http://schemas.openxmlformats.org/officeDocument/2006/relationships/image" Target="../media/image600.png"/><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11.pn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4.png"/><Relationship Id="rId7" Type="http://schemas.openxmlformats.org/officeDocument/2006/relationships/image" Target="../media/image33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5.gif"/></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0.png"/><Relationship Id="rId5" Type="http://schemas.openxmlformats.org/officeDocument/2006/relationships/image" Target="../media/image190.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33.png"/><Relationship Id="rId7" Type="http://schemas.openxmlformats.org/officeDocument/2006/relationships/image" Target="../media/image125.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1110.PNG"/><Relationship Id="rId11" Type="http://schemas.openxmlformats.org/officeDocument/2006/relationships/image" Target="../media/image79.png"/><Relationship Id="rId5" Type="http://schemas.openxmlformats.org/officeDocument/2006/relationships/image" Target="../media/image1010.png"/><Relationship Id="rId10" Type="http://schemas.openxmlformats.org/officeDocument/2006/relationships/image" Target="../media/image150.png"/><Relationship Id="rId4" Type="http://schemas.openxmlformats.org/officeDocument/2006/relationships/image" Target="../media/image78.png"/><Relationship Id="rId9" Type="http://schemas.openxmlformats.org/officeDocument/2006/relationships/image" Target="../media/image14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5.png"/><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xml"/><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40.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7418444A-F800-4729-91A1-A0C4E89F2C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5888" y="4605921"/>
            <a:ext cx="2014760"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2" name="Picture 11">
            <a:extLst>
              <a:ext uri="{FF2B5EF4-FFF2-40B4-BE49-F238E27FC236}">
                <a16:creationId xmlns:a16="http://schemas.microsoft.com/office/drawing/2014/main" id="{82626F64-0DDE-BDD6-B36F-96B5389CA5A6}"/>
              </a:ext>
            </a:extLst>
          </p:cNvPr>
          <p:cNvPicPr>
            <a:picLocks noChangeAspect="1"/>
          </p:cNvPicPr>
          <p:nvPr/>
        </p:nvPicPr>
        <p:blipFill>
          <a:blip r:embed="rId3"/>
          <a:stretch>
            <a:fillRect/>
          </a:stretch>
        </p:blipFill>
        <p:spPr>
          <a:xfrm>
            <a:off x="2433248" y="1241124"/>
            <a:ext cx="5235141" cy="2167288"/>
          </a:xfrm>
          <a:prstGeom prst="rect">
            <a:avLst/>
          </a:prstGeom>
        </p:spPr>
      </p:pic>
      <p:sp>
        <p:nvSpPr>
          <p:cNvPr id="2" name="Title 1">
            <a:extLst>
              <a:ext uri="{FF2B5EF4-FFF2-40B4-BE49-F238E27FC236}">
                <a16:creationId xmlns:a16="http://schemas.microsoft.com/office/drawing/2014/main" id="{A8B0BEAE-A0FA-40A8-828A-6AF7E75CE9D3}"/>
              </a:ext>
            </a:extLst>
          </p:cNvPr>
          <p:cNvSpPr>
            <a:spLocks noGrp="1"/>
          </p:cNvSpPr>
          <p:nvPr>
            <p:ph type="ctrTitle"/>
          </p:nvPr>
        </p:nvSpPr>
        <p:spPr>
          <a:xfrm>
            <a:off x="872837" y="451975"/>
            <a:ext cx="10382596" cy="2387600"/>
          </a:xfrm>
        </p:spPr>
        <p:txBody>
          <a:bodyPr>
            <a:normAutofit/>
          </a:bodyPr>
          <a:lstStyle/>
          <a:p>
            <a:br>
              <a:rPr lang="en-US" sz="4400" dirty="0"/>
            </a:br>
            <a:r>
              <a:rPr lang="en-US" sz="3200" dirty="0"/>
              <a:t>The                                             Spectrometer</a:t>
            </a:r>
            <a:endParaRPr lang="en-CA" sz="3200" dirty="0"/>
          </a:p>
        </p:txBody>
      </p:sp>
      <p:sp>
        <p:nvSpPr>
          <p:cNvPr id="3" name="Subtitle 2">
            <a:extLst>
              <a:ext uri="{FF2B5EF4-FFF2-40B4-BE49-F238E27FC236}">
                <a16:creationId xmlns:a16="http://schemas.microsoft.com/office/drawing/2014/main" id="{C7EF5901-3FEE-49E4-BEE4-07C941E1B2EF}"/>
              </a:ext>
            </a:extLst>
          </p:cNvPr>
          <p:cNvSpPr>
            <a:spLocks noGrp="1"/>
          </p:cNvSpPr>
          <p:nvPr>
            <p:ph type="subTitle" idx="1"/>
          </p:nvPr>
        </p:nvSpPr>
        <p:spPr>
          <a:xfrm>
            <a:off x="6082038" y="3142577"/>
            <a:ext cx="4164112" cy="1655762"/>
          </a:xfrm>
        </p:spPr>
        <p:txBody>
          <a:bodyPr/>
          <a:lstStyle/>
          <a:p>
            <a:pPr algn="r"/>
            <a:r>
              <a:rPr lang="en-CA" dirty="0"/>
              <a:t>Dr. Juliette Mammei</a:t>
            </a:r>
          </a:p>
        </p:txBody>
      </p:sp>
      <p:pic>
        <p:nvPicPr>
          <p:cNvPr id="5" name="Picture 2" descr="Image result for university of manitoba logo">
            <a:extLst>
              <a:ext uri="{FF2B5EF4-FFF2-40B4-BE49-F238E27FC236}">
                <a16:creationId xmlns:a16="http://schemas.microsoft.com/office/drawing/2014/main" id="{BFDA32E7-D2A2-4DCF-B216-7FA48796CD8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9017" y="5281540"/>
            <a:ext cx="2190419" cy="14602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a:extLst>
              <a:ext uri="{FF2B5EF4-FFF2-40B4-BE49-F238E27FC236}">
                <a16:creationId xmlns:a16="http://schemas.microsoft.com/office/drawing/2014/main" id="{E152125C-FA76-4822-9BC9-3D5949DC87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3048" y="5626116"/>
            <a:ext cx="2467855" cy="77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 name="Picture 5">
            <a:extLst>
              <a:ext uri="{FF2B5EF4-FFF2-40B4-BE49-F238E27FC236}">
                <a16:creationId xmlns:a16="http://schemas.microsoft.com/office/drawing/2014/main" id="{E455FB8E-7F58-BAB2-CBC5-DB2BA473FE64}"/>
              </a:ext>
            </a:extLst>
          </p:cNvPr>
          <p:cNvPicPr>
            <a:picLocks noChangeAspect="1"/>
          </p:cNvPicPr>
          <p:nvPr/>
        </p:nvPicPr>
        <p:blipFill>
          <a:blip r:embed="rId6"/>
          <a:stretch>
            <a:fillRect/>
          </a:stretch>
        </p:blipFill>
        <p:spPr>
          <a:xfrm>
            <a:off x="4053900" y="4655850"/>
            <a:ext cx="2806905" cy="771128"/>
          </a:xfrm>
          <a:prstGeom prst="rect">
            <a:avLst/>
          </a:prstGeom>
        </p:spPr>
      </p:pic>
      <p:pic>
        <p:nvPicPr>
          <p:cNvPr id="10" name="Picture 9">
            <a:extLst>
              <a:ext uri="{FF2B5EF4-FFF2-40B4-BE49-F238E27FC236}">
                <a16:creationId xmlns:a16="http://schemas.microsoft.com/office/drawing/2014/main" id="{BD883DCD-DAB7-0AC4-311A-CFB617FB4E6D}"/>
              </a:ext>
            </a:extLst>
          </p:cNvPr>
          <p:cNvPicPr>
            <a:picLocks noChangeAspect="1"/>
          </p:cNvPicPr>
          <p:nvPr/>
        </p:nvPicPr>
        <p:blipFill>
          <a:blip r:embed="rId7"/>
          <a:stretch>
            <a:fillRect/>
          </a:stretch>
        </p:blipFill>
        <p:spPr>
          <a:xfrm>
            <a:off x="7176439" y="4605921"/>
            <a:ext cx="2187363" cy="892969"/>
          </a:xfrm>
          <a:prstGeom prst="rect">
            <a:avLst/>
          </a:prstGeom>
        </p:spPr>
      </p:pic>
      <p:pic>
        <p:nvPicPr>
          <p:cNvPr id="1028" name="Picture 4">
            <a:extLst>
              <a:ext uri="{FF2B5EF4-FFF2-40B4-BE49-F238E27FC236}">
                <a16:creationId xmlns:a16="http://schemas.microsoft.com/office/drawing/2014/main" id="{BB2EE4CD-6C0F-E0B6-61D4-15B214225E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352" y="4355918"/>
            <a:ext cx="1392976" cy="13929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E Logo">
            <a:extLst>
              <a:ext uri="{FF2B5EF4-FFF2-40B4-BE49-F238E27FC236}">
                <a16:creationId xmlns:a16="http://schemas.microsoft.com/office/drawing/2014/main" id="{411D244B-F760-1072-B99A-D2B2AD4374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1084" y="4528384"/>
            <a:ext cx="1026060" cy="1026060"/>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0">
            <a:extLst>
              <a:ext uri="{FF2B5EF4-FFF2-40B4-BE49-F238E27FC236}">
                <a16:creationId xmlns:a16="http://schemas.microsoft.com/office/drawing/2014/main" id="{ABC2B6C9-DB06-B77C-3740-BB8B8063093A}"/>
              </a:ext>
            </a:extLst>
          </p:cNvPr>
          <p:cNvSpPr>
            <a:spLocks noGrp="1"/>
          </p:cNvSpPr>
          <p:nvPr>
            <p:ph type="ftr" sz="quarter" idx="11"/>
          </p:nvPr>
        </p:nvSpPr>
        <p:spPr/>
        <p:txBody>
          <a:bodyPr/>
          <a:lstStyle/>
          <a:p>
            <a:r>
              <a:rPr lang="en-CA"/>
              <a:t>MOLLER Collaboration</a:t>
            </a:r>
          </a:p>
        </p:txBody>
      </p:sp>
      <p:sp>
        <p:nvSpPr>
          <p:cNvPr id="13" name="Slide Number Placeholder 12">
            <a:extLst>
              <a:ext uri="{FF2B5EF4-FFF2-40B4-BE49-F238E27FC236}">
                <a16:creationId xmlns:a16="http://schemas.microsoft.com/office/drawing/2014/main" id="{4D80459C-2BDB-EABE-0C62-39697F74CCC9}"/>
              </a:ext>
            </a:extLst>
          </p:cNvPr>
          <p:cNvSpPr>
            <a:spLocks noGrp="1"/>
          </p:cNvSpPr>
          <p:nvPr>
            <p:ph type="sldNum" sz="quarter" idx="12"/>
          </p:nvPr>
        </p:nvSpPr>
        <p:spPr/>
        <p:txBody>
          <a:bodyPr/>
          <a:lstStyle/>
          <a:p>
            <a:fld id="{8EDEB654-3B2A-430B-A385-A14504117066}" type="slidenum">
              <a:rPr lang="en-CA" smtClean="0"/>
              <a:pPr/>
              <a:t>1</a:t>
            </a:fld>
            <a:r>
              <a:rPr lang="en-CA"/>
              <a:t>/11</a:t>
            </a:r>
            <a:endParaRPr lang="en-CA" dirty="0"/>
          </a:p>
        </p:txBody>
      </p:sp>
      <p:sp>
        <p:nvSpPr>
          <p:cNvPr id="14" name="Date Placeholder 13">
            <a:extLst>
              <a:ext uri="{FF2B5EF4-FFF2-40B4-BE49-F238E27FC236}">
                <a16:creationId xmlns:a16="http://schemas.microsoft.com/office/drawing/2014/main" id="{EA434865-17C5-95AB-7E71-901C79FAA6D0}"/>
              </a:ext>
            </a:extLst>
          </p:cNvPr>
          <p:cNvSpPr>
            <a:spLocks noGrp="1"/>
          </p:cNvSpPr>
          <p:nvPr>
            <p:ph type="dt" sz="half" idx="10"/>
          </p:nvPr>
        </p:nvSpPr>
        <p:spPr/>
        <p:txBody>
          <a:bodyPr/>
          <a:lstStyle/>
          <a:p>
            <a:r>
              <a:rPr lang="en-US"/>
              <a:t>May 2023</a:t>
            </a:r>
            <a:endParaRPr lang="en-CA"/>
          </a:p>
        </p:txBody>
      </p:sp>
    </p:spTree>
    <p:extLst>
      <p:ext uri="{BB962C8B-B14F-4D97-AF65-F5344CB8AC3E}">
        <p14:creationId xmlns:p14="http://schemas.microsoft.com/office/powerpoint/2010/main" val="3885500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E0F5-A96E-CF3B-17C8-DB0FE9E31C52}"/>
              </a:ext>
            </a:extLst>
          </p:cNvPr>
          <p:cNvSpPr>
            <a:spLocks noGrp="1"/>
          </p:cNvSpPr>
          <p:nvPr>
            <p:ph type="title"/>
          </p:nvPr>
        </p:nvSpPr>
        <p:spPr>
          <a:xfrm>
            <a:off x="0" y="-4677"/>
            <a:ext cx="11285837" cy="813785"/>
          </a:xfrm>
        </p:spPr>
        <p:txBody>
          <a:bodyPr>
            <a:noAutofit/>
          </a:bodyPr>
          <a:lstStyle/>
          <a:p>
            <a:r>
              <a:rPr lang="en-US" sz="3300" b="0" dirty="0">
                <a:cs typeface="Calibri Light"/>
              </a:rPr>
              <a:t>Insulation doses (Sakib)</a:t>
            </a:r>
            <a:endParaRPr lang="en-US" sz="3300" b="0" dirty="0"/>
          </a:p>
        </p:txBody>
      </p:sp>
      <p:sp>
        <p:nvSpPr>
          <p:cNvPr id="3" name="Footer Placeholder 2">
            <a:extLst>
              <a:ext uri="{FF2B5EF4-FFF2-40B4-BE49-F238E27FC236}">
                <a16:creationId xmlns:a16="http://schemas.microsoft.com/office/drawing/2014/main" id="{584755C0-4254-85EE-EA4F-B9C5FCC97EC3}"/>
              </a:ext>
            </a:extLst>
          </p:cNvPr>
          <p:cNvSpPr>
            <a:spLocks noGrp="1"/>
          </p:cNvSpPr>
          <p:nvPr>
            <p:ph type="ftr" sz="quarter" idx="11"/>
          </p:nvPr>
        </p:nvSpPr>
        <p:spPr/>
        <p:txBody>
          <a:bodyPr/>
          <a:lstStyle/>
          <a:p>
            <a:r>
              <a:rPr lang="en-US"/>
              <a:t>MOLLER Collaboration</a:t>
            </a:r>
            <a:endParaRPr lang="en-CA"/>
          </a:p>
        </p:txBody>
      </p:sp>
      <p:sp>
        <p:nvSpPr>
          <p:cNvPr id="4" name="Slide Number Placeholder 3">
            <a:extLst>
              <a:ext uri="{FF2B5EF4-FFF2-40B4-BE49-F238E27FC236}">
                <a16:creationId xmlns:a16="http://schemas.microsoft.com/office/drawing/2014/main" id="{69302627-ABF6-DC30-5D0A-698C2331F864}"/>
              </a:ext>
            </a:extLst>
          </p:cNvPr>
          <p:cNvSpPr>
            <a:spLocks noGrp="1"/>
          </p:cNvSpPr>
          <p:nvPr>
            <p:ph type="sldNum" sz="quarter" idx="12"/>
          </p:nvPr>
        </p:nvSpPr>
        <p:spPr/>
        <p:txBody>
          <a:bodyPr/>
          <a:lstStyle/>
          <a:p>
            <a:fld id="{863012B9-97B1-41EC-92B1-94C8EAB2EE34}" type="slidenum">
              <a:rPr lang="en-CA" smtClean="0"/>
              <a:t>10</a:t>
            </a:fld>
            <a:endParaRPr lang="en-CA"/>
          </a:p>
        </p:txBody>
      </p:sp>
      <p:pic>
        <p:nvPicPr>
          <p:cNvPr id="8" name="Picture 8" descr="Table&#10;&#10;Description automatically generated">
            <a:extLst>
              <a:ext uri="{FF2B5EF4-FFF2-40B4-BE49-F238E27FC236}">
                <a16:creationId xmlns:a16="http://schemas.microsoft.com/office/drawing/2014/main" id="{713876F1-9B4D-1861-25AB-1DECAEEB638D}"/>
              </a:ext>
            </a:extLst>
          </p:cNvPr>
          <p:cNvPicPr>
            <a:picLocks noChangeAspect="1"/>
          </p:cNvPicPr>
          <p:nvPr/>
        </p:nvPicPr>
        <p:blipFill>
          <a:blip r:embed="rId2"/>
          <a:stretch>
            <a:fillRect/>
          </a:stretch>
        </p:blipFill>
        <p:spPr>
          <a:xfrm>
            <a:off x="4665388" y="4339909"/>
            <a:ext cx="3370466" cy="2069555"/>
          </a:xfrm>
          <a:prstGeom prst="rect">
            <a:avLst/>
          </a:prstGeom>
        </p:spPr>
      </p:pic>
      <p:pic>
        <p:nvPicPr>
          <p:cNvPr id="9" name="Picture 9">
            <a:extLst>
              <a:ext uri="{FF2B5EF4-FFF2-40B4-BE49-F238E27FC236}">
                <a16:creationId xmlns:a16="http://schemas.microsoft.com/office/drawing/2014/main" id="{43C2D227-7126-8026-EE6E-111E18C5C72D}"/>
              </a:ext>
            </a:extLst>
          </p:cNvPr>
          <p:cNvPicPr>
            <a:picLocks noChangeAspect="1"/>
          </p:cNvPicPr>
          <p:nvPr/>
        </p:nvPicPr>
        <p:blipFill>
          <a:blip r:embed="rId3"/>
          <a:stretch>
            <a:fillRect/>
          </a:stretch>
        </p:blipFill>
        <p:spPr>
          <a:xfrm>
            <a:off x="747699" y="1365900"/>
            <a:ext cx="3339066" cy="2047883"/>
          </a:xfrm>
          <a:prstGeom prst="rect">
            <a:avLst/>
          </a:prstGeom>
        </p:spPr>
      </p:pic>
      <p:pic>
        <p:nvPicPr>
          <p:cNvPr id="10" name="Picture 10" descr="A picture containing graphical user interface&#10;&#10;Description automatically generated">
            <a:extLst>
              <a:ext uri="{FF2B5EF4-FFF2-40B4-BE49-F238E27FC236}">
                <a16:creationId xmlns:a16="http://schemas.microsoft.com/office/drawing/2014/main" id="{B77684C3-B45C-EBE7-C692-169D6D796124}"/>
              </a:ext>
            </a:extLst>
          </p:cNvPr>
          <p:cNvPicPr>
            <a:picLocks noChangeAspect="1"/>
          </p:cNvPicPr>
          <p:nvPr/>
        </p:nvPicPr>
        <p:blipFill>
          <a:blip r:embed="rId4"/>
          <a:stretch>
            <a:fillRect/>
          </a:stretch>
        </p:blipFill>
        <p:spPr>
          <a:xfrm>
            <a:off x="713645" y="4339909"/>
            <a:ext cx="3317097" cy="1975715"/>
          </a:xfrm>
          <a:prstGeom prst="rect">
            <a:avLst/>
          </a:prstGeom>
        </p:spPr>
      </p:pic>
      <p:sp>
        <p:nvSpPr>
          <p:cNvPr id="12" name="TextBox 1">
            <a:extLst>
              <a:ext uri="{FF2B5EF4-FFF2-40B4-BE49-F238E27FC236}">
                <a16:creationId xmlns:a16="http://schemas.microsoft.com/office/drawing/2014/main" id="{FE9892BC-6BFB-6D9B-2E3F-916380746B1F}"/>
              </a:ext>
            </a:extLst>
          </p:cNvPr>
          <p:cNvSpPr txBox="1"/>
          <p:nvPr/>
        </p:nvSpPr>
        <p:spPr>
          <a:xfrm>
            <a:off x="5084122" y="4168648"/>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US Belly</a:t>
            </a:r>
          </a:p>
        </p:txBody>
      </p:sp>
      <p:sp>
        <p:nvSpPr>
          <p:cNvPr id="13" name="TextBox 2">
            <a:extLst>
              <a:ext uri="{FF2B5EF4-FFF2-40B4-BE49-F238E27FC236}">
                <a16:creationId xmlns:a16="http://schemas.microsoft.com/office/drawing/2014/main" id="{E2A060DE-C877-9085-D3D9-2180F0C86FCB}"/>
              </a:ext>
            </a:extLst>
          </p:cNvPr>
          <p:cNvSpPr txBox="1"/>
          <p:nvPr/>
        </p:nvSpPr>
        <p:spPr>
          <a:xfrm>
            <a:off x="2534729" y="2798232"/>
            <a:ext cx="155203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Left side</a:t>
            </a:r>
          </a:p>
        </p:txBody>
      </p:sp>
      <p:sp>
        <p:nvSpPr>
          <p:cNvPr id="14" name="TextBox 3">
            <a:extLst>
              <a:ext uri="{FF2B5EF4-FFF2-40B4-BE49-F238E27FC236}">
                <a16:creationId xmlns:a16="http://schemas.microsoft.com/office/drawing/2014/main" id="{90AD2065-887C-E7D4-7086-33F5518E7F76}"/>
              </a:ext>
            </a:extLst>
          </p:cNvPr>
          <p:cNvSpPr txBox="1"/>
          <p:nvPr/>
        </p:nvSpPr>
        <p:spPr>
          <a:xfrm>
            <a:off x="2460670" y="5735977"/>
            <a:ext cx="242689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Right Side</a:t>
            </a:r>
          </a:p>
        </p:txBody>
      </p:sp>
      <p:pic>
        <p:nvPicPr>
          <p:cNvPr id="18" name="Content Placeholder 7" descr="A picture containing chart&#10;&#10;Description automatically generated">
            <a:extLst>
              <a:ext uri="{FF2B5EF4-FFF2-40B4-BE49-F238E27FC236}">
                <a16:creationId xmlns:a16="http://schemas.microsoft.com/office/drawing/2014/main" id="{314BB35E-8517-EB0B-ADA7-A4C7941B4312}"/>
              </a:ext>
            </a:extLst>
          </p:cNvPr>
          <p:cNvPicPr>
            <a:picLocks noGrp="1" noChangeAspect="1"/>
          </p:cNvPicPr>
          <p:nvPr>
            <p:ph idx="1"/>
          </p:nvPr>
        </p:nvPicPr>
        <p:blipFill>
          <a:blip r:embed="rId5"/>
          <a:stretch>
            <a:fillRect/>
          </a:stretch>
        </p:blipFill>
        <p:spPr>
          <a:xfrm>
            <a:off x="6705580" y="363274"/>
            <a:ext cx="4850522" cy="3536501"/>
          </a:xfrm>
        </p:spPr>
      </p:pic>
      <p:sp>
        <p:nvSpPr>
          <p:cNvPr id="21" name="TextBox 1">
            <a:extLst>
              <a:ext uri="{FF2B5EF4-FFF2-40B4-BE49-F238E27FC236}">
                <a16:creationId xmlns:a16="http://schemas.microsoft.com/office/drawing/2014/main" id="{26E02B71-A3E5-1A41-1BF1-2F95B8C8D4F3}"/>
              </a:ext>
            </a:extLst>
          </p:cNvPr>
          <p:cNvSpPr txBox="1"/>
          <p:nvPr/>
        </p:nvSpPr>
        <p:spPr>
          <a:xfrm>
            <a:off x="7395471" y="217549"/>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DS Belly</a:t>
            </a:r>
          </a:p>
        </p:txBody>
      </p:sp>
    </p:spTree>
    <p:extLst>
      <p:ext uri="{BB962C8B-B14F-4D97-AF65-F5344CB8AC3E}">
        <p14:creationId xmlns:p14="http://schemas.microsoft.com/office/powerpoint/2010/main" val="565317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1B739-3C8A-CB6E-3BF9-25F7E6C8C355}"/>
              </a:ext>
            </a:extLst>
          </p:cNvPr>
          <p:cNvSpPr>
            <a:spLocks noGrp="1"/>
          </p:cNvSpPr>
          <p:nvPr>
            <p:ph type="title"/>
          </p:nvPr>
        </p:nvSpPr>
        <p:spPr/>
        <p:txBody>
          <a:bodyPr>
            <a:normAutofit/>
          </a:bodyPr>
          <a:lstStyle/>
          <a:p>
            <a:r>
              <a:rPr lang="en-CA" sz="3300" b="0" dirty="0"/>
              <a:t>Modelling the as-built coils</a:t>
            </a:r>
          </a:p>
        </p:txBody>
      </p:sp>
      <p:pic>
        <p:nvPicPr>
          <p:cNvPr id="7" name="Content Placeholder 6">
            <a:extLst>
              <a:ext uri="{FF2B5EF4-FFF2-40B4-BE49-F238E27FC236}">
                <a16:creationId xmlns:a16="http://schemas.microsoft.com/office/drawing/2014/main" id="{9D798835-CB1B-9C58-A147-4AFEE246C00F}"/>
              </a:ext>
            </a:extLst>
          </p:cNvPr>
          <p:cNvPicPr>
            <a:picLocks noGrp="1" noChangeAspect="1"/>
          </p:cNvPicPr>
          <p:nvPr>
            <p:ph idx="1"/>
          </p:nvPr>
        </p:nvPicPr>
        <p:blipFill>
          <a:blip r:embed="rId2"/>
          <a:stretch>
            <a:fillRect/>
          </a:stretch>
        </p:blipFill>
        <p:spPr>
          <a:xfrm>
            <a:off x="268911" y="1250031"/>
            <a:ext cx="5296172" cy="1968601"/>
          </a:xfrm>
        </p:spPr>
      </p:pic>
      <p:sp>
        <p:nvSpPr>
          <p:cNvPr id="4" name="Footer Placeholder 3">
            <a:extLst>
              <a:ext uri="{FF2B5EF4-FFF2-40B4-BE49-F238E27FC236}">
                <a16:creationId xmlns:a16="http://schemas.microsoft.com/office/drawing/2014/main" id="{1EA76D87-41BA-C538-7DEA-B14802D1B11C}"/>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0978E839-7CBD-751E-4919-C492DD380330}"/>
              </a:ext>
            </a:extLst>
          </p:cNvPr>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9" name="Picture 8">
            <a:extLst>
              <a:ext uri="{FF2B5EF4-FFF2-40B4-BE49-F238E27FC236}">
                <a16:creationId xmlns:a16="http://schemas.microsoft.com/office/drawing/2014/main" id="{CAFA2B15-8A5B-0D72-A878-F78C22F16508}"/>
              </a:ext>
            </a:extLst>
          </p:cNvPr>
          <p:cNvPicPr>
            <a:picLocks noChangeAspect="1"/>
          </p:cNvPicPr>
          <p:nvPr/>
        </p:nvPicPr>
        <p:blipFill>
          <a:blip r:embed="rId3"/>
          <a:stretch>
            <a:fillRect/>
          </a:stretch>
        </p:blipFill>
        <p:spPr>
          <a:xfrm>
            <a:off x="402268" y="4006011"/>
            <a:ext cx="5162815" cy="1930499"/>
          </a:xfrm>
          <a:prstGeom prst="rect">
            <a:avLst/>
          </a:prstGeom>
        </p:spPr>
      </p:pic>
      <p:sp>
        <p:nvSpPr>
          <p:cNvPr id="10" name="TextBox 9">
            <a:extLst>
              <a:ext uri="{FF2B5EF4-FFF2-40B4-BE49-F238E27FC236}">
                <a16:creationId xmlns:a16="http://schemas.microsoft.com/office/drawing/2014/main" id="{6A971EB3-0AD3-D7AE-5589-216D2707EEB5}"/>
              </a:ext>
            </a:extLst>
          </p:cNvPr>
          <p:cNvSpPr txBox="1"/>
          <p:nvPr/>
        </p:nvSpPr>
        <p:spPr>
          <a:xfrm>
            <a:off x="6096000" y="1328305"/>
            <a:ext cx="5515314" cy="4247317"/>
          </a:xfrm>
          <a:prstGeom prst="rect">
            <a:avLst/>
          </a:prstGeom>
          <a:noFill/>
        </p:spPr>
        <p:txBody>
          <a:bodyPr wrap="square" rtlCol="0">
            <a:spAutoFit/>
          </a:bodyPr>
          <a:lstStyle/>
          <a:p>
            <a:r>
              <a:rPr lang="en-CA" dirty="0"/>
              <a:t>Several ways to determine the positions of the conductor</a:t>
            </a:r>
          </a:p>
          <a:p>
            <a:endParaRPr lang="en-CA" dirty="0"/>
          </a:p>
          <a:p>
            <a:pPr marL="285750" indent="-285750">
              <a:buFont typeface="Arial" panose="020B0604020202020204" pitchFamily="34" charset="0"/>
              <a:buChar char="•"/>
            </a:pPr>
            <a:r>
              <a:rPr lang="en-CA" dirty="0"/>
              <a:t>Mechanical surveys (Sandesh)</a:t>
            </a:r>
          </a:p>
          <a:p>
            <a:pPr marL="285750" indent="-285750">
              <a:buFont typeface="Arial" panose="020B0604020202020204" pitchFamily="34" charset="0"/>
              <a:buChar char="•"/>
            </a:pPr>
            <a:r>
              <a:rPr lang="en-CA" dirty="0"/>
              <a:t>Tracking measurements (Kate)</a:t>
            </a:r>
          </a:p>
          <a:p>
            <a:pPr marL="285750" indent="-285750">
              <a:buFont typeface="Arial" panose="020B0604020202020204" pitchFamily="34" charset="0"/>
              <a:buChar char="•"/>
            </a:pPr>
            <a:r>
              <a:rPr lang="en-CA" dirty="0"/>
              <a:t>Field measurements – chance to adjust coils</a:t>
            </a:r>
          </a:p>
          <a:p>
            <a:pPr marL="285750" indent="-285750">
              <a:buFont typeface="Arial" panose="020B0604020202020204" pitchFamily="34" charset="0"/>
              <a:buChar char="•"/>
            </a:pPr>
            <a:endParaRPr lang="en-CA" dirty="0"/>
          </a:p>
          <a:p>
            <a:endParaRPr lang="en-CA" dirty="0"/>
          </a:p>
          <a:p>
            <a:r>
              <a:rPr lang="en-CA" dirty="0"/>
              <a:t>Possible field measurements:</a:t>
            </a:r>
          </a:p>
          <a:p>
            <a:endParaRPr lang="en-CA" dirty="0"/>
          </a:p>
          <a:p>
            <a:pPr marL="285750" indent="-285750">
              <a:buFont typeface="Arial" panose="020B0604020202020204" pitchFamily="34" charset="0"/>
              <a:buChar char="•"/>
            </a:pPr>
            <a:r>
              <a:rPr lang="en-CA" dirty="0"/>
              <a:t>Perform the measurements during magnet testing</a:t>
            </a:r>
          </a:p>
          <a:p>
            <a:pPr marL="285750" indent="-285750">
              <a:buFont typeface="Arial" panose="020B0604020202020204" pitchFamily="34" charset="0"/>
              <a:buChar char="•"/>
            </a:pPr>
            <a:r>
              <a:rPr lang="en-CA" dirty="0"/>
              <a:t>Each individual magnet set (upstream, and DS 1-4)</a:t>
            </a:r>
          </a:p>
          <a:p>
            <a:pPr marL="285750" indent="-285750">
              <a:buFont typeface="Arial" panose="020B0604020202020204" pitchFamily="34" charset="0"/>
              <a:buChar char="•"/>
            </a:pPr>
            <a:r>
              <a:rPr lang="en-CA" dirty="0"/>
              <a:t>Compare to calculations (TOSCA) for offset coils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Goal: minimize the dipole field in the bore</a:t>
            </a:r>
          </a:p>
          <a:p>
            <a:pPr marL="285750" indent="-285750">
              <a:buFont typeface="Arial" panose="020B0604020202020204" pitchFamily="34" charset="0"/>
              <a:buChar char="•"/>
            </a:pPr>
            <a:endParaRPr lang="en-CA" dirty="0"/>
          </a:p>
        </p:txBody>
      </p:sp>
      <p:sp>
        <p:nvSpPr>
          <p:cNvPr id="11" name="TextBox 10">
            <a:extLst>
              <a:ext uri="{FF2B5EF4-FFF2-40B4-BE49-F238E27FC236}">
                <a16:creationId xmlns:a16="http://schemas.microsoft.com/office/drawing/2014/main" id="{2278039B-FE0C-50AD-9981-B74DD67A5FDE}"/>
              </a:ext>
            </a:extLst>
          </p:cNvPr>
          <p:cNvSpPr txBox="1"/>
          <p:nvPr/>
        </p:nvSpPr>
        <p:spPr>
          <a:xfrm>
            <a:off x="1017043" y="3002660"/>
            <a:ext cx="4136069" cy="461665"/>
          </a:xfrm>
          <a:prstGeom prst="rect">
            <a:avLst/>
          </a:prstGeom>
          <a:solidFill>
            <a:schemeClr val="bg1"/>
          </a:solidFill>
        </p:spPr>
        <p:txBody>
          <a:bodyPr wrap="none" rtlCol="0">
            <a:spAutoFit/>
          </a:bodyPr>
          <a:lstStyle/>
          <a:p>
            <a:pPr algn="ctr"/>
            <a:r>
              <a:rPr lang="en-CA" sz="1200" dirty="0"/>
              <a:t>160                                               180                                              200</a:t>
            </a:r>
          </a:p>
          <a:p>
            <a:pPr algn="ctr"/>
            <a:r>
              <a:rPr lang="en-CA" sz="1200" dirty="0"/>
              <a:t>Azimuthal angle (degrees)</a:t>
            </a:r>
          </a:p>
        </p:txBody>
      </p:sp>
      <p:sp>
        <p:nvSpPr>
          <p:cNvPr id="12" name="TextBox 11">
            <a:extLst>
              <a:ext uri="{FF2B5EF4-FFF2-40B4-BE49-F238E27FC236}">
                <a16:creationId xmlns:a16="http://schemas.microsoft.com/office/drawing/2014/main" id="{B143CB67-BD79-9438-840B-206F12282DF8}"/>
              </a:ext>
            </a:extLst>
          </p:cNvPr>
          <p:cNvSpPr txBox="1"/>
          <p:nvPr/>
        </p:nvSpPr>
        <p:spPr>
          <a:xfrm>
            <a:off x="594774" y="5805203"/>
            <a:ext cx="5049780" cy="461665"/>
          </a:xfrm>
          <a:prstGeom prst="rect">
            <a:avLst/>
          </a:prstGeom>
          <a:solidFill>
            <a:schemeClr val="bg1"/>
          </a:solidFill>
        </p:spPr>
        <p:txBody>
          <a:bodyPr wrap="none" rtlCol="0">
            <a:spAutoFit/>
          </a:bodyPr>
          <a:lstStyle/>
          <a:p>
            <a:pPr algn="ctr"/>
            <a:r>
              <a:rPr lang="en-CA" sz="1200" dirty="0"/>
              <a:t>0                              100                           200                            300                         400</a:t>
            </a:r>
          </a:p>
          <a:p>
            <a:pPr algn="ctr"/>
            <a:r>
              <a:rPr lang="en-CA" sz="1200" dirty="0"/>
              <a:t>Radius (mm)</a:t>
            </a:r>
          </a:p>
        </p:txBody>
      </p:sp>
      <p:sp>
        <p:nvSpPr>
          <p:cNvPr id="15" name="TextBox 14">
            <a:extLst>
              <a:ext uri="{FF2B5EF4-FFF2-40B4-BE49-F238E27FC236}">
                <a16:creationId xmlns:a16="http://schemas.microsoft.com/office/drawing/2014/main" id="{160D7393-43CE-1EA4-337C-4A96195EA0BA}"/>
              </a:ext>
            </a:extLst>
          </p:cNvPr>
          <p:cNvSpPr txBox="1"/>
          <p:nvPr/>
        </p:nvSpPr>
        <p:spPr>
          <a:xfrm rot="16200000">
            <a:off x="-319437" y="1986144"/>
            <a:ext cx="1061509" cy="369332"/>
          </a:xfrm>
          <a:prstGeom prst="rect">
            <a:avLst/>
          </a:prstGeom>
          <a:solidFill>
            <a:schemeClr val="bg1"/>
          </a:solidFill>
        </p:spPr>
        <p:txBody>
          <a:bodyPr wrap="none" rtlCol="0">
            <a:spAutoFit/>
          </a:bodyPr>
          <a:lstStyle/>
          <a:p>
            <a:r>
              <a:rPr lang="en-CA" dirty="0"/>
              <a:t>B (Gauss)</a:t>
            </a:r>
          </a:p>
        </p:txBody>
      </p:sp>
      <p:sp>
        <p:nvSpPr>
          <p:cNvPr id="16" name="TextBox 15">
            <a:extLst>
              <a:ext uri="{FF2B5EF4-FFF2-40B4-BE49-F238E27FC236}">
                <a16:creationId xmlns:a16="http://schemas.microsoft.com/office/drawing/2014/main" id="{8E48714E-4B58-D214-0205-6B3E8646E785}"/>
              </a:ext>
            </a:extLst>
          </p:cNvPr>
          <p:cNvSpPr txBox="1"/>
          <p:nvPr/>
        </p:nvSpPr>
        <p:spPr>
          <a:xfrm rot="16200000">
            <a:off x="-300186" y="4573737"/>
            <a:ext cx="1061509" cy="369332"/>
          </a:xfrm>
          <a:prstGeom prst="rect">
            <a:avLst/>
          </a:prstGeom>
          <a:solidFill>
            <a:schemeClr val="bg1"/>
          </a:solidFill>
        </p:spPr>
        <p:txBody>
          <a:bodyPr wrap="none" rtlCol="0">
            <a:spAutoFit/>
          </a:bodyPr>
          <a:lstStyle/>
          <a:p>
            <a:r>
              <a:rPr lang="en-CA" dirty="0"/>
              <a:t>B (Gauss)</a:t>
            </a:r>
          </a:p>
        </p:txBody>
      </p:sp>
      <p:sp>
        <p:nvSpPr>
          <p:cNvPr id="3" name="Date Placeholder 2">
            <a:extLst>
              <a:ext uri="{FF2B5EF4-FFF2-40B4-BE49-F238E27FC236}">
                <a16:creationId xmlns:a16="http://schemas.microsoft.com/office/drawing/2014/main" id="{99A5580E-D14E-3340-5927-914DCFB4EBC7}"/>
              </a:ext>
            </a:extLst>
          </p:cNvPr>
          <p:cNvSpPr>
            <a:spLocks noGrp="1"/>
          </p:cNvSpPr>
          <p:nvPr>
            <p:ph type="dt" sz="half" idx="10"/>
          </p:nvPr>
        </p:nvSpPr>
        <p:spPr/>
        <p:txBody>
          <a:bodyPr/>
          <a:lstStyle/>
          <a:p>
            <a:r>
              <a:rPr lang="en-US"/>
              <a:t>May 2023</a:t>
            </a:r>
            <a:endParaRPr lang="en-CA"/>
          </a:p>
        </p:txBody>
      </p:sp>
    </p:spTree>
    <p:extLst>
      <p:ext uri="{BB962C8B-B14F-4D97-AF65-F5344CB8AC3E}">
        <p14:creationId xmlns:p14="http://schemas.microsoft.com/office/powerpoint/2010/main" val="797472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11CDA40-B4D2-791D-8BF5-B6E92A673A35}"/>
              </a:ext>
            </a:extLst>
          </p:cNvPr>
          <p:cNvPicPr>
            <a:picLocks noChangeAspect="1"/>
          </p:cNvPicPr>
          <p:nvPr/>
        </p:nvPicPr>
        <p:blipFill>
          <a:blip r:embed="rId2"/>
          <a:stretch>
            <a:fillRect/>
          </a:stretch>
        </p:blipFill>
        <p:spPr>
          <a:xfrm>
            <a:off x="192697" y="2975404"/>
            <a:ext cx="6109799" cy="2990489"/>
          </a:xfrm>
          <a:prstGeom prst="rect">
            <a:avLst/>
          </a:prstGeom>
        </p:spPr>
      </p:pic>
      <p:sp>
        <p:nvSpPr>
          <p:cNvPr id="2" name="Title 1">
            <a:extLst>
              <a:ext uri="{FF2B5EF4-FFF2-40B4-BE49-F238E27FC236}">
                <a16:creationId xmlns:a16="http://schemas.microsoft.com/office/drawing/2014/main" id="{385A749E-A85C-A058-2505-53F0BEFB5D29}"/>
              </a:ext>
            </a:extLst>
          </p:cNvPr>
          <p:cNvSpPr>
            <a:spLocks noGrp="1"/>
          </p:cNvSpPr>
          <p:nvPr>
            <p:ph type="title"/>
          </p:nvPr>
        </p:nvSpPr>
        <p:spPr/>
        <p:txBody>
          <a:bodyPr>
            <a:noAutofit/>
          </a:bodyPr>
          <a:lstStyle/>
          <a:p>
            <a:r>
              <a:rPr lang="en-US" sz="3300" b="0" dirty="0"/>
              <a:t>Magnetic Field Measurements</a:t>
            </a:r>
            <a:endParaRPr lang="en-CA" sz="3300" b="0" dirty="0"/>
          </a:p>
        </p:txBody>
      </p:sp>
      <p:sp>
        <p:nvSpPr>
          <p:cNvPr id="3" name="Content Placeholder 2">
            <a:extLst>
              <a:ext uri="{FF2B5EF4-FFF2-40B4-BE49-F238E27FC236}">
                <a16:creationId xmlns:a16="http://schemas.microsoft.com/office/drawing/2014/main" id="{14615400-A09D-3504-210C-66305B3A8C78}"/>
              </a:ext>
            </a:extLst>
          </p:cNvPr>
          <p:cNvSpPr>
            <a:spLocks noGrp="1"/>
          </p:cNvSpPr>
          <p:nvPr>
            <p:ph idx="1"/>
          </p:nvPr>
        </p:nvSpPr>
        <p:spPr/>
        <p:txBody>
          <a:bodyPr>
            <a:normAutofit/>
          </a:bodyPr>
          <a:lstStyle/>
          <a:p>
            <a:r>
              <a:rPr lang="en-CA" sz="1800" b="1" dirty="0">
                <a:latin typeface="+mn-lt"/>
              </a:rPr>
              <a:t>Existing apparatus </a:t>
            </a:r>
            <a:r>
              <a:rPr lang="en-CA" sz="1800" dirty="0">
                <a:latin typeface="+mn-lt"/>
              </a:rPr>
              <a:t>with motion mechanism used to successfully measure the field in the CLAS12 magnet</a:t>
            </a:r>
          </a:p>
          <a:p>
            <a:r>
              <a:rPr lang="en-CA" sz="1800" dirty="0">
                <a:latin typeface="+mn-lt"/>
              </a:rPr>
              <a:t>Probe can be moved along z for a given radial/azimuthal position</a:t>
            </a:r>
          </a:p>
          <a:p>
            <a:r>
              <a:rPr lang="en-CA" sz="1800" dirty="0">
                <a:latin typeface="+mn-lt"/>
              </a:rPr>
              <a:t>Will need longer tubes for the DS4</a:t>
            </a:r>
          </a:p>
          <a:p>
            <a:r>
              <a:rPr lang="en-CA" sz="1800" dirty="0">
                <a:latin typeface="+mn-lt"/>
              </a:rPr>
              <a:t>Every 5 cm along 2 m in z takes ~ 2 hours, with 2.5 hours to change </a:t>
            </a:r>
          </a:p>
          <a:p>
            <a:r>
              <a:rPr lang="en-CA" sz="1800" dirty="0">
                <a:latin typeface="+mn-lt"/>
              </a:rPr>
              <a:t>Modified plate for our desired locations</a:t>
            </a:r>
          </a:p>
        </p:txBody>
      </p:sp>
      <p:sp>
        <p:nvSpPr>
          <p:cNvPr id="4" name="Footer Placeholder 3">
            <a:extLst>
              <a:ext uri="{FF2B5EF4-FFF2-40B4-BE49-F238E27FC236}">
                <a16:creationId xmlns:a16="http://schemas.microsoft.com/office/drawing/2014/main" id="{91073AD6-B1B1-E2CB-FC1E-02914A870A85}"/>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2DDA38DA-56B8-E885-7138-7AFC5A674CDE}"/>
              </a:ext>
            </a:extLst>
          </p:cNvPr>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1025" name="Picture 1" descr="Tube Assembly &#10;Downstream End Plate &#10;Push Rod &#10;Linear Slide ">
            <a:extLst>
              <a:ext uri="{FF2B5EF4-FFF2-40B4-BE49-F238E27FC236}">
                <a16:creationId xmlns:a16="http://schemas.microsoft.com/office/drawing/2014/main" id="{4097AC9E-B7DF-3221-7FF5-09BB3BB1F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0201" y="1399510"/>
            <a:ext cx="4438650" cy="43719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B501B3A7-2244-47F5-1753-313BA2CA36BE}"/>
              </a:ext>
            </a:extLst>
          </p:cNvPr>
          <p:cNvCxnSpPr>
            <a:cxnSpLocks/>
          </p:cNvCxnSpPr>
          <p:nvPr/>
        </p:nvCxnSpPr>
        <p:spPr>
          <a:xfrm>
            <a:off x="4352544" y="2505541"/>
            <a:ext cx="3733218" cy="1028769"/>
          </a:xfrm>
          <a:prstGeom prst="straightConnector1">
            <a:avLst/>
          </a:prstGeom>
          <a:ln>
            <a:tailEnd type="stealth" w="lg" len="lg"/>
          </a:ln>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80C0121F-BF07-1FEE-7490-D81407A50D03}"/>
              </a:ext>
            </a:extLst>
          </p:cNvPr>
          <p:cNvSpPr txBox="1"/>
          <p:nvPr/>
        </p:nvSpPr>
        <p:spPr>
          <a:xfrm>
            <a:off x="733634" y="5724837"/>
            <a:ext cx="5362365" cy="461665"/>
          </a:xfrm>
          <a:prstGeom prst="rect">
            <a:avLst/>
          </a:prstGeom>
          <a:solidFill>
            <a:schemeClr val="bg1"/>
          </a:solidFill>
        </p:spPr>
        <p:txBody>
          <a:bodyPr wrap="none" rtlCol="0">
            <a:spAutoFit/>
          </a:bodyPr>
          <a:lstStyle/>
          <a:p>
            <a:pPr algn="ctr"/>
            <a:r>
              <a:rPr lang="en-CA" sz="1200" dirty="0"/>
              <a:t>0                                 5                               10                               15                               20</a:t>
            </a:r>
          </a:p>
          <a:p>
            <a:pPr algn="ctr"/>
            <a:r>
              <a:rPr lang="en-CA" sz="1200" dirty="0"/>
              <a:t>Distance from target center (m)</a:t>
            </a:r>
          </a:p>
        </p:txBody>
      </p:sp>
      <p:sp>
        <p:nvSpPr>
          <p:cNvPr id="6" name="Date Placeholder 5">
            <a:extLst>
              <a:ext uri="{FF2B5EF4-FFF2-40B4-BE49-F238E27FC236}">
                <a16:creationId xmlns:a16="http://schemas.microsoft.com/office/drawing/2014/main" id="{1460D56C-6A61-AED2-ECB2-3C50E29D7857}"/>
              </a:ext>
            </a:extLst>
          </p:cNvPr>
          <p:cNvSpPr>
            <a:spLocks noGrp="1"/>
          </p:cNvSpPr>
          <p:nvPr>
            <p:ph type="dt" sz="half" idx="10"/>
          </p:nvPr>
        </p:nvSpPr>
        <p:spPr/>
        <p:txBody>
          <a:bodyPr/>
          <a:lstStyle/>
          <a:p>
            <a:r>
              <a:rPr lang="en-US"/>
              <a:t>May 2023</a:t>
            </a:r>
            <a:endParaRPr lang="en-CA"/>
          </a:p>
        </p:txBody>
      </p:sp>
    </p:spTree>
    <p:extLst>
      <p:ext uri="{BB962C8B-B14F-4D97-AF65-F5344CB8AC3E}">
        <p14:creationId xmlns:p14="http://schemas.microsoft.com/office/powerpoint/2010/main" val="1940787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1497-671D-205C-DCD4-BA5C11B2E5BF}"/>
              </a:ext>
            </a:extLst>
          </p:cNvPr>
          <p:cNvSpPr>
            <a:spLocks noGrp="1"/>
          </p:cNvSpPr>
          <p:nvPr>
            <p:ph type="title"/>
          </p:nvPr>
        </p:nvSpPr>
        <p:spPr/>
        <p:txBody>
          <a:bodyPr/>
          <a:lstStyle/>
          <a:p>
            <a:r>
              <a:rPr lang="en-CA" dirty="0"/>
              <a:t>Ongoing work</a:t>
            </a:r>
          </a:p>
        </p:txBody>
      </p:sp>
      <p:sp>
        <p:nvSpPr>
          <p:cNvPr id="6" name="Content Placeholder 5">
            <a:extLst>
              <a:ext uri="{FF2B5EF4-FFF2-40B4-BE49-F238E27FC236}">
                <a16:creationId xmlns:a16="http://schemas.microsoft.com/office/drawing/2014/main" id="{3CFC41BE-95BB-D88C-6FC6-8CF135496680}"/>
              </a:ext>
            </a:extLst>
          </p:cNvPr>
          <p:cNvSpPr>
            <a:spLocks noGrp="1"/>
          </p:cNvSpPr>
          <p:nvPr>
            <p:ph idx="1"/>
          </p:nvPr>
        </p:nvSpPr>
        <p:spPr/>
        <p:txBody>
          <a:bodyPr/>
          <a:lstStyle/>
          <a:p>
            <a:endParaRPr lang="en-CA"/>
          </a:p>
        </p:txBody>
      </p:sp>
      <p:sp>
        <p:nvSpPr>
          <p:cNvPr id="4" name="Footer Placeholder 3">
            <a:extLst>
              <a:ext uri="{FF2B5EF4-FFF2-40B4-BE49-F238E27FC236}">
                <a16:creationId xmlns:a16="http://schemas.microsoft.com/office/drawing/2014/main" id="{829C600B-8D06-78F9-BAE7-C4C5788BD908}"/>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EE91D34D-3AFA-061D-984F-8FF9AEE6A1F2}"/>
              </a:ext>
            </a:extLst>
          </p:cNvPr>
          <p:cNvSpPr>
            <a:spLocks noGrp="1"/>
          </p:cNvSpPr>
          <p:nvPr>
            <p:ph type="sldNum" sz="quarter" idx="12"/>
          </p:nvPr>
        </p:nvSpPr>
        <p:spPr/>
        <p:txBody>
          <a:bodyPr/>
          <a:lstStyle/>
          <a:p>
            <a:fld id="{07E1C93C-5050-FC42-8F10-D22D4F119D13}" type="slidenum">
              <a:rPr lang="en-US" smtClean="0"/>
              <a:pPr/>
              <a:t>13</a:t>
            </a:fld>
            <a:endParaRPr lang="en-US" dirty="0"/>
          </a:p>
        </p:txBody>
      </p:sp>
      <p:sp>
        <p:nvSpPr>
          <p:cNvPr id="7" name="Date Placeholder 6">
            <a:extLst>
              <a:ext uri="{FF2B5EF4-FFF2-40B4-BE49-F238E27FC236}">
                <a16:creationId xmlns:a16="http://schemas.microsoft.com/office/drawing/2014/main" id="{406A178E-2A57-73C6-47B7-F75AA1CF3D83}"/>
              </a:ext>
            </a:extLst>
          </p:cNvPr>
          <p:cNvSpPr>
            <a:spLocks noGrp="1"/>
          </p:cNvSpPr>
          <p:nvPr>
            <p:ph type="dt" sz="half" idx="10"/>
          </p:nvPr>
        </p:nvSpPr>
        <p:spPr/>
        <p:txBody>
          <a:bodyPr/>
          <a:lstStyle/>
          <a:p>
            <a:r>
              <a:rPr lang="en-US"/>
              <a:t>May 2023</a:t>
            </a:r>
            <a:endParaRPr lang="en-CA"/>
          </a:p>
        </p:txBody>
      </p:sp>
    </p:spTree>
    <p:extLst>
      <p:ext uri="{BB962C8B-B14F-4D97-AF65-F5344CB8AC3E}">
        <p14:creationId xmlns:p14="http://schemas.microsoft.com/office/powerpoint/2010/main" val="1261361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37C8-FF99-4078-AC28-ADDAD2F757ED}"/>
              </a:ext>
            </a:extLst>
          </p:cNvPr>
          <p:cNvSpPr>
            <a:spLocks noGrp="1"/>
          </p:cNvSpPr>
          <p:nvPr>
            <p:ph type="title"/>
          </p:nvPr>
        </p:nvSpPr>
        <p:spPr/>
        <p:txBody>
          <a:bodyPr/>
          <a:lstStyle/>
          <a:p>
            <a:r>
              <a:rPr lang="en-CA" dirty="0"/>
              <a:t>Appendix</a:t>
            </a:r>
          </a:p>
        </p:txBody>
      </p:sp>
      <p:sp>
        <p:nvSpPr>
          <p:cNvPr id="4" name="Footer Placeholder 3">
            <a:extLst>
              <a:ext uri="{FF2B5EF4-FFF2-40B4-BE49-F238E27FC236}">
                <a16:creationId xmlns:a16="http://schemas.microsoft.com/office/drawing/2014/main" id="{0400870F-D421-4485-AD65-57DA373FE36E}"/>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8AB47188-CD66-4124-A66F-A498B58AE737}"/>
              </a:ext>
            </a:extLst>
          </p:cNvPr>
          <p:cNvSpPr>
            <a:spLocks noGrp="1"/>
          </p:cNvSpPr>
          <p:nvPr>
            <p:ph type="sldNum" sz="quarter" idx="12"/>
          </p:nvPr>
        </p:nvSpPr>
        <p:spPr/>
        <p:txBody>
          <a:bodyPr/>
          <a:lstStyle/>
          <a:p>
            <a:fld id="{07E1C93C-5050-FC42-8F10-D22D4F119D13}" type="slidenum">
              <a:rPr lang="en-US" smtClean="0"/>
              <a:pPr/>
              <a:t>14</a:t>
            </a:fld>
            <a:endParaRPr lang="en-US" dirty="0"/>
          </a:p>
        </p:txBody>
      </p:sp>
      <p:sp>
        <p:nvSpPr>
          <p:cNvPr id="3" name="TextBox 2">
            <a:extLst>
              <a:ext uri="{FF2B5EF4-FFF2-40B4-BE49-F238E27FC236}">
                <a16:creationId xmlns:a16="http://schemas.microsoft.com/office/drawing/2014/main" id="{9DCB1232-3924-3124-1006-74BBDEFE2C13}"/>
              </a:ext>
            </a:extLst>
          </p:cNvPr>
          <p:cNvSpPr txBox="1"/>
          <p:nvPr/>
        </p:nvSpPr>
        <p:spPr>
          <a:xfrm>
            <a:off x="2075688" y="1078992"/>
            <a:ext cx="5583516" cy="4524315"/>
          </a:xfrm>
          <a:prstGeom prst="rect">
            <a:avLst/>
          </a:prstGeom>
          <a:noFill/>
        </p:spPr>
        <p:txBody>
          <a:bodyPr wrap="none" rtlCol="0">
            <a:spAutoFit/>
          </a:bodyPr>
          <a:lstStyle/>
          <a:p>
            <a:r>
              <a:rPr lang="en-CA" dirty="0"/>
              <a:t>List of talks</a:t>
            </a:r>
          </a:p>
          <a:p>
            <a:pPr marL="285750" indent="-285750">
              <a:buFont typeface="Arial" panose="020B0604020202020204" pitchFamily="34" charset="0"/>
              <a:buChar char="•"/>
            </a:pPr>
            <a:r>
              <a:rPr lang="en-CA" dirty="0"/>
              <a:t>Friday morning</a:t>
            </a:r>
          </a:p>
          <a:p>
            <a:pPr marL="742950" lvl="1" indent="-285750">
              <a:buFont typeface="Arial" panose="020B0604020202020204" pitchFamily="34" charset="0"/>
              <a:buChar char="•"/>
            </a:pPr>
            <a:r>
              <a:rPr lang="en-CA" dirty="0"/>
              <a:t>Mike, project status</a:t>
            </a:r>
          </a:p>
          <a:p>
            <a:pPr marL="742950" lvl="1" indent="-285750">
              <a:buFont typeface="Arial" panose="020B0604020202020204" pitchFamily="34" charset="0"/>
              <a:buChar char="•"/>
            </a:pPr>
            <a:r>
              <a:rPr lang="en-CA" dirty="0"/>
              <a:t>Ernie, US overview</a:t>
            </a:r>
          </a:p>
          <a:p>
            <a:pPr marL="742950" lvl="1" indent="-285750">
              <a:buFont typeface="Arial" panose="020B0604020202020204" pitchFamily="34" charset="0"/>
              <a:buChar char="•"/>
            </a:pPr>
            <a:r>
              <a:rPr lang="en-CA" dirty="0"/>
              <a:t>Jason, sieve, blocker, </a:t>
            </a:r>
            <a:r>
              <a:rPr lang="en-CA" dirty="0" err="1"/>
              <a:t>coll</a:t>
            </a:r>
            <a:r>
              <a:rPr lang="en-CA" dirty="0"/>
              <a:t> 1+2</a:t>
            </a:r>
          </a:p>
          <a:p>
            <a:pPr marL="742950" lvl="1" indent="-285750">
              <a:buFont typeface="Arial" panose="020B0604020202020204" pitchFamily="34" charset="0"/>
              <a:buChar char="•"/>
            </a:pPr>
            <a:r>
              <a:rPr lang="en-CA" dirty="0"/>
              <a:t>Dave, overview of DS</a:t>
            </a:r>
          </a:p>
          <a:p>
            <a:pPr marL="742950" lvl="1" indent="-285750">
              <a:buFont typeface="Arial" panose="020B0604020202020204" pitchFamily="34" charset="0"/>
              <a:buChar char="•"/>
            </a:pPr>
            <a:r>
              <a:rPr lang="en-CA" dirty="0"/>
              <a:t>Sandesh, position measurements (DS)</a:t>
            </a:r>
          </a:p>
          <a:p>
            <a:pPr marL="742950" lvl="1" indent="-285750">
              <a:buFont typeface="Arial" panose="020B0604020202020204" pitchFamily="34" charset="0"/>
              <a:buChar char="•"/>
            </a:pPr>
            <a:r>
              <a:rPr lang="en-CA" dirty="0"/>
              <a:t>Eric, beamline/bellows</a:t>
            </a:r>
          </a:p>
          <a:p>
            <a:pPr marL="742950" lvl="1" indent="-285750">
              <a:buFont typeface="Arial" panose="020B0604020202020204" pitchFamily="34" charset="0"/>
              <a:buChar char="•"/>
            </a:pPr>
            <a:r>
              <a:rPr lang="en-CA" dirty="0"/>
              <a:t>Dave (for Brian),  magnet PS and Inst and controls</a:t>
            </a:r>
          </a:p>
          <a:p>
            <a:pPr marL="285750" indent="-285750">
              <a:buFont typeface="Arial" panose="020B0604020202020204" pitchFamily="34" charset="0"/>
              <a:buChar char="•"/>
            </a:pPr>
            <a:r>
              <a:rPr lang="en-CA" dirty="0"/>
              <a:t>Friday afternoon</a:t>
            </a:r>
          </a:p>
          <a:p>
            <a:pPr marL="742950" lvl="1" indent="-285750">
              <a:buFont typeface="Arial" panose="020B0604020202020204" pitchFamily="34" charset="0"/>
              <a:buChar char="•"/>
            </a:pPr>
            <a:r>
              <a:rPr lang="en-CA" dirty="0"/>
              <a:t>Sakib, ins. Doses and shielding powers</a:t>
            </a:r>
          </a:p>
          <a:p>
            <a:pPr marL="742950" lvl="1" indent="-285750">
              <a:buFont typeface="Arial" panose="020B0604020202020204" pitchFamily="34" charset="0"/>
              <a:buChar char="•"/>
            </a:pPr>
            <a:r>
              <a:rPr lang="en-CA" dirty="0"/>
              <a:t>Eric, Ferrous materials</a:t>
            </a:r>
          </a:p>
          <a:p>
            <a:pPr marL="742950" lvl="1" indent="-285750">
              <a:buFont typeface="Arial" panose="020B0604020202020204" pitchFamily="34" charset="0"/>
              <a:buChar char="•"/>
            </a:pPr>
            <a:r>
              <a:rPr lang="en-CA" dirty="0"/>
              <a:t>Kent, beamline backgrounds</a:t>
            </a:r>
          </a:p>
          <a:p>
            <a:pPr marL="742950" lvl="1" indent="-285750">
              <a:buFont typeface="Arial" panose="020B0604020202020204" pitchFamily="34" charset="0"/>
              <a:buChar char="•"/>
            </a:pPr>
            <a:r>
              <a:rPr lang="en-CA" dirty="0"/>
              <a:t>Ryan, Collar 1 optimizations</a:t>
            </a:r>
          </a:p>
          <a:p>
            <a:pPr marL="742950" lvl="1" indent="-285750">
              <a:buFont typeface="Arial" panose="020B0604020202020204" pitchFamily="34" charset="0"/>
              <a:buChar char="•"/>
            </a:pPr>
            <a:r>
              <a:rPr lang="en-CA" dirty="0"/>
              <a:t>Prakash, collimation</a:t>
            </a:r>
          </a:p>
          <a:p>
            <a:pPr marL="285750" indent="-285750">
              <a:buFont typeface="Arial" panose="020B0604020202020204" pitchFamily="34" charset="0"/>
              <a:buChar char="•"/>
            </a:pPr>
            <a:r>
              <a:rPr lang="en-CA" dirty="0"/>
              <a:t>Kate Evans, B-field verification, Sat. morning</a:t>
            </a:r>
          </a:p>
        </p:txBody>
      </p:sp>
    </p:spTree>
    <p:extLst>
      <p:ext uri="{BB962C8B-B14F-4D97-AF65-F5344CB8AC3E}">
        <p14:creationId xmlns:p14="http://schemas.microsoft.com/office/powerpoint/2010/main" val="4291840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506E21-4718-3826-C977-4B91D8FD8948}"/>
              </a:ext>
            </a:extLst>
          </p:cNvPr>
          <p:cNvSpPr>
            <a:spLocks noGrp="1"/>
          </p:cNvSpPr>
          <p:nvPr>
            <p:ph type="title"/>
          </p:nvPr>
        </p:nvSpPr>
        <p:spPr/>
        <p:txBody>
          <a:bodyPr/>
          <a:lstStyle/>
          <a:p>
            <a:r>
              <a:rPr lang="en-CA" dirty="0"/>
              <a:t>CTD Epoxy radiation tests</a:t>
            </a:r>
          </a:p>
        </p:txBody>
      </p:sp>
      <p:sp>
        <p:nvSpPr>
          <p:cNvPr id="4" name="Footer Placeholder 3">
            <a:extLst>
              <a:ext uri="{FF2B5EF4-FFF2-40B4-BE49-F238E27FC236}">
                <a16:creationId xmlns:a16="http://schemas.microsoft.com/office/drawing/2014/main" id="{26237382-BEBB-3077-CFEB-DDC2478FFD37}"/>
              </a:ext>
            </a:extLst>
          </p:cNvPr>
          <p:cNvSpPr>
            <a:spLocks noGrp="1"/>
          </p:cNvSpPr>
          <p:nvPr>
            <p:ph type="ftr" sz="quarter" idx="11"/>
          </p:nvPr>
        </p:nvSpPr>
        <p:spPr/>
        <p:txBody>
          <a:bodyPr/>
          <a:lstStyle/>
          <a:p>
            <a:r>
              <a:rPr lang="en-US"/>
              <a:t>MOLLER Collaboration</a:t>
            </a:r>
            <a:endParaRPr lang="en-CA"/>
          </a:p>
        </p:txBody>
      </p:sp>
      <p:sp>
        <p:nvSpPr>
          <p:cNvPr id="5" name="Slide Number Placeholder 4">
            <a:extLst>
              <a:ext uri="{FF2B5EF4-FFF2-40B4-BE49-F238E27FC236}">
                <a16:creationId xmlns:a16="http://schemas.microsoft.com/office/drawing/2014/main" id="{D6A03706-0F02-AEBE-438A-C4A09D2C032C}"/>
              </a:ext>
            </a:extLst>
          </p:cNvPr>
          <p:cNvSpPr>
            <a:spLocks noGrp="1"/>
          </p:cNvSpPr>
          <p:nvPr>
            <p:ph type="sldNum" sz="quarter" idx="12"/>
          </p:nvPr>
        </p:nvSpPr>
        <p:spPr/>
        <p:txBody>
          <a:bodyPr/>
          <a:lstStyle/>
          <a:p>
            <a:fld id="{863012B9-97B1-41EC-92B1-94C8EAB2EE34}" type="slidenum">
              <a:rPr lang="en-CA" smtClean="0"/>
              <a:t>15</a:t>
            </a:fld>
            <a:endParaRPr lang="en-CA"/>
          </a:p>
        </p:txBody>
      </p:sp>
      <p:graphicFrame>
        <p:nvGraphicFramePr>
          <p:cNvPr id="8" name="Chart 7">
            <a:extLst>
              <a:ext uri="{FF2B5EF4-FFF2-40B4-BE49-F238E27FC236}">
                <a16:creationId xmlns:a16="http://schemas.microsoft.com/office/drawing/2014/main" id="{90FE345C-7EE6-280B-E06A-42A045E4E809}"/>
              </a:ext>
            </a:extLst>
          </p:cNvPr>
          <p:cNvGraphicFramePr>
            <a:graphicFrameLocks/>
          </p:cNvGraphicFramePr>
          <p:nvPr>
            <p:extLst>
              <p:ext uri="{D42A27DB-BD31-4B8C-83A1-F6EECF244321}">
                <p14:modId xmlns:p14="http://schemas.microsoft.com/office/powerpoint/2010/main" val="2255557745"/>
              </p:ext>
            </p:extLst>
          </p:nvPr>
        </p:nvGraphicFramePr>
        <p:xfrm>
          <a:off x="731520" y="1252868"/>
          <a:ext cx="9118178" cy="4764936"/>
        </p:xfrm>
        <a:graphic>
          <a:graphicData uri="http://schemas.openxmlformats.org/drawingml/2006/chart">
            <c:chart xmlns:c="http://schemas.openxmlformats.org/drawingml/2006/chart" xmlns:r="http://schemas.openxmlformats.org/officeDocument/2006/relationships" r:id="rId2"/>
          </a:graphicData>
        </a:graphic>
      </p:graphicFrame>
      <p:sp>
        <p:nvSpPr>
          <p:cNvPr id="9" name="Google Shape;187;p31">
            <a:extLst>
              <a:ext uri="{FF2B5EF4-FFF2-40B4-BE49-F238E27FC236}">
                <a16:creationId xmlns:a16="http://schemas.microsoft.com/office/drawing/2014/main" id="{EAFBFA78-711E-C12F-59ED-F651A40EBBC7}"/>
              </a:ext>
            </a:extLst>
          </p:cNvPr>
          <p:cNvSpPr txBox="1"/>
          <p:nvPr/>
        </p:nvSpPr>
        <p:spPr>
          <a:xfrm>
            <a:off x="9849698" y="4255253"/>
            <a:ext cx="2008736" cy="800179"/>
          </a:xfrm>
          <a:prstGeom prst="rect">
            <a:avLst/>
          </a:prstGeom>
          <a:noFill/>
          <a:ln>
            <a:noFill/>
          </a:ln>
        </p:spPr>
        <p:txBody>
          <a:bodyPr spcFirstLastPara="1" wrap="square" lIns="121900" tIns="121900" rIns="121900" bIns="121900" anchor="t" anchorCtr="0">
            <a:spAutoFit/>
          </a:bodyPr>
          <a:lstStyle/>
          <a:p>
            <a:r>
              <a:rPr lang="en" dirty="0">
                <a:solidFill>
                  <a:srgbClr val="FF0000"/>
                </a:solidFill>
                <a:latin typeface="Calibri"/>
                <a:ea typeface="Calibri"/>
                <a:cs typeface="Calibri"/>
                <a:sym typeface="Calibri"/>
              </a:rPr>
              <a:t>Unsheilded doses &gt; 300 MGy</a:t>
            </a:r>
            <a:endParaRPr dirty="0">
              <a:solidFill>
                <a:srgbClr val="FF0000"/>
              </a:solidFill>
              <a:latin typeface="Calibri"/>
              <a:ea typeface="Calibri"/>
              <a:cs typeface="Calibri"/>
              <a:sym typeface="Calibri"/>
            </a:endParaRPr>
          </a:p>
        </p:txBody>
      </p:sp>
      <p:sp>
        <p:nvSpPr>
          <p:cNvPr id="11" name="Google Shape;190;p31">
            <a:extLst>
              <a:ext uri="{FF2B5EF4-FFF2-40B4-BE49-F238E27FC236}">
                <a16:creationId xmlns:a16="http://schemas.microsoft.com/office/drawing/2014/main" id="{CAC24B10-10FC-BF6C-9165-17CB0CD1E3C3}"/>
              </a:ext>
            </a:extLst>
          </p:cNvPr>
          <p:cNvSpPr/>
          <p:nvPr/>
        </p:nvSpPr>
        <p:spPr>
          <a:xfrm>
            <a:off x="5919284" y="3970564"/>
            <a:ext cx="144000" cy="144000"/>
          </a:xfrm>
          <a:prstGeom prst="ellipse">
            <a:avLst/>
          </a:prstGeom>
          <a:solidFill>
            <a:srgbClr val="00CC00"/>
          </a:solidFill>
          <a:ln>
            <a:noFill/>
          </a:ln>
        </p:spPr>
        <p:txBody>
          <a:bodyPr spcFirstLastPara="1" wrap="square" lIns="121900" tIns="121900" rIns="121900" bIns="121900" anchor="ctr" anchorCtr="0">
            <a:noAutofit/>
          </a:bodyPr>
          <a:lstStyle/>
          <a:p>
            <a:endParaRPr sz="2400">
              <a:solidFill>
                <a:srgbClr val="00CC00"/>
              </a:solidFill>
            </a:endParaRPr>
          </a:p>
        </p:txBody>
      </p:sp>
      <p:sp>
        <p:nvSpPr>
          <p:cNvPr id="12" name="Google Shape;191;p31">
            <a:extLst>
              <a:ext uri="{FF2B5EF4-FFF2-40B4-BE49-F238E27FC236}">
                <a16:creationId xmlns:a16="http://schemas.microsoft.com/office/drawing/2014/main" id="{F9F38BDA-7B7A-F8F9-6F4A-CEE4398E9A9E}"/>
              </a:ext>
            </a:extLst>
          </p:cNvPr>
          <p:cNvSpPr txBox="1"/>
          <p:nvPr/>
        </p:nvSpPr>
        <p:spPr>
          <a:xfrm>
            <a:off x="6099756" y="3547407"/>
            <a:ext cx="3143094" cy="707846"/>
          </a:xfrm>
          <a:prstGeom prst="rect">
            <a:avLst/>
          </a:prstGeom>
          <a:noFill/>
          <a:ln>
            <a:noFill/>
          </a:ln>
        </p:spPr>
        <p:txBody>
          <a:bodyPr spcFirstLastPara="1" wrap="square" lIns="91433" tIns="45700" rIns="91433" bIns="45700" anchor="t" anchorCtr="0">
            <a:spAutoFit/>
          </a:bodyPr>
          <a:lstStyle/>
          <a:p>
            <a:r>
              <a:rPr lang="en" sz="2000" dirty="0">
                <a:solidFill>
                  <a:srgbClr val="00CC00"/>
                </a:solidFill>
                <a:highlight>
                  <a:schemeClr val="lt1"/>
                </a:highlight>
                <a:latin typeface="Calibri"/>
                <a:ea typeface="Calibri"/>
                <a:cs typeface="Calibri"/>
                <a:sym typeface="Calibri"/>
              </a:rPr>
              <a:t>Goal stresses and doses (with factors of ~2)</a:t>
            </a:r>
            <a:endParaRPr sz="2000" dirty="0">
              <a:solidFill>
                <a:srgbClr val="00CC00"/>
              </a:solidFill>
              <a:highlight>
                <a:schemeClr val="lt1"/>
              </a:highlight>
            </a:endParaRPr>
          </a:p>
        </p:txBody>
      </p:sp>
      <p:sp>
        <p:nvSpPr>
          <p:cNvPr id="13" name="TextBox 12">
            <a:extLst>
              <a:ext uri="{FF2B5EF4-FFF2-40B4-BE49-F238E27FC236}">
                <a16:creationId xmlns:a16="http://schemas.microsoft.com/office/drawing/2014/main" id="{FA7775FB-F0CF-6F14-1E27-497CD8FE9796}"/>
              </a:ext>
            </a:extLst>
          </p:cNvPr>
          <p:cNvSpPr txBox="1"/>
          <p:nvPr/>
        </p:nvSpPr>
        <p:spPr>
          <a:xfrm>
            <a:off x="9104838" y="5944992"/>
            <a:ext cx="2674258" cy="369332"/>
          </a:xfrm>
          <a:prstGeom prst="rect">
            <a:avLst/>
          </a:prstGeom>
          <a:noFill/>
        </p:spPr>
        <p:txBody>
          <a:bodyPr wrap="none" rtlCol="0">
            <a:spAutoFit/>
          </a:bodyPr>
          <a:lstStyle/>
          <a:p>
            <a:r>
              <a:rPr lang="en-CA" dirty="0"/>
              <a:t>*See Dave’s talk for details</a:t>
            </a:r>
          </a:p>
        </p:txBody>
      </p:sp>
      <p:sp>
        <p:nvSpPr>
          <p:cNvPr id="14" name="Arrow: Left-Right 13">
            <a:extLst>
              <a:ext uri="{FF2B5EF4-FFF2-40B4-BE49-F238E27FC236}">
                <a16:creationId xmlns:a16="http://schemas.microsoft.com/office/drawing/2014/main" id="{C87C4D66-3223-ECCD-8F36-B8B1AF657890}"/>
              </a:ext>
            </a:extLst>
          </p:cNvPr>
          <p:cNvSpPr/>
          <p:nvPr/>
        </p:nvSpPr>
        <p:spPr>
          <a:xfrm>
            <a:off x="4486940" y="4267409"/>
            <a:ext cx="2528481" cy="840845"/>
          </a:xfrm>
          <a:prstGeom prst="leftRightArrow">
            <a:avLst>
              <a:gd name="adj1" fmla="val 69333"/>
              <a:gd name="adj2" fmla="val 50000"/>
            </a:avLst>
          </a:prstGeom>
          <a:solidFill>
            <a:srgbClr val="9797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Shielded doses ~50-100 </a:t>
            </a:r>
            <a:r>
              <a:rPr lang="en-CA" dirty="0" err="1"/>
              <a:t>MGy</a:t>
            </a:r>
            <a:endParaRPr lang="en-CA" dirty="0"/>
          </a:p>
        </p:txBody>
      </p:sp>
    </p:spTree>
    <p:extLst>
      <p:ext uri="{BB962C8B-B14F-4D97-AF65-F5344CB8AC3E}">
        <p14:creationId xmlns:p14="http://schemas.microsoft.com/office/powerpoint/2010/main" val="2944439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E0F5-A96E-CF3B-17C8-DB0FE9E31C52}"/>
              </a:ext>
            </a:extLst>
          </p:cNvPr>
          <p:cNvSpPr>
            <a:spLocks noGrp="1"/>
          </p:cNvSpPr>
          <p:nvPr>
            <p:ph type="title"/>
          </p:nvPr>
        </p:nvSpPr>
        <p:spPr/>
        <p:txBody>
          <a:bodyPr>
            <a:normAutofit/>
          </a:bodyPr>
          <a:lstStyle/>
          <a:p>
            <a:r>
              <a:rPr lang="en-US" dirty="0">
                <a:cs typeface="Calibri Light"/>
              </a:rPr>
              <a:t>Epoxy shielding optimization (Upstream)</a:t>
            </a:r>
            <a:endParaRPr lang="en-US" dirty="0"/>
          </a:p>
        </p:txBody>
      </p:sp>
      <p:sp>
        <p:nvSpPr>
          <p:cNvPr id="3" name="Footer Placeholder 2">
            <a:extLst>
              <a:ext uri="{FF2B5EF4-FFF2-40B4-BE49-F238E27FC236}">
                <a16:creationId xmlns:a16="http://schemas.microsoft.com/office/drawing/2014/main" id="{584755C0-4254-85EE-EA4F-B9C5FCC97EC3}"/>
              </a:ext>
            </a:extLst>
          </p:cNvPr>
          <p:cNvSpPr>
            <a:spLocks noGrp="1"/>
          </p:cNvSpPr>
          <p:nvPr>
            <p:ph type="ftr" sz="quarter" idx="11"/>
          </p:nvPr>
        </p:nvSpPr>
        <p:spPr/>
        <p:txBody>
          <a:bodyPr/>
          <a:lstStyle/>
          <a:p>
            <a:r>
              <a:rPr lang="en-US"/>
              <a:t>MOLLER Collaboration</a:t>
            </a:r>
            <a:endParaRPr lang="en-CA"/>
          </a:p>
        </p:txBody>
      </p:sp>
      <p:sp>
        <p:nvSpPr>
          <p:cNvPr id="4" name="Slide Number Placeholder 3">
            <a:extLst>
              <a:ext uri="{FF2B5EF4-FFF2-40B4-BE49-F238E27FC236}">
                <a16:creationId xmlns:a16="http://schemas.microsoft.com/office/drawing/2014/main" id="{69302627-ABF6-DC30-5D0A-698C2331F864}"/>
              </a:ext>
            </a:extLst>
          </p:cNvPr>
          <p:cNvSpPr>
            <a:spLocks noGrp="1"/>
          </p:cNvSpPr>
          <p:nvPr>
            <p:ph type="sldNum" sz="quarter" idx="12"/>
          </p:nvPr>
        </p:nvSpPr>
        <p:spPr/>
        <p:txBody>
          <a:bodyPr/>
          <a:lstStyle/>
          <a:p>
            <a:fld id="{863012B9-97B1-41EC-92B1-94C8EAB2EE34}" type="slidenum">
              <a:rPr lang="en-CA" smtClean="0"/>
              <a:t>16</a:t>
            </a:fld>
            <a:endParaRPr lang="en-CA"/>
          </a:p>
        </p:txBody>
      </p:sp>
      <p:pic>
        <p:nvPicPr>
          <p:cNvPr id="8" name="Picture 8" descr="Table&#10;&#10;Description automatically generated">
            <a:extLst>
              <a:ext uri="{FF2B5EF4-FFF2-40B4-BE49-F238E27FC236}">
                <a16:creationId xmlns:a16="http://schemas.microsoft.com/office/drawing/2014/main" id="{713876F1-9B4D-1861-25AB-1DECAEEB638D}"/>
              </a:ext>
            </a:extLst>
          </p:cNvPr>
          <p:cNvPicPr>
            <a:picLocks noChangeAspect="1"/>
          </p:cNvPicPr>
          <p:nvPr/>
        </p:nvPicPr>
        <p:blipFill>
          <a:blip r:embed="rId2"/>
          <a:stretch>
            <a:fillRect/>
          </a:stretch>
        </p:blipFill>
        <p:spPr>
          <a:xfrm>
            <a:off x="238664" y="1531241"/>
            <a:ext cx="2326335" cy="1428431"/>
          </a:xfrm>
          <a:prstGeom prst="rect">
            <a:avLst/>
          </a:prstGeom>
        </p:spPr>
      </p:pic>
      <p:pic>
        <p:nvPicPr>
          <p:cNvPr id="9" name="Picture 9">
            <a:extLst>
              <a:ext uri="{FF2B5EF4-FFF2-40B4-BE49-F238E27FC236}">
                <a16:creationId xmlns:a16="http://schemas.microsoft.com/office/drawing/2014/main" id="{43C2D227-7126-8026-EE6E-111E18C5C72D}"/>
              </a:ext>
            </a:extLst>
          </p:cNvPr>
          <p:cNvPicPr>
            <a:picLocks noChangeAspect="1"/>
          </p:cNvPicPr>
          <p:nvPr/>
        </p:nvPicPr>
        <p:blipFill>
          <a:blip r:embed="rId3"/>
          <a:stretch>
            <a:fillRect/>
          </a:stretch>
        </p:blipFill>
        <p:spPr>
          <a:xfrm>
            <a:off x="2756934" y="1549593"/>
            <a:ext cx="2261404" cy="1386942"/>
          </a:xfrm>
          <a:prstGeom prst="rect">
            <a:avLst/>
          </a:prstGeom>
        </p:spPr>
      </p:pic>
      <p:pic>
        <p:nvPicPr>
          <p:cNvPr id="10" name="Picture 10" descr="A picture containing graphical user interface&#10;&#10;Description automatically generated">
            <a:extLst>
              <a:ext uri="{FF2B5EF4-FFF2-40B4-BE49-F238E27FC236}">
                <a16:creationId xmlns:a16="http://schemas.microsoft.com/office/drawing/2014/main" id="{B77684C3-B45C-EBE7-C692-169D6D796124}"/>
              </a:ext>
            </a:extLst>
          </p:cNvPr>
          <p:cNvPicPr>
            <a:picLocks noChangeAspect="1"/>
          </p:cNvPicPr>
          <p:nvPr/>
        </p:nvPicPr>
        <p:blipFill>
          <a:blip r:embed="rId4"/>
          <a:stretch>
            <a:fillRect/>
          </a:stretch>
        </p:blipFill>
        <p:spPr>
          <a:xfrm>
            <a:off x="2770514" y="3305867"/>
            <a:ext cx="2234244" cy="1330751"/>
          </a:xfrm>
          <a:prstGeom prst="rect">
            <a:avLst/>
          </a:prstGeom>
        </p:spPr>
      </p:pic>
      <p:sp>
        <p:nvSpPr>
          <p:cNvPr id="11" name="TextBox 10">
            <a:extLst>
              <a:ext uri="{FF2B5EF4-FFF2-40B4-BE49-F238E27FC236}">
                <a16:creationId xmlns:a16="http://schemas.microsoft.com/office/drawing/2014/main" id="{38833BCD-E5C3-031B-3241-20603D024D21}"/>
              </a:ext>
            </a:extLst>
          </p:cNvPr>
          <p:cNvSpPr txBox="1"/>
          <p:nvPr/>
        </p:nvSpPr>
        <p:spPr>
          <a:xfrm>
            <a:off x="7172385" y="5926268"/>
            <a:ext cx="461225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rPr>
              <a:t>Geo 4, Slide 10 </a:t>
            </a:r>
          </a:p>
          <a:p>
            <a:r>
              <a:rPr lang="en-US" sz="1400" dirty="0">
                <a:ea typeface="+mn-lt"/>
                <a:cs typeface="+mn-lt"/>
              </a:rPr>
              <a:t>https://moller.jlab.org/DocDB/0008/000892/001/PhotonBackgroundsUpdate%20%282%29.pdf</a:t>
            </a:r>
            <a:endParaRPr lang="en-US" sz="1400" dirty="0">
              <a:cs typeface="Calibri"/>
            </a:endParaRPr>
          </a:p>
        </p:txBody>
      </p:sp>
      <p:sp>
        <p:nvSpPr>
          <p:cNvPr id="12" name="TextBox 1">
            <a:extLst>
              <a:ext uri="{FF2B5EF4-FFF2-40B4-BE49-F238E27FC236}">
                <a16:creationId xmlns:a16="http://schemas.microsoft.com/office/drawing/2014/main" id="{FE9892BC-6BFB-6D9B-2E3F-916380746B1F}"/>
              </a:ext>
            </a:extLst>
          </p:cNvPr>
          <p:cNvSpPr txBox="1"/>
          <p:nvPr/>
        </p:nvSpPr>
        <p:spPr>
          <a:xfrm>
            <a:off x="517026" y="1161909"/>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Inner Radial Layer</a:t>
            </a:r>
          </a:p>
        </p:txBody>
      </p:sp>
      <p:sp>
        <p:nvSpPr>
          <p:cNvPr id="13" name="TextBox 2">
            <a:extLst>
              <a:ext uri="{FF2B5EF4-FFF2-40B4-BE49-F238E27FC236}">
                <a16:creationId xmlns:a16="http://schemas.microsoft.com/office/drawing/2014/main" id="{E2A060DE-C877-9085-D3D9-2180F0C86FCB}"/>
              </a:ext>
            </a:extLst>
          </p:cNvPr>
          <p:cNvSpPr txBox="1"/>
          <p:nvPr/>
        </p:nvSpPr>
        <p:spPr>
          <a:xfrm>
            <a:off x="3400965" y="1159909"/>
            <a:ext cx="155203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Left side</a:t>
            </a:r>
          </a:p>
        </p:txBody>
      </p:sp>
      <p:sp>
        <p:nvSpPr>
          <p:cNvPr id="14" name="TextBox 3">
            <a:extLst>
              <a:ext uri="{FF2B5EF4-FFF2-40B4-BE49-F238E27FC236}">
                <a16:creationId xmlns:a16="http://schemas.microsoft.com/office/drawing/2014/main" id="{90AD2065-887C-E7D4-7086-33F5518E7F76}"/>
              </a:ext>
            </a:extLst>
          </p:cNvPr>
          <p:cNvSpPr txBox="1"/>
          <p:nvPr/>
        </p:nvSpPr>
        <p:spPr>
          <a:xfrm>
            <a:off x="3283630" y="2936535"/>
            <a:ext cx="242689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Right Side</a:t>
            </a:r>
          </a:p>
        </p:txBody>
      </p:sp>
      <p:sp>
        <p:nvSpPr>
          <p:cNvPr id="16" name="TextBox 15">
            <a:extLst>
              <a:ext uri="{FF2B5EF4-FFF2-40B4-BE49-F238E27FC236}">
                <a16:creationId xmlns:a16="http://schemas.microsoft.com/office/drawing/2014/main" id="{68BAB70C-27E4-4868-1E50-0CBA9270823F}"/>
              </a:ext>
            </a:extLst>
          </p:cNvPr>
          <p:cNvSpPr txBox="1"/>
          <p:nvPr/>
        </p:nvSpPr>
        <p:spPr>
          <a:xfrm>
            <a:off x="250639" y="3085339"/>
            <a:ext cx="5331125"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(Symmetric configuration shown)</a:t>
            </a:r>
          </a:p>
          <a:p>
            <a:endParaRPr lang="en-US" dirty="0"/>
          </a:p>
          <a:p>
            <a:endParaRPr lang="en-US" dirty="0"/>
          </a:p>
          <a:p>
            <a:endParaRPr lang="en-US" dirty="0"/>
          </a:p>
          <a:p>
            <a:r>
              <a:rPr lang="en-US" dirty="0"/>
              <a:t>Current Status:</a:t>
            </a:r>
          </a:p>
          <a:p>
            <a:endParaRPr lang="en-US" dirty="0">
              <a:cs typeface="Calibri"/>
            </a:endParaRPr>
          </a:p>
          <a:p>
            <a:r>
              <a:rPr lang="en-US" dirty="0">
                <a:cs typeface="Calibri"/>
              </a:rPr>
              <a:t>Reducing the thickness of the 2-bounce shield tube without adversely affecting the spectrometer epoxy dose and photon backgrounds at the detector plane. </a:t>
            </a:r>
          </a:p>
          <a:p>
            <a:endParaRPr lang="en-US" dirty="0">
              <a:cs typeface="Calibri"/>
            </a:endParaRPr>
          </a:p>
          <a:p>
            <a:r>
              <a:rPr lang="en-US" dirty="0">
                <a:cs typeface="Calibri"/>
              </a:rPr>
              <a:t>This will reduce the mass of the shielding tube and potentially also the power deposited in the tube itself. </a:t>
            </a:r>
          </a:p>
          <a:p>
            <a:endParaRPr lang="en-US" dirty="0">
              <a:cs typeface="Calibri"/>
            </a:endParaRPr>
          </a:p>
          <a:p>
            <a:endParaRPr lang="en-US" dirty="0">
              <a:cs typeface="Calibri"/>
            </a:endParaRPr>
          </a:p>
        </p:txBody>
      </p:sp>
      <p:pic>
        <p:nvPicPr>
          <p:cNvPr id="15" name="Picture 2">
            <a:extLst>
              <a:ext uri="{FF2B5EF4-FFF2-40B4-BE49-F238E27FC236}">
                <a16:creationId xmlns:a16="http://schemas.microsoft.com/office/drawing/2014/main" id="{4155E1CB-3574-1EF6-E1D2-617CC8018B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0930"/>
          <a:stretch/>
        </p:blipFill>
        <p:spPr bwMode="auto">
          <a:xfrm rot="10800000">
            <a:off x="10128337" y="3273238"/>
            <a:ext cx="1840892" cy="24177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48270" t="33250" b="31252"/>
          <a:stretch/>
        </p:blipFill>
        <p:spPr>
          <a:xfrm>
            <a:off x="5513116" y="963319"/>
            <a:ext cx="6440220" cy="2231235"/>
          </a:xfrm>
          <a:prstGeom prst="rect">
            <a:avLst/>
          </a:prstGeom>
        </p:spPr>
      </p:pic>
      <p:sp>
        <p:nvSpPr>
          <p:cNvPr id="5" name="TextBox 4">
            <a:extLst>
              <a:ext uri="{FF2B5EF4-FFF2-40B4-BE49-F238E27FC236}">
                <a16:creationId xmlns:a16="http://schemas.microsoft.com/office/drawing/2014/main" id="{9F004F54-5A2B-6FD5-DB15-3BF22A2AFEA0}"/>
              </a:ext>
            </a:extLst>
          </p:cNvPr>
          <p:cNvSpPr txBox="1"/>
          <p:nvPr/>
        </p:nvSpPr>
        <p:spPr>
          <a:xfrm>
            <a:off x="9539021" y="2775006"/>
            <a:ext cx="2414315" cy="369332"/>
          </a:xfrm>
          <a:prstGeom prst="rect">
            <a:avLst/>
          </a:prstGeom>
          <a:noFill/>
        </p:spPr>
        <p:txBody>
          <a:bodyPr wrap="none" rtlCol="0">
            <a:spAutoFit/>
          </a:bodyPr>
          <a:lstStyle/>
          <a:p>
            <a:r>
              <a:rPr lang="en-CA" dirty="0"/>
              <a:t>Cutaway view from side</a:t>
            </a:r>
          </a:p>
        </p:txBody>
      </p:sp>
      <p:sp>
        <p:nvSpPr>
          <p:cNvPr id="17" name="TextBox 16">
            <a:extLst>
              <a:ext uri="{FF2B5EF4-FFF2-40B4-BE49-F238E27FC236}">
                <a16:creationId xmlns:a16="http://schemas.microsoft.com/office/drawing/2014/main" id="{E59C6D14-72FE-29BE-6AE0-BB164F6C6F67}"/>
              </a:ext>
            </a:extLst>
          </p:cNvPr>
          <p:cNvSpPr txBox="1"/>
          <p:nvPr/>
        </p:nvSpPr>
        <p:spPr>
          <a:xfrm>
            <a:off x="9580562" y="5741602"/>
            <a:ext cx="2388667" cy="369332"/>
          </a:xfrm>
          <a:prstGeom prst="rect">
            <a:avLst/>
          </a:prstGeom>
          <a:noFill/>
        </p:spPr>
        <p:txBody>
          <a:bodyPr wrap="none" rtlCol="0">
            <a:spAutoFit/>
          </a:bodyPr>
          <a:lstStyle/>
          <a:p>
            <a:r>
              <a:rPr lang="en-CA" dirty="0"/>
              <a:t>View from downstream</a:t>
            </a:r>
          </a:p>
        </p:txBody>
      </p:sp>
      <p:sp>
        <p:nvSpPr>
          <p:cNvPr id="7" name="TextBox 6">
            <a:extLst>
              <a:ext uri="{FF2B5EF4-FFF2-40B4-BE49-F238E27FC236}">
                <a16:creationId xmlns:a16="http://schemas.microsoft.com/office/drawing/2014/main" id="{2DDECF70-79D2-8B01-4F8B-6BEE59F2B45C}"/>
              </a:ext>
            </a:extLst>
          </p:cNvPr>
          <p:cNvSpPr txBox="1"/>
          <p:nvPr/>
        </p:nvSpPr>
        <p:spPr>
          <a:xfrm>
            <a:off x="5432229" y="3592773"/>
            <a:ext cx="2104379" cy="646331"/>
          </a:xfrm>
          <a:prstGeom prst="rect">
            <a:avLst/>
          </a:prstGeom>
          <a:noFill/>
        </p:spPr>
        <p:txBody>
          <a:bodyPr wrap="square" rtlCol="0">
            <a:spAutoFit/>
          </a:bodyPr>
          <a:lstStyle/>
          <a:p>
            <a:r>
              <a:rPr lang="en-CA" dirty="0"/>
              <a:t>Coil epoxy encasing the conductors</a:t>
            </a:r>
          </a:p>
        </p:txBody>
      </p:sp>
      <p:sp>
        <p:nvSpPr>
          <p:cNvPr id="19" name="TextBox 18">
            <a:extLst>
              <a:ext uri="{FF2B5EF4-FFF2-40B4-BE49-F238E27FC236}">
                <a16:creationId xmlns:a16="http://schemas.microsoft.com/office/drawing/2014/main" id="{26EAFD36-C597-E1C0-809F-689AE894DC0C}"/>
              </a:ext>
            </a:extLst>
          </p:cNvPr>
          <p:cNvSpPr txBox="1"/>
          <p:nvPr/>
        </p:nvSpPr>
        <p:spPr>
          <a:xfrm>
            <a:off x="6297748" y="4369015"/>
            <a:ext cx="2324006" cy="646331"/>
          </a:xfrm>
          <a:prstGeom prst="rect">
            <a:avLst/>
          </a:prstGeom>
          <a:noFill/>
        </p:spPr>
        <p:txBody>
          <a:bodyPr wrap="square" rtlCol="0">
            <a:spAutoFit/>
          </a:bodyPr>
          <a:lstStyle/>
          <a:p>
            <a:r>
              <a:rPr lang="en-CA" dirty="0"/>
              <a:t>2-bounce shield with </a:t>
            </a:r>
            <a:r>
              <a:rPr lang="en-CA" dirty="0" err="1"/>
              <a:t>cutouts</a:t>
            </a:r>
            <a:r>
              <a:rPr lang="en-CA" dirty="0"/>
              <a:t> for coils</a:t>
            </a:r>
          </a:p>
        </p:txBody>
      </p:sp>
      <p:sp>
        <p:nvSpPr>
          <p:cNvPr id="20" name="TextBox 19">
            <a:extLst>
              <a:ext uri="{FF2B5EF4-FFF2-40B4-BE49-F238E27FC236}">
                <a16:creationId xmlns:a16="http://schemas.microsoft.com/office/drawing/2014/main" id="{1C423537-4930-C382-BA75-0D51C8AE36E3}"/>
              </a:ext>
            </a:extLst>
          </p:cNvPr>
          <p:cNvSpPr txBox="1"/>
          <p:nvPr/>
        </p:nvSpPr>
        <p:spPr>
          <a:xfrm>
            <a:off x="8323356" y="5218060"/>
            <a:ext cx="1521684" cy="369332"/>
          </a:xfrm>
          <a:prstGeom prst="rect">
            <a:avLst/>
          </a:prstGeom>
          <a:noFill/>
        </p:spPr>
        <p:txBody>
          <a:bodyPr wrap="square" rtlCol="0">
            <a:spAutoFit/>
          </a:bodyPr>
          <a:lstStyle/>
          <a:p>
            <a:r>
              <a:rPr lang="en-CA" dirty="0"/>
              <a:t>W wedges </a:t>
            </a:r>
          </a:p>
        </p:txBody>
      </p:sp>
      <p:cxnSp>
        <p:nvCxnSpPr>
          <p:cNvPr id="25" name="Straight Arrow Connector 24">
            <a:extLst>
              <a:ext uri="{FF2B5EF4-FFF2-40B4-BE49-F238E27FC236}">
                <a16:creationId xmlns:a16="http://schemas.microsoft.com/office/drawing/2014/main" id="{C04DF226-8E68-3FB1-BE76-BADA56E95170}"/>
              </a:ext>
            </a:extLst>
          </p:cNvPr>
          <p:cNvCxnSpPr>
            <a:cxnSpLocks/>
          </p:cNvCxnSpPr>
          <p:nvPr/>
        </p:nvCxnSpPr>
        <p:spPr>
          <a:xfrm flipV="1">
            <a:off x="8486668" y="4135093"/>
            <a:ext cx="2562115" cy="557087"/>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cxnSp>
        <p:nvCxnSpPr>
          <p:cNvPr id="29" name="Straight Arrow Connector 28">
            <a:extLst>
              <a:ext uri="{FF2B5EF4-FFF2-40B4-BE49-F238E27FC236}">
                <a16:creationId xmlns:a16="http://schemas.microsoft.com/office/drawing/2014/main" id="{DB3D0647-D6B0-6D00-9E71-A366BEE04D3D}"/>
              </a:ext>
            </a:extLst>
          </p:cNvPr>
          <p:cNvCxnSpPr>
            <a:cxnSpLocks/>
          </p:cNvCxnSpPr>
          <p:nvPr/>
        </p:nvCxnSpPr>
        <p:spPr>
          <a:xfrm flipV="1">
            <a:off x="8261440" y="2058203"/>
            <a:ext cx="740320" cy="2219318"/>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cxnSp>
        <p:nvCxnSpPr>
          <p:cNvPr id="31" name="Straight Arrow Connector 30">
            <a:extLst>
              <a:ext uri="{FF2B5EF4-FFF2-40B4-BE49-F238E27FC236}">
                <a16:creationId xmlns:a16="http://schemas.microsoft.com/office/drawing/2014/main" id="{B3E8141E-5618-28CD-9327-7BF52E71E7C4}"/>
              </a:ext>
            </a:extLst>
          </p:cNvPr>
          <p:cNvCxnSpPr>
            <a:cxnSpLocks/>
          </p:cNvCxnSpPr>
          <p:nvPr/>
        </p:nvCxnSpPr>
        <p:spPr>
          <a:xfrm flipV="1">
            <a:off x="7191938" y="2397760"/>
            <a:ext cx="1131418" cy="1288353"/>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cxnSp>
        <p:nvCxnSpPr>
          <p:cNvPr id="35" name="Straight Arrow Connector 34">
            <a:extLst>
              <a:ext uri="{FF2B5EF4-FFF2-40B4-BE49-F238E27FC236}">
                <a16:creationId xmlns:a16="http://schemas.microsoft.com/office/drawing/2014/main" id="{086C97C3-6308-E548-7E37-0082DA8ADC23}"/>
              </a:ext>
            </a:extLst>
          </p:cNvPr>
          <p:cNvCxnSpPr>
            <a:cxnSpLocks/>
          </p:cNvCxnSpPr>
          <p:nvPr/>
        </p:nvCxnSpPr>
        <p:spPr>
          <a:xfrm flipV="1">
            <a:off x="9391221" y="4802520"/>
            <a:ext cx="2393420" cy="530957"/>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cxnSp>
        <p:nvCxnSpPr>
          <p:cNvPr id="24" name="Straight Arrow Connector 23">
            <a:extLst>
              <a:ext uri="{FF2B5EF4-FFF2-40B4-BE49-F238E27FC236}">
                <a16:creationId xmlns:a16="http://schemas.microsoft.com/office/drawing/2014/main" id="{49E8C1D2-1D79-E7FC-AB13-514F5FFBD117}"/>
              </a:ext>
            </a:extLst>
          </p:cNvPr>
          <p:cNvCxnSpPr>
            <a:cxnSpLocks/>
          </p:cNvCxnSpPr>
          <p:nvPr/>
        </p:nvCxnSpPr>
        <p:spPr>
          <a:xfrm flipV="1">
            <a:off x="8846982" y="2221008"/>
            <a:ext cx="544239" cy="2992806"/>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866581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C758B-368E-3B70-327B-6760AF38F768}"/>
              </a:ext>
            </a:extLst>
          </p:cNvPr>
          <p:cNvSpPr>
            <a:spLocks noGrp="1"/>
          </p:cNvSpPr>
          <p:nvPr>
            <p:ph type="title"/>
          </p:nvPr>
        </p:nvSpPr>
        <p:spPr/>
        <p:txBody>
          <a:bodyPr/>
          <a:lstStyle/>
          <a:p>
            <a:r>
              <a:rPr lang="en-CA" dirty="0"/>
              <a:t>Epoxy dose in DS with worst-case asymmetric map</a:t>
            </a:r>
          </a:p>
        </p:txBody>
      </p:sp>
      <p:pic>
        <p:nvPicPr>
          <p:cNvPr id="8" name="Content Placeholder 7" descr="A picture containing chart&#10;&#10;Description automatically generated">
            <a:extLst>
              <a:ext uri="{FF2B5EF4-FFF2-40B4-BE49-F238E27FC236}">
                <a16:creationId xmlns:a16="http://schemas.microsoft.com/office/drawing/2014/main" id="{FDE5441E-32D1-E6FA-1744-300B964EEF4F}"/>
              </a:ext>
            </a:extLst>
          </p:cNvPr>
          <p:cNvPicPr>
            <a:picLocks noGrp="1" noChangeAspect="1"/>
          </p:cNvPicPr>
          <p:nvPr>
            <p:ph idx="1"/>
          </p:nvPr>
        </p:nvPicPr>
        <p:blipFill>
          <a:blip r:embed="rId2"/>
          <a:stretch>
            <a:fillRect/>
          </a:stretch>
        </p:blipFill>
        <p:spPr>
          <a:xfrm>
            <a:off x="411893" y="1085711"/>
            <a:ext cx="7381219" cy="5381625"/>
          </a:xfrm>
        </p:spPr>
      </p:pic>
      <p:sp>
        <p:nvSpPr>
          <p:cNvPr id="4" name="Footer Placeholder 3">
            <a:extLst>
              <a:ext uri="{FF2B5EF4-FFF2-40B4-BE49-F238E27FC236}">
                <a16:creationId xmlns:a16="http://schemas.microsoft.com/office/drawing/2014/main" id="{E3B8AA1F-CF8A-CDCA-F61D-BF6998917A40}"/>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C2F7E814-684B-DB35-B977-40B58CBCB48D}"/>
              </a:ext>
            </a:extLst>
          </p:cNvPr>
          <p:cNvSpPr>
            <a:spLocks noGrp="1"/>
          </p:cNvSpPr>
          <p:nvPr>
            <p:ph type="sldNum" sz="quarter" idx="12"/>
          </p:nvPr>
        </p:nvSpPr>
        <p:spPr/>
        <p:txBody>
          <a:bodyPr/>
          <a:lstStyle/>
          <a:p>
            <a:fld id="{07E1C93C-5050-FC42-8F10-D22D4F119D13}" type="slidenum">
              <a:rPr lang="en-US" smtClean="0"/>
              <a:pPr/>
              <a:t>17</a:t>
            </a:fld>
            <a:endParaRPr lang="en-US" dirty="0"/>
          </a:p>
        </p:txBody>
      </p:sp>
      <p:sp>
        <p:nvSpPr>
          <p:cNvPr id="9" name="TextBox 8">
            <a:extLst>
              <a:ext uri="{FF2B5EF4-FFF2-40B4-BE49-F238E27FC236}">
                <a16:creationId xmlns:a16="http://schemas.microsoft.com/office/drawing/2014/main" id="{6E2F79FC-ED57-EC6C-4AF5-7F1CD44C9B10}"/>
              </a:ext>
            </a:extLst>
          </p:cNvPr>
          <p:cNvSpPr txBox="1"/>
          <p:nvPr/>
        </p:nvSpPr>
        <p:spPr>
          <a:xfrm>
            <a:off x="8812799" y="1614311"/>
            <a:ext cx="2198102" cy="1200329"/>
          </a:xfrm>
          <a:prstGeom prst="rect">
            <a:avLst/>
          </a:prstGeom>
          <a:noFill/>
        </p:spPr>
        <p:txBody>
          <a:bodyPr wrap="none" rtlCol="0">
            <a:spAutoFit/>
          </a:bodyPr>
          <a:lstStyle/>
          <a:p>
            <a:r>
              <a:rPr lang="en-CA" sz="2400" dirty="0"/>
              <a:t>Yes, that is </a:t>
            </a:r>
          </a:p>
          <a:p>
            <a:endParaRPr lang="en-CA" sz="2400" b="1" dirty="0">
              <a:solidFill>
                <a:srgbClr val="FF0000"/>
              </a:solidFill>
            </a:endParaRPr>
          </a:p>
          <a:p>
            <a:r>
              <a:rPr lang="en-CA" sz="2400" b="1" dirty="0">
                <a:solidFill>
                  <a:srgbClr val="FF0000"/>
                </a:solidFill>
              </a:rPr>
              <a:t>2.4 Giga-Gray!!!</a:t>
            </a:r>
          </a:p>
        </p:txBody>
      </p:sp>
      <p:sp>
        <p:nvSpPr>
          <p:cNvPr id="10" name="TextBox 9">
            <a:extLst>
              <a:ext uri="{FF2B5EF4-FFF2-40B4-BE49-F238E27FC236}">
                <a16:creationId xmlns:a16="http://schemas.microsoft.com/office/drawing/2014/main" id="{56A5F681-05DB-14C2-B910-C94C58F9E0FF}"/>
              </a:ext>
            </a:extLst>
          </p:cNvPr>
          <p:cNvSpPr txBox="1"/>
          <p:nvPr/>
        </p:nvSpPr>
        <p:spPr>
          <a:xfrm>
            <a:off x="8321040" y="3230880"/>
            <a:ext cx="3376689" cy="2031325"/>
          </a:xfrm>
          <a:prstGeom prst="rect">
            <a:avLst/>
          </a:prstGeom>
          <a:noFill/>
        </p:spPr>
        <p:txBody>
          <a:bodyPr wrap="square" rtlCol="0">
            <a:spAutoFit/>
          </a:bodyPr>
          <a:lstStyle/>
          <a:p>
            <a:r>
              <a:rPr lang="en-CA" dirty="0"/>
              <a:t>Whatever shielding is designed needs to be capable of shielding the coils in a misaligned or asymmetric case</a:t>
            </a:r>
          </a:p>
          <a:p>
            <a:endParaRPr lang="en-CA" dirty="0"/>
          </a:p>
          <a:p>
            <a:r>
              <a:rPr lang="en-CA" dirty="0"/>
              <a:t>Plates on underbelly reduce this to ~ 100 </a:t>
            </a:r>
            <a:r>
              <a:rPr lang="en-CA" dirty="0" err="1"/>
              <a:t>MGy</a:t>
            </a:r>
            <a:endParaRPr lang="en-CA" dirty="0"/>
          </a:p>
        </p:txBody>
      </p:sp>
    </p:spTree>
    <p:extLst>
      <p:ext uri="{BB962C8B-B14F-4D97-AF65-F5344CB8AC3E}">
        <p14:creationId xmlns:p14="http://schemas.microsoft.com/office/powerpoint/2010/main" val="3625747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E70CA-BDCE-6A82-41F0-068BD68E63FA}"/>
              </a:ext>
            </a:extLst>
          </p:cNvPr>
          <p:cNvSpPr>
            <a:spLocks noGrp="1"/>
          </p:cNvSpPr>
          <p:nvPr>
            <p:ph type="title"/>
          </p:nvPr>
        </p:nvSpPr>
        <p:spPr/>
        <p:txBody>
          <a:bodyPr>
            <a:normAutofit/>
          </a:bodyPr>
          <a:lstStyle/>
          <a:p>
            <a:r>
              <a:rPr lang="en-CA" dirty="0"/>
              <a:t>Dose on underbelly in DS</a:t>
            </a:r>
          </a:p>
        </p:txBody>
      </p:sp>
      <p:sp>
        <p:nvSpPr>
          <p:cNvPr id="4" name="Footer Placeholder 3">
            <a:extLst>
              <a:ext uri="{FF2B5EF4-FFF2-40B4-BE49-F238E27FC236}">
                <a16:creationId xmlns:a16="http://schemas.microsoft.com/office/drawing/2014/main" id="{2278ED12-1D13-0C6C-BEE1-586A0BA02CC6}"/>
              </a:ext>
            </a:extLst>
          </p:cNvPr>
          <p:cNvSpPr>
            <a:spLocks noGrp="1"/>
          </p:cNvSpPr>
          <p:nvPr>
            <p:ph type="ftr" sz="quarter" idx="11"/>
          </p:nvPr>
        </p:nvSpPr>
        <p:spPr/>
        <p:txBody>
          <a:bodyPr/>
          <a:lstStyle/>
          <a:p>
            <a:r>
              <a:rPr lang="en-US"/>
              <a:t>MOLLER Collaboration</a:t>
            </a:r>
            <a:endParaRPr lang="en-CA"/>
          </a:p>
        </p:txBody>
      </p:sp>
      <p:sp>
        <p:nvSpPr>
          <p:cNvPr id="5" name="Slide Number Placeholder 4">
            <a:extLst>
              <a:ext uri="{FF2B5EF4-FFF2-40B4-BE49-F238E27FC236}">
                <a16:creationId xmlns:a16="http://schemas.microsoft.com/office/drawing/2014/main" id="{D72C1310-7601-A2AE-D5CE-42AEBDD96126}"/>
              </a:ext>
            </a:extLst>
          </p:cNvPr>
          <p:cNvSpPr>
            <a:spLocks noGrp="1"/>
          </p:cNvSpPr>
          <p:nvPr>
            <p:ph type="sldNum" sz="quarter" idx="12"/>
          </p:nvPr>
        </p:nvSpPr>
        <p:spPr/>
        <p:txBody>
          <a:bodyPr/>
          <a:lstStyle/>
          <a:p>
            <a:fld id="{863012B9-97B1-41EC-92B1-94C8EAB2EE34}" type="slidenum">
              <a:rPr lang="en-CA" smtClean="0"/>
              <a:t>18</a:t>
            </a:fld>
            <a:endParaRPr lang="en-CA"/>
          </a:p>
        </p:txBody>
      </p:sp>
      <p:pic>
        <p:nvPicPr>
          <p:cNvPr id="6" name="Picture 5" descr="A picture containing graphical user interface&#10;&#10;Description automatically generated">
            <a:extLst>
              <a:ext uri="{FF2B5EF4-FFF2-40B4-BE49-F238E27FC236}">
                <a16:creationId xmlns:a16="http://schemas.microsoft.com/office/drawing/2014/main" id="{3AAEF7CF-014E-E7FA-95BD-43A8C4F3D55C}"/>
              </a:ext>
            </a:extLst>
          </p:cNvPr>
          <p:cNvPicPr>
            <a:picLocks noChangeAspect="1"/>
          </p:cNvPicPr>
          <p:nvPr/>
        </p:nvPicPr>
        <p:blipFill>
          <a:blip r:embed="rId2"/>
          <a:stretch>
            <a:fillRect/>
          </a:stretch>
        </p:blipFill>
        <p:spPr>
          <a:xfrm>
            <a:off x="8381941" y="971960"/>
            <a:ext cx="3801963" cy="2772000"/>
          </a:xfrm>
          <a:prstGeom prst="rect">
            <a:avLst/>
          </a:prstGeom>
        </p:spPr>
      </p:pic>
      <p:pic>
        <p:nvPicPr>
          <p:cNvPr id="8" name="Picture 7" descr="Chart&#10;&#10;Description automatically generated with medium confidence">
            <a:extLst>
              <a:ext uri="{FF2B5EF4-FFF2-40B4-BE49-F238E27FC236}">
                <a16:creationId xmlns:a16="http://schemas.microsoft.com/office/drawing/2014/main" id="{047163CC-647E-BEF9-66CF-B5FDC53140D2}"/>
              </a:ext>
            </a:extLst>
          </p:cNvPr>
          <p:cNvPicPr>
            <a:picLocks noChangeAspect="1"/>
          </p:cNvPicPr>
          <p:nvPr/>
        </p:nvPicPr>
        <p:blipFill>
          <a:blip r:embed="rId3"/>
          <a:stretch>
            <a:fillRect/>
          </a:stretch>
        </p:blipFill>
        <p:spPr>
          <a:xfrm>
            <a:off x="4281407" y="971960"/>
            <a:ext cx="3801963" cy="2772000"/>
          </a:xfrm>
          <a:prstGeom prst="rect">
            <a:avLst/>
          </a:prstGeom>
        </p:spPr>
      </p:pic>
      <p:pic>
        <p:nvPicPr>
          <p:cNvPr id="12" name="Picture 11" descr="Chart&#10;&#10;Description automatically generated">
            <a:extLst>
              <a:ext uri="{FF2B5EF4-FFF2-40B4-BE49-F238E27FC236}">
                <a16:creationId xmlns:a16="http://schemas.microsoft.com/office/drawing/2014/main" id="{F70CB0C1-5271-D48A-826C-00644C12C74C}"/>
              </a:ext>
            </a:extLst>
          </p:cNvPr>
          <p:cNvPicPr>
            <a:picLocks noChangeAspect="1"/>
          </p:cNvPicPr>
          <p:nvPr/>
        </p:nvPicPr>
        <p:blipFill>
          <a:blip r:embed="rId4"/>
          <a:stretch>
            <a:fillRect/>
          </a:stretch>
        </p:blipFill>
        <p:spPr>
          <a:xfrm>
            <a:off x="180874" y="971960"/>
            <a:ext cx="3801963" cy="2772000"/>
          </a:xfrm>
          <a:prstGeom prst="rect">
            <a:avLst/>
          </a:prstGeom>
        </p:spPr>
      </p:pic>
      <p:sp>
        <p:nvSpPr>
          <p:cNvPr id="16" name="TextBox 15">
            <a:extLst>
              <a:ext uri="{FF2B5EF4-FFF2-40B4-BE49-F238E27FC236}">
                <a16:creationId xmlns:a16="http://schemas.microsoft.com/office/drawing/2014/main" id="{5EB39402-334C-9239-2156-F284AD65CC63}"/>
              </a:ext>
            </a:extLst>
          </p:cNvPr>
          <p:cNvSpPr txBox="1"/>
          <p:nvPr/>
        </p:nvSpPr>
        <p:spPr>
          <a:xfrm>
            <a:off x="1154436" y="998106"/>
            <a:ext cx="2155526" cy="369332"/>
          </a:xfrm>
          <a:prstGeom prst="rect">
            <a:avLst/>
          </a:prstGeom>
          <a:solidFill>
            <a:schemeClr val="bg1"/>
          </a:solidFill>
        </p:spPr>
        <p:txBody>
          <a:bodyPr wrap="none" rtlCol="0">
            <a:spAutoFit/>
          </a:bodyPr>
          <a:lstStyle/>
          <a:p>
            <a:r>
              <a:rPr lang="en-CA" dirty="0"/>
              <a:t>Symmetric, w/ shield</a:t>
            </a:r>
          </a:p>
        </p:txBody>
      </p:sp>
      <p:sp>
        <p:nvSpPr>
          <p:cNvPr id="18" name="TextBox 17">
            <a:extLst>
              <a:ext uri="{FF2B5EF4-FFF2-40B4-BE49-F238E27FC236}">
                <a16:creationId xmlns:a16="http://schemas.microsoft.com/office/drawing/2014/main" id="{2CE97ADE-FC0A-31F3-C9B6-C8520CA3AED9}"/>
              </a:ext>
            </a:extLst>
          </p:cNvPr>
          <p:cNvSpPr txBox="1"/>
          <p:nvPr/>
        </p:nvSpPr>
        <p:spPr>
          <a:xfrm>
            <a:off x="8743444" y="875230"/>
            <a:ext cx="3041154" cy="369332"/>
          </a:xfrm>
          <a:prstGeom prst="rect">
            <a:avLst/>
          </a:prstGeom>
          <a:solidFill>
            <a:schemeClr val="bg1"/>
          </a:solidFill>
        </p:spPr>
        <p:txBody>
          <a:bodyPr wrap="none" rtlCol="0">
            <a:spAutoFit/>
          </a:bodyPr>
          <a:lstStyle/>
          <a:p>
            <a:r>
              <a:rPr lang="en-CA" dirty="0"/>
              <a:t>+/- 1 or 3 mm offset, w/ shield</a:t>
            </a:r>
          </a:p>
        </p:txBody>
      </p:sp>
      <p:sp>
        <p:nvSpPr>
          <p:cNvPr id="19" name="TextBox 18">
            <a:extLst>
              <a:ext uri="{FF2B5EF4-FFF2-40B4-BE49-F238E27FC236}">
                <a16:creationId xmlns:a16="http://schemas.microsoft.com/office/drawing/2014/main" id="{DFBA7C12-ADE0-6A4A-22A4-44AF8FFBC90B}"/>
              </a:ext>
            </a:extLst>
          </p:cNvPr>
          <p:cNvSpPr txBox="1"/>
          <p:nvPr/>
        </p:nvSpPr>
        <p:spPr>
          <a:xfrm>
            <a:off x="5048569" y="993960"/>
            <a:ext cx="2791085" cy="369332"/>
          </a:xfrm>
          <a:prstGeom prst="rect">
            <a:avLst/>
          </a:prstGeom>
          <a:solidFill>
            <a:schemeClr val="bg1"/>
          </a:solidFill>
        </p:spPr>
        <p:txBody>
          <a:bodyPr wrap="none" rtlCol="0">
            <a:spAutoFit/>
          </a:bodyPr>
          <a:lstStyle/>
          <a:p>
            <a:r>
              <a:rPr lang="en-CA" dirty="0"/>
              <a:t>+/- 0.5 mm offset, w/ shield</a:t>
            </a:r>
          </a:p>
        </p:txBody>
      </p:sp>
      <p:sp>
        <p:nvSpPr>
          <p:cNvPr id="20" name="TextBox 19">
            <a:extLst>
              <a:ext uri="{FF2B5EF4-FFF2-40B4-BE49-F238E27FC236}">
                <a16:creationId xmlns:a16="http://schemas.microsoft.com/office/drawing/2014/main" id="{84731BB3-A102-50DD-2599-1F85DA6E3AF6}"/>
              </a:ext>
            </a:extLst>
          </p:cNvPr>
          <p:cNvSpPr txBox="1"/>
          <p:nvPr/>
        </p:nvSpPr>
        <p:spPr>
          <a:xfrm>
            <a:off x="9045018" y="422525"/>
            <a:ext cx="3794289" cy="307777"/>
          </a:xfrm>
          <a:prstGeom prst="rect">
            <a:avLst/>
          </a:prstGeom>
          <a:noFill/>
        </p:spPr>
        <p:txBody>
          <a:bodyPr wrap="square">
            <a:spAutoFit/>
          </a:bodyPr>
          <a:lstStyle/>
          <a:p>
            <a:r>
              <a:rPr lang="en-CA" sz="1400" dirty="0"/>
              <a:t>* “Kryptonite” stops all tracks  that hit it.</a:t>
            </a:r>
          </a:p>
        </p:txBody>
      </p:sp>
      <p:pic>
        <p:nvPicPr>
          <p:cNvPr id="21" name="Picture 20" descr="Graphical user interface&#10;&#10;Description automatically generated with medium confidence">
            <a:extLst>
              <a:ext uri="{FF2B5EF4-FFF2-40B4-BE49-F238E27FC236}">
                <a16:creationId xmlns:a16="http://schemas.microsoft.com/office/drawing/2014/main" id="{4A815FBA-06A8-97AE-BCDD-8102184BA3A0}"/>
              </a:ext>
            </a:extLst>
          </p:cNvPr>
          <p:cNvPicPr>
            <a:picLocks noChangeAspect="1"/>
          </p:cNvPicPr>
          <p:nvPr/>
        </p:nvPicPr>
        <p:blipFill>
          <a:blip r:embed="rId5"/>
          <a:stretch>
            <a:fillRect/>
          </a:stretch>
        </p:blipFill>
        <p:spPr>
          <a:xfrm>
            <a:off x="8363039" y="3956955"/>
            <a:ext cx="3801963" cy="2772000"/>
          </a:xfrm>
          <a:prstGeom prst="rect">
            <a:avLst/>
          </a:prstGeom>
        </p:spPr>
      </p:pic>
      <p:pic>
        <p:nvPicPr>
          <p:cNvPr id="23" name="Picture 22" descr="Chart, scatter chart&#10;&#10;Description automatically generated">
            <a:extLst>
              <a:ext uri="{FF2B5EF4-FFF2-40B4-BE49-F238E27FC236}">
                <a16:creationId xmlns:a16="http://schemas.microsoft.com/office/drawing/2014/main" id="{1DCC5D07-A7FA-7C99-0529-E354AE74CE75}"/>
              </a:ext>
            </a:extLst>
          </p:cNvPr>
          <p:cNvPicPr>
            <a:picLocks noChangeAspect="1"/>
          </p:cNvPicPr>
          <p:nvPr/>
        </p:nvPicPr>
        <p:blipFill>
          <a:blip r:embed="rId6"/>
          <a:stretch>
            <a:fillRect/>
          </a:stretch>
        </p:blipFill>
        <p:spPr>
          <a:xfrm>
            <a:off x="4291418" y="3965717"/>
            <a:ext cx="3801963" cy="2772000"/>
          </a:xfrm>
          <a:prstGeom prst="rect">
            <a:avLst/>
          </a:prstGeom>
        </p:spPr>
      </p:pic>
      <p:pic>
        <p:nvPicPr>
          <p:cNvPr id="27" name="Picture 26" descr="A picture containing graphical user interface&#10;&#10;Description automatically generated">
            <a:extLst>
              <a:ext uri="{FF2B5EF4-FFF2-40B4-BE49-F238E27FC236}">
                <a16:creationId xmlns:a16="http://schemas.microsoft.com/office/drawing/2014/main" id="{E553595E-6B5E-A0CA-E7F4-8549541E7429}"/>
              </a:ext>
            </a:extLst>
          </p:cNvPr>
          <p:cNvPicPr>
            <a:picLocks noChangeAspect="1"/>
          </p:cNvPicPr>
          <p:nvPr/>
        </p:nvPicPr>
        <p:blipFill>
          <a:blip r:embed="rId7"/>
          <a:stretch>
            <a:fillRect/>
          </a:stretch>
        </p:blipFill>
        <p:spPr>
          <a:xfrm>
            <a:off x="219797" y="3990869"/>
            <a:ext cx="3801963" cy="2772000"/>
          </a:xfrm>
          <a:prstGeom prst="rect">
            <a:avLst/>
          </a:prstGeom>
        </p:spPr>
      </p:pic>
      <p:sp>
        <p:nvSpPr>
          <p:cNvPr id="28" name="TextBox 27">
            <a:extLst>
              <a:ext uri="{FF2B5EF4-FFF2-40B4-BE49-F238E27FC236}">
                <a16:creationId xmlns:a16="http://schemas.microsoft.com/office/drawing/2014/main" id="{1F68AFD6-E43B-DBFE-0BFA-CB4529D6B712}"/>
              </a:ext>
            </a:extLst>
          </p:cNvPr>
          <p:cNvSpPr txBox="1"/>
          <p:nvPr/>
        </p:nvSpPr>
        <p:spPr>
          <a:xfrm>
            <a:off x="1154437" y="3949479"/>
            <a:ext cx="2144305" cy="369332"/>
          </a:xfrm>
          <a:prstGeom prst="rect">
            <a:avLst/>
          </a:prstGeom>
          <a:solidFill>
            <a:schemeClr val="bg1"/>
          </a:solidFill>
        </p:spPr>
        <p:txBody>
          <a:bodyPr wrap="none" rtlCol="0">
            <a:spAutoFit/>
          </a:bodyPr>
          <a:lstStyle/>
          <a:p>
            <a:r>
              <a:rPr lang="en-CA" dirty="0"/>
              <a:t>Symmetric, no shield</a:t>
            </a:r>
          </a:p>
        </p:txBody>
      </p:sp>
      <p:sp>
        <p:nvSpPr>
          <p:cNvPr id="29" name="TextBox 28">
            <a:extLst>
              <a:ext uri="{FF2B5EF4-FFF2-40B4-BE49-F238E27FC236}">
                <a16:creationId xmlns:a16="http://schemas.microsoft.com/office/drawing/2014/main" id="{1F47E599-BD4F-9E21-2F7E-BE9C3A9C2EFA}"/>
              </a:ext>
            </a:extLst>
          </p:cNvPr>
          <p:cNvSpPr txBox="1"/>
          <p:nvPr/>
        </p:nvSpPr>
        <p:spPr>
          <a:xfrm>
            <a:off x="4923534" y="3949479"/>
            <a:ext cx="3000117" cy="369332"/>
          </a:xfrm>
          <a:prstGeom prst="rect">
            <a:avLst/>
          </a:prstGeom>
          <a:solidFill>
            <a:schemeClr val="bg1"/>
          </a:solidFill>
        </p:spPr>
        <p:txBody>
          <a:bodyPr wrap="none" rtlCol="0">
            <a:spAutoFit/>
          </a:bodyPr>
          <a:lstStyle/>
          <a:p>
            <a:r>
              <a:rPr lang="en-CA" dirty="0"/>
              <a:t>Symmetric, Kryptonite* shield</a:t>
            </a:r>
          </a:p>
        </p:txBody>
      </p:sp>
      <p:sp>
        <p:nvSpPr>
          <p:cNvPr id="30" name="TextBox 29">
            <a:extLst>
              <a:ext uri="{FF2B5EF4-FFF2-40B4-BE49-F238E27FC236}">
                <a16:creationId xmlns:a16="http://schemas.microsoft.com/office/drawing/2014/main" id="{AB08F4C3-D35C-F67A-39B2-8A27115C8B27}"/>
              </a:ext>
            </a:extLst>
          </p:cNvPr>
          <p:cNvSpPr txBox="1"/>
          <p:nvPr/>
        </p:nvSpPr>
        <p:spPr>
          <a:xfrm>
            <a:off x="8743444" y="3949479"/>
            <a:ext cx="3029932" cy="369332"/>
          </a:xfrm>
          <a:prstGeom prst="rect">
            <a:avLst/>
          </a:prstGeom>
          <a:solidFill>
            <a:schemeClr val="bg1"/>
          </a:solidFill>
        </p:spPr>
        <p:txBody>
          <a:bodyPr wrap="none" rtlCol="0">
            <a:spAutoFit/>
          </a:bodyPr>
          <a:lstStyle/>
          <a:p>
            <a:r>
              <a:rPr lang="en-CA" dirty="0"/>
              <a:t>+/- 1 or 3 mm offset, no shield</a:t>
            </a:r>
          </a:p>
        </p:txBody>
      </p:sp>
      <p:sp>
        <p:nvSpPr>
          <p:cNvPr id="3" name="TextBox 2">
            <a:extLst>
              <a:ext uri="{FF2B5EF4-FFF2-40B4-BE49-F238E27FC236}">
                <a16:creationId xmlns:a16="http://schemas.microsoft.com/office/drawing/2014/main" id="{932C482F-D892-2506-DEC1-6CDDF35CE559}"/>
              </a:ext>
            </a:extLst>
          </p:cNvPr>
          <p:cNvSpPr txBox="1"/>
          <p:nvPr/>
        </p:nvSpPr>
        <p:spPr>
          <a:xfrm>
            <a:off x="5529879" y="35020"/>
            <a:ext cx="3963905" cy="646331"/>
          </a:xfrm>
          <a:prstGeom prst="rect">
            <a:avLst/>
          </a:prstGeom>
          <a:noFill/>
        </p:spPr>
        <p:txBody>
          <a:bodyPr wrap="square" rtlCol="0">
            <a:spAutoFit/>
          </a:bodyPr>
          <a:lstStyle/>
          <a:p>
            <a:r>
              <a:rPr lang="en-CA" dirty="0">
                <a:solidFill>
                  <a:srgbClr val="FF0000"/>
                </a:solidFill>
              </a:rPr>
              <a:t>Are stresses high at same place where dose will reduce the strength?</a:t>
            </a:r>
          </a:p>
        </p:txBody>
      </p:sp>
    </p:spTree>
    <p:extLst>
      <p:ext uri="{BB962C8B-B14F-4D97-AF65-F5344CB8AC3E}">
        <p14:creationId xmlns:p14="http://schemas.microsoft.com/office/powerpoint/2010/main" val="2783414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9C414-D5EC-1B03-BB5E-FC698CCF2A90}"/>
              </a:ext>
            </a:extLst>
          </p:cNvPr>
          <p:cNvSpPr>
            <a:spLocks noGrp="1"/>
          </p:cNvSpPr>
          <p:nvPr>
            <p:ph type="title"/>
          </p:nvPr>
        </p:nvSpPr>
        <p:spPr/>
        <p:txBody>
          <a:bodyPr/>
          <a:lstStyle/>
          <a:p>
            <a:r>
              <a:rPr lang="en-US" dirty="0">
                <a:cs typeface="Calibri Light"/>
              </a:rPr>
              <a:t>Epoxy shielding optimization (Downstream)</a:t>
            </a:r>
            <a:endParaRPr lang="en-US" dirty="0"/>
          </a:p>
        </p:txBody>
      </p:sp>
      <p:sp>
        <p:nvSpPr>
          <p:cNvPr id="3" name="Footer Placeholder 2">
            <a:extLst>
              <a:ext uri="{FF2B5EF4-FFF2-40B4-BE49-F238E27FC236}">
                <a16:creationId xmlns:a16="http://schemas.microsoft.com/office/drawing/2014/main" id="{E408B17A-C444-B927-EF62-D0CB3756D1F2}"/>
              </a:ext>
            </a:extLst>
          </p:cNvPr>
          <p:cNvSpPr>
            <a:spLocks noGrp="1"/>
          </p:cNvSpPr>
          <p:nvPr>
            <p:ph type="ftr" sz="quarter" idx="11"/>
          </p:nvPr>
        </p:nvSpPr>
        <p:spPr/>
        <p:txBody>
          <a:bodyPr/>
          <a:lstStyle/>
          <a:p>
            <a:r>
              <a:rPr lang="en-US"/>
              <a:t>MOLLER Collaboration</a:t>
            </a:r>
            <a:endParaRPr lang="en-CA" dirty="0"/>
          </a:p>
        </p:txBody>
      </p:sp>
      <p:sp>
        <p:nvSpPr>
          <p:cNvPr id="6" name="Slide Number Placeholder 5">
            <a:extLst>
              <a:ext uri="{FF2B5EF4-FFF2-40B4-BE49-F238E27FC236}">
                <a16:creationId xmlns:a16="http://schemas.microsoft.com/office/drawing/2014/main" id="{71235307-F104-305C-AC4B-543FBB1B1CB4}"/>
              </a:ext>
            </a:extLst>
          </p:cNvPr>
          <p:cNvSpPr>
            <a:spLocks noGrp="1"/>
          </p:cNvSpPr>
          <p:nvPr>
            <p:ph type="sldNum" sz="quarter" idx="12"/>
          </p:nvPr>
        </p:nvSpPr>
        <p:spPr/>
        <p:txBody>
          <a:bodyPr/>
          <a:lstStyle/>
          <a:p>
            <a:fld id="{863012B9-97B1-41EC-92B1-94C8EAB2EE34}" type="slidenum">
              <a:rPr lang="en-CA" smtClean="0"/>
              <a:t>19</a:t>
            </a:fld>
            <a:endParaRPr lang="en-CA"/>
          </a:p>
        </p:txBody>
      </p:sp>
      <p:pic>
        <p:nvPicPr>
          <p:cNvPr id="4" name="Picture 4" descr="Diagram&#10;&#10;Description automatically generated">
            <a:extLst>
              <a:ext uri="{FF2B5EF4-FFF2-40B4-BE49-F238E27FC236}">
                <a16:creationId xmlns:a16="http://schemas.microsoft.com/office/drawing/2014/main" id="{941977F0-8397-2EE1-1316-9ED18548C97F}"/>
              </a:ext>
            </a:extLst>
          </p:cNvPr>
          <p:cNvPicPr>
            <a:picLocks noChangeAspect="1"/>
          </p:cNvPicPr>
          <p:nvPr/>
        </p:nvPicPr>
        <p:blipFill>
          <a:blip r:embed="rId2"/>
          <a:stretch>
            <a:fillRect/>
          </a:stretch>
        </p:blipFill>
        <p:spPr>
          <a:xfrm>
            <a:off x="6054810" y="1001473"/>
            <a:ext cx="5791199" cy="4222724"/>
          </a:xfrm>
          <a:prstGeom prst="rect">
            <a:avLst/>
          </a:prstGeom>
        </p:spPr>
      </p:pic>
      <p:sp>
        <p:nvSpPr>
          <p:cNvPr id="5" name="TextBox 4">
            <a:extLst>
              <a:ext uri="{FF2B5EF4-FFF2-40B4-BE49-F238E27FC236}">
                <a16:creationId xmlns:a16="http://schemas.microsoft.com/office/drawing/2014/main" id="{47E923CD-6F11-3DAD-B6B6-A68238C435AB}"/>
              </a:ext>
            </a:extLst>
          </p:cNvPr>
          <p:cNvSpPr txBox="1"/>
          <p:nvPr/>
        </p:nvSpPr>
        <p:spPr>
          <a:xfrm>
            <a:off x="411893" y="4070035"/>
            <a:ext cx="489849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Current Status:</a:t>
            </a:r>
          </a:p>
          <a:p>
            <a:endParaRPr lang="en-US" dirty="0"/>
          </a:p>
          <a:p>
            <a:r>
              <a:rPr lang="en-US" dirty="0"/>
              <a:t>3 mm thick plates underneath coils in downstream (DS) 1, 2, 3 and 4</a:t>
            </a:r>
          </a:p>
          <a:p>
            <a:endParaRPr lang="en-US" dirty="0">
              <a:cs typeface="Calibri"/>
            </a:endParaRPr>
          </a:p>
          <a:p>
            <a:r>
              <a:rPr lang="en-US" dirty="0">
                <a:cs typeface="Calibri"/>
              </a:rPr>
              <a:t>The plates are still being optimized for weight</a:t>
            </a:r>
          </a:p>
          <a:p>
            <a:endParaRPr lang="en-US" dirty="0">
              <a:cs typeface="Calibri"/>
            </a:endParaRPr>
          </a:p>
          <a:p>
            <a:endParaRPr lang="en-US" dirty="0">
              <a:cs typeface="Calibri"/>
            </a:endParaRPr>
          </a:p>
        </p:txBody>
      </p:sp>
      <p:sp>
        <p:nvSpPr>
          <p:cNvPr id="8" name="TextBox 7">
            <a:extLst>
              <a:ext uri="{FF2B5EF4-FFF2-40B4-BE49-F238E27FC236}">
                <a16:creationId xmlns:a16="http://schemas.microsoft.com/office/drawing/2014/main" id="{6B8DE018-0399-C03D-4559-097468719B96}"/>
              </a:ext>
            </a:extLst>
          </p:cNvPr>
          <p:cNvSpPr txBox="1"/>
          <p:nvPr/>
        </p:nvSpPr>
        <p:spPr>
          <a:xfrm>
            <a:off x="6300633" y="4854865"/>
            <a:ext cx="2414315" cy="369332"/>
          </a:xfrm>
          <a:prstGeom prst="rect">
            <a:avLst/>
          </a:prstGeom>
          <a:noFill/>
        </p:spPr>
        <p:txBody>
          <a:bodyPr wrap="none" rtlCol="0">
            <a:spAutoFit/>
          </a:bodyPr>
          <a:lstStyle/>
          <a:p>
            <a:r>
              <a:rPr lang="en-CA" dirty="0"/>
              <a:t>Cutaway view from side</a:t>
            </a:r>
          </a:p>
        </p:txBody>
      </p:sp>
      <p:sp>
        <p:nvSpPr>
          <p:cNvPr id="9" name="TextBox 8">
            <a:extLst>
              <a:ext uri="{FF2B5EF4-FFF2-40B4-BE49-F238E27FC236}">
                <a16:creationId xmlns:a16="http://schemas.microsoft.com/office/drawing/2014/main" id="{198539B3-DEF0-5321-87A0-D9718247B074}"/>
              </a:ext>
            </a:extLst>
          </p:cNvPr>
          <p:cNvSpPr txBox="1"/>
          <p:nvPr/>
        </p:nvSpPr>
        <p:spPr>
          <a:xfrm>
            <a:off x="8004793" y="1626427"/>
            <a:ext cx="603050" cy="369332"/>
          </a:xfrm>
          <a:prstGeom prst="rect">
            <a:avLst/>
          </a:prstGeom>
          <a:noFill/>
        </p:spPr>
        <p:txBody>
          <a:bodyPr wrap="none" rtlCol="0">
            <a:spAutoFit/>
          </a:bodyPr>
          <a:lstStyle/>
          <a:p>
            <a:r>
              <a:rPr lang="en-CA" dirty="0"/>
              <a:t>DS 3</a:t>
            </a:r>
          </a:p>
        </p:txBody>
      </p:sp>
      <p:sp>
        <p:nvSpPr>
          <p:cNvPr id="10" name="TextBox 9">
            <a:extLst>
              <a:ext uri="{FF2B5EF4-FFF2-40B4-BE49-F238E27FC236}">
                <a16:creationId xmlns:a16="http://schemas.microsoft.com/office/drawing/2014/main" id="{D14F8FF2-0344-DFAE-3023-93FB31344E1E}"/>
              </a:ext>
            </a:extLst>
          </p:cNvPr>
          <p:cNvSpPr txBox="1"/>
          <p:nvPr/>
        </p:nvSpPr>
        <p:spPr>
          <a:xfrm>
            <a:off x="6524639" y="1615880"/>
            <a:ext cx="603050" cy="369332"/>
          </a:xfrm>
          <a:prstGeom prst="rect">
            <a:avLst/>
          </a:prstGeom>
          <a:noFill/>
        </p:spPr>
        <p:txBody>
          <a:bodyPr wrap="none" rtlCol="0">
            <a:spAutoFit/>
          </a:bodyPr>
          <a:lstStyle/>
          <a:p>
            <a:r>
              <a:rPr lang="en-CA" dirty="0"/>
              <a:t>DS 1</a:t>
            </a:r>
          </a:p>
        </p:txBody>
      </p:sp>
      <p:sp>
        <p:nvSpPr>
          <p:cNvPr id="11" name="TextBox 10">
            <a:extLst>
              <a:ext uri="{FF2B5EF4-FFF2-40B4-BE49-F238E27FC236}">
                <a16:creationId xmlns:a16="http://schemas.microsoft.com/office/drawing/2014/main" id="{A0021ADF-C7A1-A798-F58E-872798499CB8}"/>
              </a:ext>
            </a:extLst>
          </p:cNvPr>
          <p:cNvSpPr txBox="1"/>
          <p:nvPr/>
        </p:nvSpPr>
        <p:spPr>
          <a:xfrm>
            <a:off x="7282327" y="1626427"/>
            <a:ext cx="603050" cy="369332"/>
          </a:xfrm>
          <a:prstGeom prst="rect">
            <a:avLst/>
          </a:prstGeom>
          <a:noFill/>
        </p:spPr>
        <p:txBody>
          <a:bodyPr wrap="none" rtlCol="0">
            <a:spAutoFit/>
          </a:bodyPr>
          <a:lstStyle/>
          <a:p>
            <a:r>
              <a:rPr lang="en-CA" dirty="0"/>
              <a:t>DS 2</a:t>
            </a:r>
          </a:p>
        </p:txBody>
      </p:sp>
      <p:sp>
        <p:nvSpPr>
          <p:cNvPr id="12" name="TextBox 11">
            <a:extLst>
              <a:ext uri="{FF2B5EF4-FFF2-40B4-BE49-F238E27FC236}">
                <a16:creationId xmlns:a16="http://schemas.microsoft.com/office/drawing/2014/main" id="{64E0582A-E199-5A6B-7D76-3E024D370B90}"/>
              </a:ext>
            </a:extLst>
          </p:cNvPr>
          <p:cNvSpPr txBox="1"/>
          <p:nvPr/>
        </p:nvSpPr>
        <p:spPr>
          <a:xfrm>
            <a:off x="10070834" y="1626427"/>
            <a:ext cx="603050" cy="369332"/>
          </a:xfrm>
          <a:prstGeom prst="rect">
            <a:avLst/>
          </a:prstGeom>
          <a:noFill/>
        </p:spPr>
        <p:txBody>
          <a:bodyPr wrap="none" rtlCol="0">
            <a:spAutoFit/>
          </a:bodyPr>
          <a:lstStyle/>
          <a:p>
            <a:r>
              <a:rPr lang="en-CA" dirty="0"/>
              <a:t>DS 4</a:t>
            </a:r>
          </a:p>
        </p:txBody>
      </p:sp>
      <p:sp>
        <p:nvSpPr>
          <p:cNvPr id="13" name="TextBox 12">
            <a:extLst>
              <a:ext uri="{FF2B5EF4-FFF2-40B4-BE49-F238E27FC236}">
                <a16:creationId xmlns:a16="http://schemas.microsoft.com/office/drawing/2014/main" id="{21E57DFE-9689-699C-BA7E-2E8DD9EB1B50}"/>
              </a:ext>
            </a:extLst>
          </p:cNvPr>
          <p:cNvSpPr txBox="1"/>
          <p:nvPr/>
        </p:nvSpPr>
        <p:spPr>
          <a:xfrm>
            <a:off x="7282327" y="5425955"/>
            <a:ext cx="4121024" cy="369332"/>
          </a:xfrm>
          <a:prstGeom prst="rect">
            <a:avLst/>
          </a:prstGeom>
          <a:noFill/>
        </p:spPr>
        <p:txBody>
          <a:bodyPr wrap="square" rtlCol="0">
            <a:spAutoFit/>
          </a:bodyPr>
          <a:lstStyle/>
          <a:p>
            <a:r>
              <a:rPr lang="en-CA" dirty="0"/>
              <a:t>Bottom plates (3mm W) on every coil</a:t>
            </a:r>
          </a:p>
        </p:txBody>
      </p:sp>
      <p:cxnSp>
        <p:nvCxnSpPr>
          <p:cNvPr id="14" name="Straight Arrow Connector 13">
            <a:extLst>
              <a:ext uri="{FF2B5EF4-FFF2-40B4-BE49-F238E27FC236}">
                <a16:creationId xmlns:a16="http://schemas.microsoft.com/office/drawing/2014/main" id="{CDCA9929-0C22-BA8C-E604-84D64EE05E15}"/>
              </a:ext>
            </a:extLst>
          </p:cNvPr>
          <p:cNvCxnSpPr>
            <a:cxnSpLocks/>
          </p:cNvCxnSpPr>
          <p:nvPr/>
        </p:nvCxnSpPr>
        <p:spPr>
          <a:xfrm flipH="1" flipV="1">
            <a:off x="7724984" y="3112835"/>
            <a:ext cx="1574277" cy="2203772"/>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cxnSp>
        <p:nvCxnSpPr>
          <p:cNvPr id="17" name="Straight Arrow Connector 16">
            <a:extLst>
              <a:ext uri="{FF2B5EF4-FFF2-40B4-BE49-F238E27FC236}">
                <a16:creationId xmlns:a16="http://schemas.microsoft.com/office/drawing/2014/main" id="{3AC81530-FE3C-BDD5-F557-63A44774A470}"/>
              </a:ext>
            </a:extLst>
          </p:cNvPr>
          <p:cNvCxnSpPr>
            <a:cxnSpLocks/>
          </p:cNvCxnSpPr>
          <p:nvPr/>
        </p:nvCxnSpPr>
        <p:spPr>
          <a:xfrm flipH="1" flipV="1">
            <a:off x="7008547" y="3112835"/>
            <a:ext cx="2297013" cy="2218965"/>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cxnSp>
        <p:nvCxnSpPr>
          <p:cNvPr id="19" name="Straight Arrow Connector 18">
            <a:extLst>
              <a:ext uri="{FF2B5EF4-FFF2-40B4-BE49-F238E27FC236}">
                <a16:creationId xmlns:a16="http://schemas.microsoft.com/office/drawing/2014/main" id="{4FDB1C43-D3F2-91EE-FB38-2B4EB7D89B81}"/>
              </a:ext>
            </a:extLst>
          </p:cNvPr>
          <p:cNvCxnSpPr>
            <a:cxnSpLocks/>
          </p:cNvCxnSpPr>
          <p:nvPr/>
        </p:nvCxnSpPr>
        <p:spPr>
          <a:xfrm flipH="1" flipV="1">
            <a:off x="8306318" y="3151444"/>
            <a:ext cx="992943" cy="2180356"/>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cxnSp>
        <p:nvCxnSpPr>
          <p:cNvPr id="22" name="Straight Arrow Connector 21">
            <a:extLst>
              <a:ext uri="{FF2B5EF4-FFF2-40B4-BE49-F238E27FC236}">
                <a16:creationId xmlns:a16="http://schemas.microsoft.com/office/drawing/2014/main" id="{FD9FE92A-8645-33D5-4971-9D5B37D59693}"/>
              </a:ext>
            </a:extLst>
          </p:cNvPr>
          <p:cNvCxnSpPr>
            <a:cxnSpLocks/>
          </p:cNvCxnSpPr>
          <p:nvPr/>
        </p:nvCxnSpPr>
        <p:spPr>
          <a:xfrm flipV="1">
            <a:off x="9317461" y="3212170"/>
            <a:ext cx="453140" cy="2119630"/>
          </a:xfrm>
          <a:prstGeom prst="straightConnector1">
            <a:avLst/>
          </a:prstGeom>
          <a:ln>
            <a:tailEnd type="stealth" w="lg" len="lg"/>
          </a:ln>
        </p:spPr>
        <p:style>
          <a:lnRef idx="1">
            <a:schemeClr val="accent4"/>
          </a:lnRef>
          <a:fillRef idx="0">
            <a:schemeClr val="accent4"/>
          </a:fillRef>
          <a:effectRef idx="0">
            <a:schemeClr val="accent4"/>
          </a:effectRef>
          <a:fontRef idx="minor">
            <a:schemeClr val="tx1"/>
          </a:fontRef>
        </p:style>
      </p:cxnSp>
      <p:pic>
        <p:nvPicPr>
          <p:cNvPr id="28" name="Picture 4" descr="Chart, scatter chart&#10;&#10;Description automatically generated">
            <a:extLst>
              <a:ext uri="{FF2B5EF4-FFF2-40B4-BE49-F238E27FC236}">
                <a16:creationId xmlns:a16="http://schemas.microsoft.com/office/drawing/2014/main" id="{ADE9A04B-8225-3BC8-6614-BDBFE6317053}"/>
              </a:ext>
            </a:extLst>
          </p:cNvPr>
          <p:cNvPicPr>
            <a:picLocks noChangeAspect="1"/>
          </p:cNvPicPr>
          <p:nvPr/>
        </p:nvPicPr>
        <p:blipFill>
          <a:blip r:embed="rId3"/>
          <a:stretch>
            <a:fillRect/>
          </a:stretch>
        </p:blipFill>
        <p:spPr>
          <a:xfrm>
            <a:off x="18608" y="1108375"/>
            <a:ext cx="2676689" cy="1335631"/>
          </a:xfrm>
          <a:prstGeom prst="rect">
            <a:avLst/>
          </a:prstGeom>
        </p:spPr>
      </p:pic>
      <p:sp>
        <p:nvSpPr>
          <p:cNvPr id="29" name="TextBox 28">
            <a:extLst>
              <a:ext uri="{FF2B5EF4-FFF2-40B4-BE49-F238E27FC236}">
                <a16:creationId xmlns:a16="http://schemas.microsoft.com/office/drawing/2014/main" id="{9E937EC1-C400-341E-55CC-507AB71ABDEF}"/>
              </a:ext>
            </a:extLst>
          </p:cNvPr>
          <p:cNvSpPr txBox="1"/>
          <p:nvPr/>
        </p:nvSpPr>
        <p:spPr>
          <a:xfrm>
            <a:off x="485952" y="759303"/>
            <a:ext cx="231614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Inner Radial Layer</a:t>
            </a:r>
          </a:p>
        </p:txBody>
      </p:sp>
      <p:pic>
        <p:nvPicPr>
          <p:cNvPr id="30" name="Picture 5">
            <a:extLst>
              <a:ext uri="{FF2B5EF4-FFF2-40B4-BE49-F238E27FC236}">
                <a16:creationId xmlns:a16="http://schemas.microsoft.com/office/drawing/2014/main" id="{56813755-5BFC-4958-E99C-A360455AC2FF}"/>
              </a:ext>
            </a:extLst>
          </p:cNvPr>
          <p:cNvPicPr>
            <a:picLocks noChangeAspect="1"/>
          </p:cNvPicPr>
          <p:nvPr/>
        </p:nvPicPr>
        <p:blipFill>
          <a:blip r:embed="rId4"/>
          <a:stretch>
            <a:fillRect/>
          </a:stretch>
        </p:blipFill>
        <p:spPr>
          <a:xfrm>
            <a:off x="2863858" y="1128635"/>
            <a:ext cx="2676689" cy="1280659"/>
          </a:xfrm>
          <a:prstGeom prst="rect">
            <a:avLst/>
          </a:prstGeom>
        </p:spPr>
      </p:pic>
      <p:pic>
        <p:nvPicPr>
          <p:cNvPr id="31" name="Picture 6" descr="Diagram&#10;&#10;Description automatically generated">
            <a:extLst>
              <a:ext uri="{FF2B5EF4-FFF2-40B4-BE49-F238E27FC236}">
                <a16:creationId xmlns:a16="http://schemas.microsoft.com/office/drawing/2014/main" id="{12194D7A-FEBC-8215-214F-8E9EB7447BCC}"/>
              </a:ext>
            </a:extLst>
          </p:cNvPr>
          <p:cNvPicPr>
            <a:picLocks noChangeAspect="1"/>
          </p:cNvPicPr>
          <p:nvPr/>
        </p:nvPicPr>
        <p:blipFill>
          <a:blip r:embed="rId5"/>
          <a:stretch>
            <a:fillRect/>
          </a:stretch>
        </p:blipFill>
        <p:spPr>
          <a:xfrm>
            <a:off x="2802099" y="2795022"/>
            <a:ext cx="2686579" cy="1297064"/>
          </a:xfrm>
          <a:prstGeom prst="rect">
            <a:avLst/>
          </a:prstGeom>
        </p:spPr>
      </p:pic>
      <p:sp>
        <p:nvSpPr>
          <p:cNvPr id="33" name="TextBox 2">
            <a:extLst>
              <a:ext uri="{FF2B5EF4-FFF2-40B4-BE49-F238E27FC236}">
                <a16:creationId xmlns:a16="http://schemas.microsoft.com/office/drawing/2014/main" id="{074D64B4-C44F-1F46-ABEC-6872B5BD1523}"/>
              </a:ext>
            </a:extLst>
          </p:cNvPr>
          <p:cNvSpPr txBox="1"/>
          <p:nvPr/>
        </p:nvSpPr>
        <p:spPr>
          <a:xfrm>
            <a:off x="3671044" y="707239"/>
            <a:ext cx="155203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Left side</a:t>
            </a:r>
          </a:p>
        </p:txBody>
      </p:sp>
      <p:sp>
        <p:nvSpPr>
          <p:cNvPr id="34" name="TextBox 3">
            <a:extLst>
              <a:ext uri="{FF2B5EF4-FFF2-40B4-BE49-F238E27FC236}">
                <a16:creationId xmlns:a16="http://schemas.microsoft.com/office/drawing/2014/main" id="{D922CFFC-C7FE-4997-D465-B71A6EB22C98}"/>
              </a:ext>
            </a:extLst>
          </p:cNvPr>
          <p:cNvSpPr txBox="1"/>
          <p:nvPr/>
        </p:nvSpPr>
        <p:spPr>
          <a:xfrm>
            <a:off x="3566284" y="2445367"/>
            <a:ext cx="242689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Right Side</a:t>
            </a:r>
          </a:p>
        </p:txBody>
      </p:sp>
      <p:sp>
        <p:nvSpPr>
          <p:cNvPr id="36" name="TextBox 35">
            <a:extLst>
              <a:ext uri="{FF2B5EF4-FFF2-40B4-BE49-F238E27FC236}">
                <a16:creationId xmlns:a16="http://schemas.microsoft.com/office/drawing/2014/main" id="{5F86C953-95EF-0FEE-D0A6-256D43926DD2}"/>
              </a:ext>
            </a:extLst>
          </p:cNvPr>
          <p:cNvSpPr txBox="1"/>
          <p:nvPr/>
        </p:nvSpPr>
        <p:spPr>
          <a:xfrm>
            <a:off x="112524" y="2850772"/>
            <a:ext cx="2689575" cy="584775"/>
          </a:xfrm>
          <a:prstGeom prst="rect">
            <a:avLst/>
          </a:prstGeom>
          <a:noFill/>
        </p:spPr>
        <p:txBody>
          <a:bodyPr wrap="square">
            <a:spAutoFit/>
          </a:bodyPr>
          <a:lstStyle/>
          <a:p>
            <a:r>
              <a:rPr lang="en-US" sz="1600" dirty="0"/>
              <a:t>(Symmetric configuration, with bottom plates)</a:t>
            </a:r>
          </a:p>
        </p:txBody>
      </p:sp>
      <p:sp>
        <p:nvSpPr>
          <p:cNvPr id="37" name="TextBox 36">
            <a:extLst>
              <a:ext uri="{FF2B5EF4-FFF2-40B4-BE49-F238E27FC236}">
                <a16:creationId xmlns:a16="http://schemas.microsoft.com/office/drawing/2014/main" id="{1056721E-34F9-1A69-0D39-6000C2970F35}"/>
              </a:ext>
            </a:extLst>
          </p:cNvPr>
          <p:cNvSpPr txBox="1"/>
          <p:nvPr/>
        </p:nvSpPr>
        <p:spPr>
          <a:xfrm>
            <a:off x="8384018" y="-22619"/>
            <a:ext cx="380798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lumMod val="65000"/>
                  </a:schemeClr>
                </a:solidFill>
                <a:ea typeface="+mn-lt"/>
                <a:cs typeface="+mn-lt"/>
              </a:rPr>
              <a:t>Geo 4, Slide 11 </a:t>
            </a:r>
          </a:p>
          <a:p>
            <a:r>
              <a:rPr lang="en-US" sz="1400" dirty="0">
                <a:solidFill>
                  <a:schemeClr val="bg1">
                    <a:lumMod val="65000"/>
                  </a:schemeClr>
                </a:solidFill>
                <a:ea typeface="+mn-lt"/>
                <a:cs typeface="+mn-lt"/>
              </a:rPr>
              <a:t>https://moller.jlab.org/DocDB/0008/000892/001/PhotonBackgroundsUpdate%20%282%29.pdf</a:t>
            </a:r>
            <a:endParaRPr lang="en-US" sz="1400" dirty="0">
              <a:solidFill>
                <a:schemeClr val="bg1">
                  <a:lumMod val="65000"/>
                </a:schemeClr>
              </a:solidFill>
              <a:cs typeface="Calibri"/>
            </a:endParaRPr>
          </a:p>
        </p:txBody>
      </p:sp>
      <p:sp>
        <p:nvSpPr>
          <p:cNvPr id="7" name="TextBox 6">
            <a:extLst>
              <a:ext uri="{FF2B5EF4-FFF2-40B4-BE49-F238E27FC236}">
                <a16:creationId xmlns:a16="http://schemas.microsoft.com/office/drawing/2014/main" id="{F797FC54-9A78-D118-CEE9-E253707696F8}"/>
              </a:ext>
            </a:extLst>
          </p:cNvPr>
          <p:cNvSpPr txBox="1"/>
          <p:nvPr/>
        </p:nvSpPr>
        <p:spPr>
          <a:xfrm>
            <a:off x="5488678" y="5892800"/>
            <a:ext cx="5515421" cy="369332"/>
          </a:xfrm>
          <a:prstGeom prst="rect">
            <a:avLst/>
          </a:prstGeom>
          <a:noFill/>
        </p:spPr>
        <p:txBody>
          <a:bodyPr wrap="none" rtlCol="0">
            <a:spAutoFit/>
          </a:bodyPr>
          <a:lstStyle/>
          <a:p>
            <a:r>
              <a:rPr lang="en-CA" dirty="0"/>
              <a:t>w/o shielding, worst asymmetric map results in a dose of </a:t>
            </a:r>
          </a:p>
        </p:txBody>
      </p:sp>
    </p:spTree>
    <p:extLst>
      <p:ext uri="{BB962C8B-B14F-4D97-AF65-F5344CB8AC3E}">
        <p14:creationId xmlns:p14="http://schemas.microsoft.com/office/powerpoint/2010/main" val="3762018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8E73C-C907-6A4A-8334-A366AC8D11AD}"/>
              </a:ext>
            </a:extLst>
          </p:cNvPr>
          <p:cNvSpPr>
            <a:spLocks noGrp="1"/>
          </p:cNvSpPr>
          <p:nvPr>
            <p:ph type="title"/>
          </p:nvPr>
        </p:nvSpPr>
        <p:spPr/>
        <p:txBody>
          <a:bodyPr/>
          <a:lstStyle/>
          <a:p>
            <a:r>
              <a:rPr lang="en-US" dirty="0"/>
              <a:t>Team Acknowledgements</a:t>
            </a:r>
          </a:p>
        </p:txBody>
      </p:sp>
      <p:sp>
        <p:nvSpPr>
          <p:cNvPr id="3" name="Content Placeholder 2">
            <a:extLst>
              <a:ext uri="{FF2B5EF4-FFF2-40B4-BE49-F238E27FC236}">
                <a16:creationId xmlns:a16="http://schemas.microsoft.com/office/drawing/2014/main" id="{4158F37B-3C5C-ED42-9EED-2FA2CA55F590}"/>
              </a:ext>
            </a:extLst>
          </p:cNvPr>
          <p:cNvSpPr>
            <a:spLocks noGrp="1"/>
          </p:cNvSpPr>
          <p:nvPr>
            <p:ph idx="1"/>
          </p:nvPr>
        </p:nvSpPr>
        <p:spPr>
          <a:xfrm>
            <a:off x="317961" y="807315"/>
            <a:ext cx="11556077" cy="5914163"/>
          </a:xfrm>
        </p:spPr>
        <p:txBody>
          <a:bodyPr>
            <a:normAutofit lnSpcReduction="10000"/>
          </a:bodyPr>
          <a:lstStyle/>
          <a:p>
            <a:pPr>
              <a:buFont typeface="Wingdings" panose="05000000000000000000" pitchFamily="2" charset="2"/>
              <a:buChar char="§"/>
            </a:pPr>
            <a:r>
              <a:rPr lang="en-US" sz="1800" b="1" dirty="0">
                <a:latin typeface="+mn-lt"/>
              </a:rPr>
              <a:t>Mike Dion (CAM)</a:t>
            </a:r>
          </a:p>
          <a:p>
            <a:pPr>
              <a:buFont typeface="Wingdings" panose="05000000000000000000" pitchFamily="2" charset="2"/>
              <a:buChar char="§"/>
            </a:pPr>
            <a:r>
              <a:rPr lang="en-US" sz="1800" b="1" dirty="0">
                <a:latin typeface="+mn-lt"/>
              </a:rPr>
              <a:t>JLAB Magnet Group</a:t>
            </a:r>
          </a:p>
          <a:p>
            <a:pPr lvl="1">
              <a:buFont typeface="Wingdings" panose="05000000000000000000" pitchFamily="2" charset="2"/>
              <a:buChar char="§"/>
            </a:pPr>
            <a:r>
              <a:rPr lang="en-US" sz="1800" dirty="0">
                <a:latin typeface="+mn-lt"/>
              </a:rPr>
              <a:t>Probir Ghoshal </a:t>
            </a:r>
            <a:r>
              <a:rPr lang="en-US" sz="1800" i="1" dirty="0">
                <a:latin typeface="+mn-lt"/>
              </a:rPr>
              <a:t>(Magnet Group Leader)</a:t>
            </a:r>
          </a:p>
          <a:p>
            <a:pPr lvl="1">
              <a:buFont typeface="Wingdings" panose="05000000000000000000" pitchFamily="2" charset="2"/>
              <a:buChar char="§"/>
            </a:pPr>
            <a:r>
              <a:rPr lang="en-US" sz="1800" dirty="0">
                <a:latin typeface="+mn-lt"/>
              </a:rPr>
              <a:t>Dave </a:t>
            </a:r>
            <a:r>
              <a:rPr lang="en-US" sz="1800" dirty="0" err="1">
                <a:latin typeface="+mn-lt"/>
              </a:rPr>
              <a:t>Kashy</a:t>
            </a:r>
            <a:r>
              <a:rPr lang="en-US" sz="1800" dirty="0">
                <a:latin typeface="+mn-lt"/>
              </a:rPr>
              <a:t> </a:t>
            </a:r>
            <a:r>
              <a:rPr lang="en-US" sz="1800" i="1" dirty="0">
                <a:latin typeface="+mn-lt"/>
              </a:rPr>
              <a:t>(Principal Mechanical Engineer –  </a:t>
            </a:r>
          </a:p>
          <a:p>
            <a:pPr marL="457200" lvl="1" indent="0">
              <a:buNone/>
            </a:pPr>
            <a:r>
              <a:rPr lang="en-US" sz="1800" i="1" dirty="0"/>
              <a:t>				</a:t>
            </a:r>
            <a:r>
              <a:rPr lang="en-US" sz="1800" i="1" dirty="0">
                <a:latin typeface="+mn-lt"/>
              </a:rPr>
              <a:t>Spectrometer Lead)</a:t>
            </a:r>
          </a:p>
          <a:p>
            <a:pPr lvl="1">
              <a:buFont typeface="Wingdings" panose="05000000000000000000" pitchFamily="2" charset="2"/>
              <a:buChar char="§"/>
            </a:pPr>
            <a:r>
              <a:rPr lang="en-US" sz="1800" dirty="0">
                <a:latin typeface="+mn-lt"/>
              </a:rPr>
              <a:t>Eric Sun </a:t>
            </a:r>
            <a:r>
              <a:rPr lang="en-US" sz="1800" i="1" dirty="0">
                <a:latin typeface="+mn-lt"/>
              </a:rPr>
              <a:t>(Senior Mechanical Engineer)</a:t>
            </a:r>
          </a:p>
          <a:p>
            <a:pPr lvl="1">
              <a:buFont typeface="Wingdings" panose="05000000000000000000" pitchFamily="2" charset="2"/>
              <a:buChar char="§"/>
            </a:pPr>
            <a:r>
              <a:rPr lang="en-US" sz="1800" dirty="0" err="1">
                <a:latin typeface="+mn-lt"/>
              </a:rPr>
              <a:t>Sandesh</a:t>
            </a:r>
            <a:r>
              <a:rPr lang="en-US" sz="1800" dirty="0">
                <a:latin typeface="+mn-lt"/>
              </a:rPr>
              <a:t> </a:t>
            </a:r>
            <a:r>
              <a:rPr lang="en-US" sz="1800" dirty="0" err="1">
                <a:latin typeface="+mn-lt"/>
              </a:rPr>
              <a:t>Gopinath</a:t>
            </a:r>
            <a:r>
              <a:rPr lang="en-US" sz="1800" dirty="0">
                <a:latin typeface="+mn-lt"/>
              </a:rPr>
              <a:t> </a:t>
            </a:r>
            <a:r>
              <a:rPr lang="en-US" sz="1800" i="1" dirty="0">
                <a:latin typeface="+mn-lt"/>
              </a:rPr>
              <a:t>(Mechanical Engineer)</a:t>
            </a:r>
          </a:p>
          <a:p>
            <a:pPr lvl="1">
              <a:buFont typeface="Wingdings" panose="05000000000000000000" pitchFamily="2" charset="2"/>
              <a:buChar char="§"/>
            </a:pPr>
            <a:r>
              <a:rPr lang="en-US" sz="1800" dirty="0">
                <a:latin typeface="+mn-lt"/>
              </a:rPr>
              <a:t>Randy Wilson </a:t>
            </a:r>
            <a:r>
              <a:rPr lang="en-US" sz="1800" i="1" dirty="0">
                <a:latin typeface="+mn-lt"/>
              </a:rPr>
              <a:t>(Mechanical Designer)</a:t>
            </a:r>
          </a:p>
          <a:p>
            <a:pPr lvl="1">
              <a:buFont typeface="Wingdings" panose="05000000000000000000" pitchFamily="2" charset="2"/>
              <a:buChar char="§"/>
            </a:pPr>
            <a:r>
              <a:rPr lang="en-US" sz="1800" dirty="0">
                <a:latin typeface="+mn-lt"/>
              </a:rPr>
              <a:t>Dan Young </a:t>
            </a:r>
            <a:r>
              <a:rPr lang="en-US" sz="1800" i="1" dirty="0">
                <a:latin typeface="+mn-lt"/>
              </a:rPr>
              <a:t>(Mechanical Designer)</a:t>
            </a:r>
          </a:p>
          <a:p>
            <a:pPr lvl="1">
              <a:buFont typeface="Wingdings" panose="05000000000000000000" pitchFamily="2" charset="2"/>
              <a:buChar char="§"/>
            </a:pPr>
            <a:r>
              <a:rPr lang="en-US" sz="1800" dirty="0">
                <a:latin typeface="+mn-lt"/>
              </a:rPr>
              <a:t>Brian Eng (</a:t>
            </a:r>
            <a:r>
              <a:rPr lang="en-US" sz="1800" i="1" dirty="0">
                <a:latin typeface="+mn-lt"/>
              </a:rPr>
              <a:t>Electrical Engineer</a:t>
            </a:r>
            <a:r>
              <a:rPr lang="en-US" sz="1800" dirty="0">
                <a:latin typeface="+mn-lt"/>
              </a:rPr>
              <a:t>)</a:t>
            </a:r>
          </a:p>
          <a:p>
            <a:pPr marL="342900" lvl="1" indent="0">
              <a:buNone/>
            </a:pPr>
            <a:endParaRPr lang="en-US" sz="1800" dirty="0">
              <a:latin typeface="+mn-lt"/>
            </a:endParaRPr>
          </a:p>
          <a:p>
            <a:pPr>
              <a:buFont typeface="Wingdings" panose="05000000000000000000" pitchFamily="2" charset="2"/>
              <a:buChar char="§"/>
            </a:pPr>
            <a:r>
              <a:rPr lang="en-US" sz="1800" b="1" dirty="0">
                <a:latin typeface="+mn-lt"/>
              </a:rPr>
              <a:t>Physics Collaboration</a:t>
            </a:r>
          </a:p>
          <a:p>
            <a:pPr lvl="1">
              <a:buFont typeface="Wingdings" panose="05000000000000000000" pitchFamily="2" charset="2"/>
              <a:buChar char="§"/>
            </a:pPr>
            <a:r>
              <a:rPr lang="en-US" sz="1800" dirty="0">
                <a:latin typeface="+mn-lt"/>
              </a:rPr>
              <a:t>Juliette </a:t>
            </a:r>
            <a:r>
              <a:rPr lang="en-US" sz="1800" dirty="0" err="1">
                <a:latin typeface="+mn-lt"/>
              </a:rPr>
              <a:t>Mammei</a:t>
            </a:r>
            <a:r>
              <a:rPr lang="en-US" sz="1800" dirty="0">
                <a:latin typeface="+mn-lt"/>
              </a:rPr>
              <a:t> (Experimental Contact)</a:t>
            </a:r>
          </a:p>
          <a:p>
            <a:pPr lvl="1">
              <a:buFont typeface="Wingdings" panose="05000000000000000000" pitchFamily="2" charset="2"/>
              <a:buChar char="§"/>
            </a:pPr>
            <a:r>
              <a:rPr lang="en-US" sz="1800" dirty="0">
                <a:latin typeface="+mn-lt"/>
              </a:rPr>
              <a:t>Krishna Kumar</a:t>
            </a:r>
          </a:p>
          <a:p>
            <a:pPr lvl="1">
              <a:buFont typeface="Wingdings" panose="05000000000000000000" pitchFamily="2" charset="2"/>
              <a:buChar char="§"/>
            </a:pPr>
            <a:r>
              <a:rPr lang="en-US" sz="1800" dirty="0" err="1">
                <a:latin typeface="+mn-lt"/>
              </a:rPr>
              <a:t>Chandan</a:t>
            </a:r>
            <a:r>
              <a:rPr lang="en-US" sz="1800" dirty="0">
                <a:latin typeface="+mn-lt"/>
              </a:rPr>
              <a:t> Ghosh</a:t>
            </a:r>
          </a:p>
          <a:p>
            <a:pPr lvl="1">
              <a:buFont typeface="Wingdings" panose="05000000000000000000" pitchFamily="2" charset="2"/>
              <a:buChar char="§"/>
            </a:pPr>
            <a:r>
              <a:rPr lang="en-US" sz="1800" dirty="0" err="1">
                <a:latin typeface="+mn-lt"/>
              </a:rPr>
              <a:t>Sakib</a:t>
            </a:r>
            <a:r>
              <a:rPr lang="en-US" sz="1800" dirty="0">
                <a:latin typeface="+mn-lt"/>
              </a:rPr>
              <a:t> Rahman</a:t>
            </a:r>
          </a:p>
          <a:p>
            <a:pPr lvl="1">
              <a:buFont typeface="Wingdings" panose="05000000000000000000" pitchFamily="2" charset="2"/>
              <a:buChar char="§"/>
            </a:pPr>
            <a:r>
              <a:rPr lang="en-US" sz="1800" dirty="0">
                <a:latin typeface="+mn-lt"/>
              </a:rPr>
              <a:t>Nazanin </a:t>
            </a:r>
            <a:r>
              <a:rPr lang="en-US" sz="1800" dirty="0" err="1">
                <a:latin typeface="+mn-lt"/>
              </a:rPr>
              <a:t>Roshanshah</a:t>
            </a:r>
            <a:endParaRPr lang="en-US" sz="1800" dirty="0">
              <a:latin typeface="+mn-lt"/>
            </a:endParaRPr>
          </a:p>
          <a:p>
            <a:pPr lvl="1">
              <a:buFont typeface="Wingdings" panose="05000000000000000000" pitchFamily="2" charset="2"/>
              <a:buChar char="§"/>
            </a:pPr>
            <a:r>
              <a:rPr lang="en-US" sz="1800" dirty="0" err="1">
                <a:latin typeface="+mn-lt"/>
              </a:rPr>
              <a:t>Ciprian</a:t>
            </a:r>
            <a:r>
              <a:rPr lang="en-US" sz="1800" dirty="0">
                <a:latin typeface="+mn-lt"/>
              </a:rPr>
              <a:t> Gal</a:t>
            </a:r>
          </a:p>
          <a:p>
            <a:pPr lvl="1">
              <a:buFont typeface="Wingdings" panose="05000000000000000000" pitchFamily="2" charset="2"/>
              <a:buChar char="§"/>
            </a:pPr>
            <a:r>
              <a:rPr lang="en-US" sz="1800" dirty="0">
                <a:latin typeface="+mn-lt"/>
              </a:rPr>
              <a:t>Kent </a:t>
            </a:r>
            <a:r>
              <a:rPr lang="en-US" sz="1800" dirty="0" err="1">
                <a:latin typeface="+mn-lt"/>
              </a:rPr>
              <a:t>Paschke</a:t>
            </a:r>
            <a:endParaRPr lang="en-US" sz="1800" dirty="0">
              <a:latin typeface="+mn-lt"/>
            </a:endParaRPr>
          </a:p>
          <a:p>
            <a:pPr lvl="1">
              <a:buFont typeface="Wingdings" panose="05000000000000000000" pitchFamily="2" charset="2"/>
              <a:buChar char="§"/>
            </a:pPr>
            <a:r>
              <a:rPr lang="en-US" sz="1800" dirty="0">
                <a:latin typeface="+mn-lt"/>
              </a:rPr>
              <a:t>Noel Cruz de la Vega		</a:t>
            </a:r>
          </a:p>
        </p:txBody>
      </p:sp>
      <p:sp>
        <p:nvSpPr>
          <p:cNvPr id="4" name="Footer Placeholder 3">
            <a:extLst>
              <a:ext uri="{FF2B5EF4-FFF2-40B4-BE49-F238E27FC236}">
                <a16:creationId xmlns:a16="http://schemas.microsoft.com/office/drawing/2014/main" id="{ABC36748-3C39-E641-B982-871E09B9CAFF}"/>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CA012ABA-1666-6E4D-AA4D-8C8EF00EB8EE}"/>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
        <p:nvSpPr>
          <p:cNvPr id="7" name="TextBox 6">
            <a:extLst>
              <a:ext uri="{FF2B5EF4-FFF2-40B4-BE49-F238E27FC236}">
                <a16:creationId xmlns:a16="http://schemas.microsoft.com/office/drawing/2014/main" id="{5BF3E198-6C87-4E19-BB89-D96A49EB4D37}"/>
              </a:ext>
            </a:extLst>
          </p:cNvPr>
          <p:cNvSpPr txBox="1"/>
          <p:nvPr/>
        </p:nvSpPr>
        <p:spPr>
          <a:xfrm>
            <a:off x="6538049" y="728661"/>
            <a:ext cx="5170586" cy="2139047"/>
          </a:xfrm>
          <a:prstGeom prst="rect">
            <a:avLst/>
          </a:prstGeom>
          <a:noFill/>
        </p:spPr>
        <p:txBody>
          <a:bodyPr wrap="square">
            <a:spAutoFit/>
          </a:bodyPr>
          <a:lstStyle/>
          <a:p>
            <a:pPr marL="182563" indent="-182563">
              <a:spcAft>
                <a:spcPts val="600"/>
              </a:spcAft>
              <a:buFont typeface="Wingdings" panose="05000000000000000000" pitchFamily="2" charset="2"/>
              <a:buChar char="§"/>
            </a:pPr>
            <a:r>
              <a:rPr lang="en-CA" b="1" dirty="0">
                <a:cs typeface="Arial" panose="020B0604020202020204" pitchFamily="34" charset="0"/>
              </a:rPr>
              <a:t>MIT Bates REC</a:t>
            </a:r>
            <a:endParaRPr lang="en-US" b="1" dirty="0">
              <a:cs typeface="Arial" panose="020B0604020202020204" pitchFamily="34" charset="0"/>
            </a:endParaRPr>
          </a:p>
          <a:p>
            <a:pPr marL="630238" lvl="1" indent="-182563">
              <a:spcAft>
                <a:spcPts val="600"/>
              </a:spcAft>
              <a:buFont typeface="Wingdings" panose="05000000000000000000" pitchFamily="2" charset="2"/>
              <a:buChar char="§"/>
            </a:pPr>
            <a:r>
              <a:rPr lang="en-CA" dirty="0"/>
              <a:t>James Kelsey (Associate Director Bates)</a:t>
            </a:r>
          </a:p>
          <a:p>
            <a:pPr marL="630238" lvl="1" indent="-182563">
              <a:spcAft>
                <a:spcPts val="600"/>
              </a:spcAft>
              <a:buFont typeface="Wingdings" panose="05000000000000000000" pitchFamily="2" charset="2"/>
              <a:buChar char="§"/>
            </a:pPr>
            <a:r>
              <a:rPr lang="en-CA" dirty="0"/>
              <a:t>Ernie </a:t>
            </a:r>
            <a:r>
              <a:rPr lang="en-CA" dirty="0" err="1"/>
              <a:t>Ihloff</a:t>
            </a:r>
            <a:r>
              <a:rPr lang="en-CA" dirty="0"/>
              <a:t> (Principle Research Scientist)</a:t>
            </a:r>
          </a:p>
          <a:p>
            <a:pPr marL="630238" lvl="1" indent="-182563">
              <a:spcAft>
                <a:spcPts val="600"/>
              </a:spcAft>
              <a:buFont typeface="Wingdings" panose="05000000000000000000" pitchFamily="2" charset="2"/>
              <a:buChar char="§"/>
            </a:pPr>
            <a:r>
              <a:rPr lang="en-CA" dirty="0"/>
              <a:t>Jason </a:t>
            </a:r>
            <a:r>
              <a:rPr lang="en-CA" dirty="0" err="1"/>
              <a:t>Bessuille</a:t>
            </a:r>
            <a:r>
              <a:rPr lang="en-CA" dirty="0"/>
              <a:t> (Senior Mechanical Engineer)</a:t>
            </a:r>
          </a:p>
          <a:p>
            <a:pPr marL="630238" lvl="1" indent="-182563">
              <a:spcAft>
                <a:spcPts val="600"/>
              </a:spcAft>
              <a:buFont typeface="Wingdings" panose="05000000000000000000" pitchFamily="2" charset="2"/>
              <a:buChar char="§"/>
            </a:pPr>
            <a:r>
              <a:rPr lang="en-CA" dirty="0"/>
              <a:t>Danielle </a:t>
            </a:r>
            <a:r>
              <a:rPr lang="en-CA" dirty="0" err="1"/>
              <a:t>Petterson</a:t>
            </a:r>
            <a:r>
              <a:rPr lang="en-CA" dirty="0"/>
              <a:t> (Mechanical Engineer)</a:t>
            </a:r>
          </a:p>
          <a:p>
            <a:pPr marL="630238" lvl="1" indent="-182563">
              <a:spcAft>
                <a:spcPts val="600"/>
              </a:spcAft>
              <a:buFont typeface="Wingdings" panose="05000000000000000000" pitchFamily="2" charset="2"/>
              <a:buChar char="§"/>
            </a:pPr>
            <a:r>
              <a:rPr lang="en-CA" dirty="0">
                <a:cs typeface="Arial" panose="020B0604020202020204" pitchFamily="34" charset="0"/>
              </a:rPr>
              <a:t>Tricia Smith</a:t>
            </a:r>
            <a:endParaRPr lang="en-US" dirty="0">
              <a:cs typeface="Arial" panose="020B0604020202020204" pitchFamily="34" charset="0"/>
            </a:endParaRPr>
          </a:p>
        </p:txBody>
      </p:sp>
      <p:sp>
        <p:nvSpPr>
          <p:cNvPr id="11" name="TextBox 10">
            <a:extLst>
              <a:ext uri="{FF2B5EF4-FFF2-40B4-BE49-F238E27FC236}">
                <a16:creationId xmlns:a16="http://schemas.microsoft.com/office/drawing/2014/main" id="{99092440-738A-1D47-FB93-CBEE90CC0981}"/>
              </a:ext>
            </a:extLst>
          </p:cNvPr>
          <p:cNvSpPr txBox="1"/>
          <p:nvPr/>
        </p:nvSpPr>
        <p:spPr>
          <a:xfrm>
            <a:off x="5555705" y="4136155"/>
            <a:ext cx="5473865" cy="2585323"/>
          </a:xfrm>
          <a:prstGeom prst="rect">
            <a:avLst/>
          </a:prstGeom>
          <a:noFill/>
        </p:spPr>
        <p:txBody>
          <a:bodyPr wrap="square">
            <a:spAutoFit/>
          </a:bodyPr>
          <a:lstStyle/>
          <a:p>
            <a:pPr marL="182563" lvl="1" indent="-182563">
              <a:buFont typeface="Wingdings" panose="05000000000000000000" pitchFamily="2" charset="2"/>
              <a:buChar char="§"/>
            </a:pPr>
            <a:r>
              <a:rPr lang="en-US" sz="1800" dirty="0">
                <a:latin typeface="+mn-lt"/>
              </a:rPr>
              <a:t>Damon Spayde</a:t>
            </a:r>
          </a:p>
          <a:p>
            <a:pPr marL="182563" lvl="1" indent="-182563">
              <a:buFont typeface="Wingdings" panose="05000000000000000000" pitchFamily="2" charset="2"/>
              <a:buChar char="§"/>
            </a:pPr>
            <a:r>
              <a:rPr lang="en-US" sz="1800" dirty="0">
                <a:latin typeface="+mn-lt"/>
              </a:rPr>
              <a:t>Eric King</a:t>
            </a:r>
          </a:p>
          <a:p>
            <a:pPr marL="182563" lvl="1" indent="-182563">
              <a:buFont typeface="Wingdings" panose="05000000000000000000" pitchFamily="2" charset="2"/>
              <a:buChar char="§"/>
            </a:pPr>
            <a:r>
              <a:rPr lang="en-US" sz="1800" dirty="0">
                <a:latin typeface="+mn-lt"/>
              </a:rPr>
              <a:t>Ryan Richards</a:t>
            </a:r>
          </a:p>
          <a:p>
            <a:pPr marL="182563" lvl="1" indent="-182563">
              <a:buFont typeface="Wingdings" panose="05000000000000000000" pitchFamily="2" charset="2"/>
              <a:buChar char="§"/>
            </a:pPr>
            <a:r>
              <a:rPr lang="en-US" sz="1800" dirty="0">
                <a:latin typeface="+mn-lt"/>
              </a:rPr>
              <a:t>Prakash Gautam</a:t>
            </a:r>
          </a:p>
          <a:p>
            <a:pPr marL="182563" lvl="1" indent="-182563">
              <a:buFont typeface="Wingdings" panose="05000000000000000000" pitchFamily="2" charset="2"/>
              <a:buChar char="§"/>
            </a:pPr>
            <a:r>
              <a:rPr lang="en-US" sz="1800" dirty="0">
                <a:latin typeface="+mn-lt"/>
              </a:rPr>
              <a:t>Kate Evans</a:t>
            </a:r>
          </a:p>
          <a:p>
            <a:pPr marL="182563" lvl="1" indent="-182563">
              <a:buFont typeface="Wingdings" panose="05000000000000000000" pitchFamily="2" charset="2"/>
              <a:buChar char="§"/>
            </a:pPr>
            <a:endParaRPr lang="en-US" dirty="0"/>
          </a:p>
          <a:p>
            <a:pPr marL="182563" lvl="1" indent="-182563">
              <a:buFont typeface="Wingdings" panose="05000000000000000000" pitchFamily="2" charset="2"/>
              <a:buChar char="§"/>
            </a:pPr>
            <a:endParaRPr lang="en-US" sz="1800" dirty="0">
              <a:latin typeface="+mn-lt"/>
            </a:endParaRPr>
          </a:p>
          <a:p>
            <a:pPr marL="0" lvl="1" algn="r"/>
            <a:r>
              <a:rPr lang="en-US" dirty="0"/>
              <a:t>and others…</a:t>
            </a:r>
            <a:endParaRPr lang="en-US" sz="1800" dirty="0">
              <a:latin typeface="+mn-lt"/>
            </a:endParaRPr>
          </a:p>
          <a:p>
            <a:pPr lvl="1">
              <a:buFont typeface="Wingdings" panose="05000000000000000000" pitchFamily="2" charset="2"/>
              <a:buChar char="§"/>
            </a:pPr>
            <a:endParaRPr lang="en-US" sz="1800" dirty="0">
              <a:latin typeface="+mn-lt"/>
            </a:endParaRPr>
          </a:p>
        </p:txBody>
      </p:sp>
      <p:sp>
        <p:nvSpPr>
          <p:cNvPr id="12" name="Date Placeholder 11">
            <a:extLst>
              <a:ext uri="{FF2B5EF4-FFF2-40B4-BE49-F238E27FC236}">
                <a16:creationId xmlns:a16="http://schemas.microsoft.com/office/drawing/2014/main" id="{FB01005F-5A89-BFEF-33B2-C47487B6DAAD}"/>
              </a:ext>
            </a:extLst>
          </p:cNvPr>
          <p:cNvSpPr>
            <a:spLocks noGrp="1"/>
          </p:cNvSpPr>
          <p:nvPr>
            <p:ph type="dt" sz="half" idx="10"/>
          </p:nvPr>
        </p:nvSpPr>
        <p:spPr/>
        <p:txBody>
          <a:bodyPr/>
          <a:lstStyle/>
          <a:p>
            <a:r>
              <a:rPr lang="en-US"/>
              <a:t>May 2023</a:t>
            </a:r>
            <a:endParaRPr lang="en-CA"/>
          </a:p>
        </p:txBody>
      </p:sp>
    </p:spTree>
    <p:extLst>
      <p:ext uri="{BB962C8B-B14F-4D97-AF65-F5344CB8AC3E}">
        <p14:creationId xmlns:p14="http://schemas.microsoft.com/office/powerpoint/2010/main" val="1171382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D4025C-5285-3575-6D1C-CB2F5C180774}"/>
              </a:ext>
            </a:extLst>
          </p:cNvPr>
          <p:cNvPicPr>
            <a:picLocks noChangeAspect="1"/>
          </p:cNvPicPr>
          <p:nvPr/>
        </p:nvPicPr>
        <p:blipFill>
          <a:blip r:embed="rId2"/>
          <a:stretch>
            <a:fillRect/>
          </a:stretch>
        </p:blipFill>
        <p:spPr>
          <a:xfrm>
            <a:off x="4069627" y="3772161"/>
            <a:ext cx="4052745" cy="2937512"/>
          </a:xfrm>
          <a:prstGeom prst="rect">
            <a:avLst/>
          </a:prstGeom>
        </p:spPr>
      </p:pic>
      <p:pic>
        <p:nvPicPr>
          <p:cNvPr id="12" name="Picture 11">
            <a:extLst>
              <a:ext uri="{FF2B5EF4-FFF2-40B4-BE49-F238E27FC236}">
                <a16:creationId xmlns:a16="http://schemas.microsoft.com/office/drawing/2014/main" id="{96CFD20F-32F0-8A56-3CA7-9B68AB4631DD}"/>
              </a:ext>
            </a:extLst>
          </p:cNvPr>
          <p:cNvPicPr>
            <a:picLocks noChangeAspect="1"/>
          </p:cNvPicPr>
          <p:nvPr/>
        </p:nvPicPr>
        <p:blipFill>
          <a:blip r:embed="rId3"/>
          <a:stretch>
            <a:fillRect/>
          </a:stretch>
        </p:blipFill>
        <p:spPr>
          <a:xfrm>
            <a:off x="4215234" y="850156"/>
            <a:ext cx="3941883" cy="2779533"/>
          </a:xfrm>
          <a:prstGeom prst="rect">
            <a:avLst/>
          </a:prstGeom>
        </p:spPr>
      </p:pic>
      <p:sp>
        <p:nvSpPr>
          <p:cNvPr id="2" name="Title 1"/>
          <p:cNvSpPr>
            <a:spLocks noGrp="1"/>
          </p:cNvSpPr>
          <p:nvPr>
            <p:ph type="title"/>
          </p:nvPr>
        </p:nvSpPr>
        <p:spPr/>
        <p:txBody>
          <a:bodyPr/>
          <a:lstStyle/>
          <a:p>
            <a:r>
              <a:rPr lang="en-CA" dirty="0"/>
              <a:t>Collimators 5 and 6a,b</a:t>
            </a:r>
          </a:p>
        </p:txBody>
      </p:sp>
      <p:sp>
        <p:nvSpPr>
          <p:cNvPr id="4" name="Footer Placeholder 3"/>
          <p:cNvSpPr>
            <a:spLocks noGrp="1"/>
          </p:cNvSpPr>
          <p:nvPr>
            <p:ph type="ftr" sz="quarter" idx="11"/>
          </p:nvPr>
        </p:nvSpPr>
        <p:spPr/>
        <p:txBody>
          <a:bodyPr/>
          <a:lstStyle/>
          <a:p>
            <a:r>
              <a:rPr lang="en-US"/>
              <a:t>MOLLER Collaboration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pic>
        <p:nvPicPr>
          <p:cNvPr id="1030" name="Picture 6" descr="https://lh6.googleusercontent.com/ZE78x5V121qjooQzPm96KP0bzukiRVD6M1z2TACXlkJTbmuyNyD6YH7UUS8I54wugUYhHL8tgxI7WWuKz3PD0hOCA4W1i4wkjeqFshD0sTYxmcUInTceBs1US8zyaTasl4bm_0qONZs=s0"/>
          <p:cNvPicPr>
            <a:picLocks noChangeAspect="1" noChangeArrowheads="1"/>
          </p:cNvPicPr>
          <p:nvPr/>
        </p:nvPicPr>
        <p:blipFill rotWithShape="1">
          <a:blip r:embed="rId4">
            <a:extLst>
              <a:ext uri="{28A0092B-C50C-407E-A947-70E740481C1C}">
                <a14:useLocalDpi xmlns:a14="http://schemas.microsoft.com/office/drawing/2010/main" val="0"/>
              </a:ext>
            </a:extLst>
          </a:blip>
          <a:srcRect r="51220" b="57721"/>
          <a:stretch/>
        </p:blipFill>
        <p:spPr bwMode="auto">
          <a:xfrm>
            <a:off x="8722765" y="944185"/>
            <a:ext cx="3319773" cy="268550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lh6.googleusercontent.com/FK2O2F6gqzcxzIVBgKrPXf3gyfbs2AlbolR9YiNWdtXz4fCf_jgccS0VDyp0ANPVzZ0NUDDNKqNoA8nn8URNJbZKtvcuv9b5_CvSWAoKgcOfz0bG4bKTF5J0552R3MnxECyxXee0VH8=s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2766" y="3894272"/>
            <a:ext cx="3319773" cy="26932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058699" y="4018699"/>
            <a:ext cx="644728" cy="246221"/>
          </a:xfrm>
          <a:prstGeom prst="rect">
            <a:avLst/>
          </a:prstGeom>
        </p:spPr>
        <p:txBody>
          <a:bodyPr wrap="none">
            <a:spAutoFit/>
          </a:bodyPr>
          <a:lstStyle/>
          <a:p>
            <a:pPr lvl="0" eaLnBrk="0" fontAlgn="base" hangingPunct="0">
              <a:spcBef>
                <a:spcPct val="0"/>
              </a:spcBef>
              <a:spcAft>
                <a:spcPct val="0"/>
              </a:spcAft>
            </a:pPr>
            <a:r>
              <a:rPr lang="en-US" altLang="en-US" sz="1000" b="1" dirty="0">
                <a:cs typeface="Arial" panose="020B0604020202020204" pitchFamily="34" charset="0"/>
              </a:rPr>
              <a:t>Shielded</a:t>
            </a:r>
            <a:endParaRPr lang="en-US" altLang="en-US" sz="1000" dirty="0"/>
          </a:p>
        </p:txBody>
      </p:sp>
      <p:sp>
        <p:nvSpPr>
          <p:cNvPr id="8" name="Rectangle 7"/>
          <p:cNvSpPr/>
          <p:nvPr/>
        </p:nvSpPr>
        <p:spPr>
          <a:xfrm>
            <a:off x="9156323" y="738431"/>
            <a:ext cx="2165016" cy="369332"/>
          </a:xfrm>
          <a:prstGeom prst="rect">
            <a:avLst/>
          </a:prstGeom>
        </p:spPr>
        <p:txBody>
          <a:bodyPr wrap="none">
            <a:spAutoFit/>
          </a:bodyPr>
          <a:lstStyle/>
          <a:p>
            <a:pPr lvl="0" eaLnBrk="0" fontAlgn="base" hangingPunct="0">
              <a:spcBef>
                <a:spcPct val="0"/>
              </a:spcBef>
              <a:spcAft>
                <a:spcPct val="0"/>
              </a:spcAft>
            </a:pPr>
            <a:r>
              <a:rPr lang="en-US" altLang="en-US" b="1" dirty="0">
                <a:cs typeface="Arial" panose="020B0604020202020204" pitchFamily="34" charset="0"/>
              </a:rPr>
              <a:t>At the main detector</a:t>
            </a:r>
            <a:endParaRPr lang="en-US" altLang="en-US" dirty="0"/>
          </a:p>
        </p:txBody>
      </p:sp>
      <p:sp>
        <p:nvSpPr>
          <p:cNvPr id="9" name="Rectangle 8"/>
          <p:cNvSpPr/>
          <p:nvPr/>
        </p:nvSpPr>
        <p:spPr>
          <a:xfrm>
            <a:off x="9381063" y="2985801"/>
            <a:ext cx="1489510" cy="369332"/>
          </a:xfrm>
          <a:prstGeom prst="rect">
            <a:avLst/>
          </a:prstGeom>
        </p:spPr>
        <p:txBody>
          <a:bodyPr wrap="none">
            <a:spAutoFit/>
          </a:bodyPr>
          <a:lstStyle/>
          <a:p>
            <a:pPr lvl="0" eaLnBrk="0" fontAlgn="base" hangingPunct="0">
              <a:spcBef>
                <a:spcPct val="0"/>
              </a:spcBef>
              <a:spcAft>
                <a:spcPct val="0"/>
              </a:spcAft>
            </a:pPr>
            <a:r>
              <a:rPr lang="en-US" altLang="en-US" dirty="0">
                <a:cs typeface="Arial" panose="020B0604020202020204" pitchFamily="34" charset="0"/>
              </a:rPr>
              <a:t>no Col 6a or b</a:t>
            </a:r>
            <a:endParaRPr lang="en-US" altLang="en-US" dirty="0"/>
          </a:p>
        </p:txBody>
      </p:sp>
      <p:sp>
        <p:nvSpPr>
          <p:cNvPr id="18" name="Rectangle 17"/>
          <p:cNvSpPr/>
          <p:nvPr/>
        </p:nvSpPr>
        <p:spPr>
          <a:xfrm>
            <a:off x="4684877" y="4483191"/>
            <a:ext cx="2071523" cy="646331"/>
          </a:xfrm>
          <a:prstGeom prst="rect">
            <a:avLst/>
          </a:prstGeom>
        </p:spPr>
        <p:txBody>
          <a:bodyPr wrap="square">
            <a:spAutoFit/>
          </a:bodyPr>
          <a:lstStyle/>
          <a:p>
            <a:pPr lvl="0" eaLnBrk="0" fontAlgn="base" hangingPunct="0">
              <a:spcBef>
                <a:spcPct val="0"/>
              </a:spcBef>
              <a:spcAft>
                <a:spcPct val="0"/>
              </a:spcAft>
            </a:pPr>
            <a:r>
              <a:rPr lang="en-US" altLang="en-US" dirty="0"/>
              <a:t>at 6b location, with col 6a in place</a:t>
            </a:r>
          </a:p>
        </p:txBody>
      </p:sp>
      <p:pic>
        <p:nvPicPr>
          <p:cNvPr id="20" name="Picture 4" descr="https://lh4.googleusercontent.com/x-HvOzE3to2PZ3kUP6B1cMMOTXE-b_8SvEKmTqbw7XS1mx_9ZmpmVmq2UsHEwLa1AuZHGLlAAdCJFqglcSs5Yxyq1CFNgbo3ekbi8ldAkcH3HPOZUKT03HRXfBurBVExpWg8Oyt5MKo=s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891" y="1039605"/>
            <a:ext cx="3366411" cy="24006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https://lh3.googleusercontent.com/8LnoP5l79qcdo0AtBAsQqsCDXdqF7BBMW43oBGUg8GKk1vY_5tJjz5D3fBgpvQhreZpy_e11QS9OygtM09JAYU-eGx2komptwCvPif3tLL-pYtcelX48SFZOA0UEIztufZm76ovSuXc=s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973" y="3911729"/>
            <a:ext cx="2984864" cy="244886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778626" y="2411925"/>
            <a:ext cx="1807177" cy="584775"/>
          </a:xfrm>
          <a:prstGeom prst="rect">
            <a:avLst/>
          </a:prstGeom>
          <a:solidFill>
            <a:schemeClr val="bg1"/>
          </a:solidFill>
        </p:spPr>
        <p:txBody>
          <a:bodyPr wrap="square">
            <a:spAutoFit/>
          </a:bodyPr>
          <a:lstStyle/>
          <a:p>
            <a:pPr lvl="0" eaLnBrk="0" fontAlgn="base" hangingPunct="0">
              <a:spcBef>
                <a:spcPct val="0"/>
              </a:spcBef>
              <a:spcAft>
                <a:spcPct val="0"/>
              </a:spcAft>
            </a:pPr>
            <a:r>
              <a:rPr lang="en-US" altLang="en-US" sz="1600" dirty="0">
                <a:cs typeface="Arial" panose="020B0604020202020204" pitchFamily="34" charset="0"/>
              </a:rPr>
              <a:t>US z=7547.93mm</a:t>
            </a:r>
            <a:endParaRPr lang="en-US" altLang="en-US" sz="1600" dirty="0"/>
          </a:p>
          <a:p>
            <a:pPr lvl="0" eaLnBrk="0" fontAlgn="base" hangingPunct="0">
              <a:spcBef>
                <a:spcPct val="0"/>
              </a:spcBef>
              <a:spcAft>
                <a:spcPct val="0"/>
              </a:spcAft>
            </a:pPr>
            <a:r>
              <a:rPr lang="en-US" altLang="en-US" sz="1600" dirty="0">
                <a:cs typeface="Arial" panose="020B0604020202020204" pitchFamily="34" charset="0"/>
              </a:rPr>
              <a:t>DS z=7647.93 mm</a:t>
            </a:r>
            <a:endParaRPr lang="en-US" altLang="en-US" sz="1600" dirty="0"/>
          </a:p>
        </p:txBody>
      </p:sp>
      <p:sp>
        <p:nvSpPr>
          <p:cNvPr id="17" name="Rectangle 16">
            <a:extLst>
              <a:ext uri="{FF2B5EF4-FFF2-40B4-BE49-F238E27FC236}">
                <a16:creationId xmlns:a16="http://schemas.microsoft.com/office/drawing/2014/main" id="{8BF294A6-9E5F-4CA4-AA89-4A1237D76720}"/>
              </a:ext>
            </a:extLst>
          </p:cNvPr>
          <p:cNvSpPr/>
          <p:nvPr/>
        </p:nvSpPr>
        <p:spPr>
          <a:xfrm>
            <a:off x="1359169" y="3524940"/>
            <a:ext cx="1328056" cy="369332"/>
          </a:xfrm>
          <a:prstGeom prst="rect">
            <a:avLst/>
          </a:prstGeom>
        </p:spPr>
        <p:txBody>
          <a:bodyPr wrap="none">
            <a:spAutoFit/>
          </a:bodyPr>
          <a:lstStyle/>
          <a:p>
            <a:pPr lvl="0" eaLnBrk="0" fontAlgn="base" hangingPunct="0">
              <a:spcBef>
                <a:spcPct val="0"/>
              </a:spcBef>
              <a:spcAft>
                <a:spcPct val="0"/>
              </a:spcAft>
            </a:pPr>
            <a:r>
              <a:rPr lang="en-US" altLang="en-US" dirty="0"/>
              <a:t>Collimator 5</a:t>
            </a:r>
          </a:p>
        </p:txBody>
      </p:sp>
      <p:sp>
        <p:nvSpPr>
          <p:cNvPr id="26" name="Rectangle 25">
            <a:extLst>
              <a:ext uri="{FF2B5EF4-FFF2-40B4-BE49-F238E27FC236}">
                <a16:creationId xmlns:a16="http://schemas.microsoft.com/office/drawing/2014/main" id="{8D8D9497-979E-AFF3-B9D8-E003F5195D31}"/>
              </a:ext>
            </a:extLst>
          </p:cNvPr>
          <p:cNvSpPr/>
          <p:nvPr/>
        </p:nvSpPr>
        <p:spPr>
          <a:xfrm>
            <a:off x="4850466" y="1548917"/>
            <a:ext cx="1456104" cy="369332"/>
          </a:xfrm>
          <a:prstGeom prst="rect">
            <a:avLst/>
          </a:prstGeom>
        </p:spPr>
        <p:txBody>
          <a:bodyPr wrap="none">
            <a:spAutoFit/>
          </a:bodyPr>
          <a:lstStyle/>
          <a:p>
            <a:pPr lvl="0" eaLnBrk="0" fontAlgn="base" hangingPunct="0">
              <a:spcBef>
                <a:spcPct val="0"/>
              </a:spcBef>
              <a:spcAft>
                <a:spcPct val="0"/>
              </a:spcAft>
            </a:pPr>
            <a:r>
              <a:rPr lang="en-US" altLang="en-US" dirty="0"/>
              <a:t>at 6a location</a:t>
            </a:r>
          </a:p>
        </p:txBody>
      </p:sp>
    </p:spTree>
    <p:extLst>
      <p:ext uri="{BB962C8B-B14F-4D97-AF65-F5344CB8AC3E}">
        <p14:creationId xmlns:p14="http://schemas.microsoft.com/office/powerpoint/2010/main" val="1747530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Collimator system</a:t>
            </a:r>
          </a:p>
        </p:txBody>
      </p:sp>
      <p:sp>
        <p:nvSpPr>
          <p:cNvPr id="4" name="Footer Placeholder 3"/>
          <p:cNvSpPr>
            <a:spLocks noGrp="1"/>
          </p:cNvSpPr>
          <p:nvPr>
            <p:ph type="ftr" sz="quarter" idx="11"/>
          </p:nvPr>
        </p:nvSpPr>
        <p:spPr/>
        <p:txBody>
          <a:bodyPr/>
          <a:lstStyle/>
          <a:p>
            <a:r>
              <a:rPr lang="en-US"/>
              <a:t>MOLLER Collaboration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21</a:t>
            </a:fld>
            <a:endParaRPr lang="en-US" dirty="0"/>
          </a:p>
        </p:txBody>
      </p:sp>
      <p:sp>
        <p:nvSpPr>
          <p:cNvPr id="6" name="Rectangle 5"/>
          <p:cNvSpPr/>
          <p:nvPr/>
        </p:nvSpPr>
        <p:spPr>
          <a:xfrm>
            <a:off x="11923259" y="3381884"/>
            <a:ext cx="237566" cy="369332"/>
          </a:xfrm>
          <a:prstGeom prst="rect">
            <a:avLst/>
          </a:prstGeom>
        </p:spPr>
        <p:txBody>
          <a:bodyPr wrap="none">
            <a:spAutoFit/>
          </a:bodyPr>
          <a:lstStyle/>
          <a:p>
            <a:r>
              <a:rPr lang="en-CA" dirty="0"/>
              <a:t> </a:t>
            </a:r>
          </a:p>
        </p:txBody>
      </p:sp>
      <p:sp>
        <p:nvSpPr>
          <p:cNvPr id="7" name="Rectangle 6"/>
          <p:cNvSpPr/>
          <p:nvPr/>
        </p:nvSpPr>
        <p:spPr>
          <a:xfrm>
            <a:off x="11923259" y="3381884"/>
            <a:ext cx="237566" cy="369332"/>
          </a:xfrm>
          <a:prstGeom prst="rect">
            <a:avLst/>
          </a:prstGeom>
        </p:spPr>
        <p:txBody>
          <a:bodyPr wrap="none">
            <a:spAutoFit/>
          </a:bodyPr>
          <a:lstStyle/>
          <a:p>
            <a:r>
              <a:rPr lang="en-CA" dirty="0"/>
              <a:t> </a:t>
            </a:r>
          </a:p>
        </p:txBody>
      </p:sp>
      <p:sp>
        <p:nvSpPr>
          <p:cNvPr id="10" name="Rectangle 9"/>
          <p:cNvSpPr/>
          <p:nvPr/>
        </p:nvSpPr>
        <p:spPr>
          <a:xfrm>
            <a:off x="217312" y="1009396"/>
            <a:ext cx="5346090" cy="1754326"/>
          </a:xfrm>
          <a:prstGeom prst="rect">
            <a:avLst/>
          </a:prstGeom>
        </p:spPr>
        <p:txBody>
          <a:bodyPr wrap="square">
            <a:spAutoFit/>
          </a:bodyPr>
          <a:lstStyle/>
          <a:p>
            <a:r>
              <a:rPr lang="en-CA" b="1" dirty="0"/>
              <a:t>Upstream region</a:t>
            </a:r>
          </a:p>
          <a:p>
            <a:endParaRPr lang="en-CA" b="1" dirty="0"/>
          </a:p>
          <a:p>
            <a:pPr marL="285750" indent="-285750">
              <a:buFont typeface="Arial" panose="020B0604020202020204" pitchFamily="34" charset="0"/>
              <a:buChar char="•"/>
            </a:pPr>
            <a:r>
              <a:rPr lang="en-CA" dirty="0"/>
              <a:t>Collimator 2 defines angular acceptance for signal</a:t>
            </a:r>
          </a:p>
          <a:p>
            <a:pPr marL="285750" indent="-285750">
              <a:buFont typeface="Arial" panose="020B0604020202020204" pitchFamily="34" charset="0"/>
              <a:buChar char="•"/>
            </a:pPr>
            <a:r>
              <a:rPr lang="en-CA" dirty="0"/>
              <a:t>Collimator 1 inserted into 2 to shield end</a:t>
            </a:r>
          </a:p>
          <a:p>
            <a:pPr marL="285750" indent="-285750">
              <a:buFont typeface="Arial" panose="020B0604020202020204" pitchFamily="34" charset="0"/>
              <a:buChar char="•"/>
            </a:pPr>
            <a:r>
              <a:rPr lang="en-CA" dirty="0"/>
              <a:t>Wedges and “2-bounce” tube to shield US torus epoxy</a:t>
            </a:r>
          </a:p>
        </p:txBody>
      </p:sp>
      <p:pic>
        <p:nvPicPr>
          <p:cNvPr id="14" name="Picture 13">
            <a:extLst>
              <a:ext uri="{FF2B5EF4-FFF2-40B4-BE49-F238E27FC236}">
                <a16:creationId xmlns:a16="http://schemas.microsoft.com/office/drawing/2014/main" id="{610AE66B-F7D9-4287-849B-64A49052BE86}"/>
              </a:ext>
            </a:extLst>
          </p:cNvPr>
          <p:cNvPicPr>
            <a:picLocks noChangeAspect="1"/>
          </p:cNvPicPr>
          <p:nvPr/>
        </p:nvPicPr>
        <p:blipFill>
          <a:blip r:embed="rId3"/>
          <a:stretch>
            <a:fillRect/>
          </a:stretch>
        </p:blipFill>
        <p:spPr>
          <a:xfrm>
            <a:off x="3265311" y="3125528"/>
            <a:ext cx="8776731" cy="3113347"/>
          </a:xfrm>
          <a:prstGeom prst="rect">
            <a:avLst/>
          </a:prstGeom>
        </p:spPr>
      </p:pic>
      <p:sp>
        <p:nvSpPr>
          <p:cNvPr id="24" name="TextBox 23">
            <a:extLst>
              <a:ext uri="{FF2B5EF4-FFF2-40B4-BE49-F238E27FC236}">
                <a16:creationId xmlns:a16="http://schemas.microsoft.com/office/drawing/2014/main" id="{03704780-2FE7-4550-A5DB-CDC45FDC83B4}"/>
              </a:ext>
            </a:extLst>
          </p:cNvPr>
          <p:cNvSpPr txBox="1"/>
          <p:nvPr/>
        </p:nvSpPr>
        <p:spPr>
          <a:xfrm>
            <a:off x="6011899" y="1008564"/>
            <a:ext cx="6071824" cy="1477328"/>
          </a:xfrm>
          <a:prstGeom prst="rect">
            <a:avLst/>
          </a:prstGeom>
          <a:noFill/>
        </p:spPr>
        <p:txBody>
          <a:bodyPr wrap="square">
            <a:spAutoFit/>
          </a:bodyPr>
          <a:lstStyle/>
          <a:p>
            <a:r>
              <a:rPr lang="en-CA" b="1" dirty="0"/>
              <a:t>Downstream region</a:t>
            </a:r>
          </a:p>
          <a:p>
            <a:endParaRPr lang="en-CA" b="1" dirty="0"/>
          </a:p>
          <a:p>
            <a:pPr marL="285750" indent="-285750">
              <a:buFont typeface="Arial" panose="020B0604020202020204" pitchFamily="34" charset="0"/>
              <a:buChar char="•"/>
            </a:pPr>
            <a:r>
              <a:rPr lang="en-CA" dirty="0"/>
              <a:t>Collimator 4 has a similar profile to 2 – “cleanup collimator”</a:t>
            </a:r>
          </a:p>
          <a:p>
            <a:pPr marL="285750" indent="-285750">
              <a:buFont typeface="Arial" panose="020B0604020202020204" pitchFamily="34" charset="0"/>
              <a:buChar char="•"/>
            </a:pPr>
            <a:r>
              <a:rPr lang="en-CA" dirty="0"/>
              <a:t>Collimators 5 and 6a, b provide additional clearance to coils</a:t>
            </a:r>
          </a:p>
          <a:p>
            <a:pPr marL="285750" indent="-285750">
              <a:buFont typeface="Arial" panose="020B0604020202020204" pitchFamily="34" charset="0"/>
              <a:buChar char="•"/>
            </a:pPr>
            <a:r>
              <a:rPr lang="en-US" sz="1800" dirty="0">
                <a:latin typeface="+mn-lt"/>
              </a:rPr>
              <a:t>lintels and collars provide shielding</a:t>
            </a:r>
            <a:endParaRPr lang="en-CA" dirty="0"/>
          </a:p>
        </p:txBody>
      </p:sp>
      <p:cxnSp>
        <p:nvCxnSpPr>
          <p:cNvPr id="23" name="Straight Arrow Connector 22">
            <a:extLst>
              <a:ext uri="{FF2B5EF4-FFF2-40B4-BE49-F238E27FC236}">
                <a16:creationId xmlns:a16="http://schemas.microsoft.com/office/drawing/2014/main" id="{871C0E88-5CF0-4EF2-9FBC-3BC2B33D5F42}"/>
              </a:ext>
            </a:extLst>
          </p:cNvPr>
          <p:cNvCxnSpPr>
            <a:cxnSpLocks/>
          </p:cNvCxnSpPr>
          <p:nvPr/>
        </p:nvCxnSpPr>
        <p:spPr>
          <a:xfrm>
            <a:off x="8241743" y="2146434"/>
            <a:ext cx="378382" cy="2206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81310C1-5BB7-464F-87FF-4144FB546F5F}"/>
              </a:ext>
            </a:extLst>
          </p:cNvPr>
          <p:cNvCxnSpPr>
            <a:cxnSpLocks/>
          </p:cNvCxnSpPr>
          <p:nvPr/>
        </p:nvCxnSpPr>
        <p:spPr>
          <a:xfrm>
            <a:off x="8360526" y="2146434"/>
            <a:ext cx="2373690" cy="2225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17CC158-4388-7DD1-BC3D-588BCB4CD938}"/>
              </a:ext>
            </a:extLst>
          </p:cNvPr>
          <p:cNvGrpSpPr/>
          <p:nvPr/>
        </p:nvGrpSpPr>
        <p:grpSpPr>
          <a:xfrm>
            <a:off x="149958" y="3751216"/>
            <a:ext cx="2934798" cy="1742313"/>
            <a:chOff x="149958" y="3751216"/>
            <a:chExt cx="2934798" cy="1742313"/>
          </a:xfrm>
        </p:grpSpPr>
        <p:pic>
          <p:nvPicPr>
            <p:cNvPr id="20" name="Picture 19">
              <a:extLst>
                <a:ext uri="{FF2B5EF4-FFF2-40B4-BE49-F238E27FC236}">
                  <a16:creationId xmlns:a16="http://schemas.microsoft.com/office/drawing/2014/main" id="{697B01E9-89D4-4166-97B9-E000923DE05D}"/>
                </a:ext>
              </a:extLst>
            </p:cNvPr>
            <p:cNvPicPr>
              <a:picLocks noChangeAspect="1"/>
            </p:cNvPicPr>
            <p:nvPr/>
          </p:nvPicPr>
          <p:blipFill>
            <a:blip r:embed="rId4"/>
            <a:stretch>
              <a:fillRect/>
            </a:stretch>
          </p:blipFill>
          <p:spPr>
            <a:xfrm>
              <a:off x="149958" y="3751216"/>
              <a:ext cx="2934798" cy="1742313"/>
            </a:xfrm>
            <a:prstGeom prst="rect">
              <a:avLst/>
            </a:prstGeom>
          </p:spPr>
        </p:pic>
        <p:pic>
          <p:nvPicPr>
            <p:cNvPr id="17" name="Picture 16">
              <a:extLst>
                <a:ext uri="{FF2B5EF4-FFF2-40B4-BE49-F238E27FC236}">
                  <a16:creationId xmlns:a16="http://schemas.microsoft.com/office/drawing/2014/main" id="{12E09615-3E19-A80A-F18A-31EB4CF5E13F}"/>
                </a:ext>
              </a:extLst>
            </p:cNvPr>
            <p:cNvPicPr>
              <a:picLocks noChangeAspect="1"/>
            </p:cNvPicPr>
            <p:nvPr/>
          </p:nvPicPr>
          <p:blipFill rotWithShape="1">
            <a:blip r:embed="rId4"/>
            <a:srcRect l="26759" r="37821" b="69372"/>
            <a:stretch/>
          </p:blipFill>
          <p:spPr>
            <a:xfrm>
              <a:off x="232711" y="3838575"/>
              <a:ext cx="1039528" cy="533630"/>
            </a:xfrm>
            <a:prstGeom prst="rect">
              <a:avLst/>
            </a:prstGeom>
          </p:spPr>
        </p:pic>
      </p:grpSp>
      <p:cxnSp>
        <p:nvCxnSpPr>
          <p:cNvPr id="25" name="Straight Arrow Connector 24">
            <a:extLst>
              <a:ext uri="{FF2B5EF4-FFF2-40B4-BE49-F238E27FC236}">
                <a16:creationId xmlns:a16="http://schemas.microsoft.com/office/drawing/2014/main" id="{BFE30236-3184-E4D3-DCB2-BCE5A96283BA}"/>
              </a:ext>
            </a:extLst>
          </p:cNvPr>
          <p:cNvCxnSpPr>
            <a:cxnSpLocks/>
          </p:cNvCxnSpPr>
          <p:nvPr/>
        </p:nvCxnSpPr>
        <p:spPr>
          <a:xfrm flipH="1">
            <a:off x="5023918" y="2146434"/>
            <a:ext cx="2522288" cy="2206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626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C0AF-96DB-DF7D-9676-E0040BCF481C}"/>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27863055-6B23-765D-0BFD-94A2C859172E}"/>
              </a:ext>
            </a:extLst>
          </p:cNvPr>
          <p:cNvSpPr>
            <a:spLocks noGrp="1"/>
          </p:cNvSpPr>
          <p:nvPr>
            <p:ph idx="1"/>
          </p:nvPr>
        </p:nvSpPr>
        <p:spPr/>
        <p:txBody>
          <a:bodyPr/>
          <a:lstStyle/>
          <a:p>
            <a:endParaRPr lang="en-CA" dirty="0"/>
          </a:p>
        </p:txBody>
      </p:sp>
      <p:sp>
        <p:nvSpPr>
          <p:cNvPr id="4" name="Footer Placeholder 3">
            <a:extLst>
              <a:ext uri="{FF2B5EF4-FFF2-40B4-BE49-F238E27FC236}">
                <a16:creationId xmlns:a16="http://schemas.microsoft.com/office/drawing/2014/main" id="{A8D3AD0E-1202-598B-0768-B0B11F528EE9}"/>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721A2708-968B-7166-8E71-199794E64499}"/>
              </a:ext>
            </a:extLst>
          </p:cNvPr>
          <p:cNvSpPr>
            <a:spLocks noGrp="1"/>
          </p:cNvSpPr>
          <p:nvPr>
            <p:ph type="sldNum" sz="quarter" idx="12"/>
          </p:nvPr>
        </p:nvSpPr>
        <p:spPr/>
        <p:txBody>
          <a:bodyPr/>
          <a:lstStyle/>
          <a:p>
            <a:fld id="{07E1C93C-5050-FC42-8F10-D22D4F119D13}" type="slidenum">
              <a:rPr lang="en-US" smtClean="0"/>
              <a:pPr/>
              <a:t>22</a:t>
            </a:fld>
            <a:endParaRPr lang="en-US" dirty="0"/>
          </a:p>
        </p:txBody>
      </p:sp>
      <p:pic>
        <p:nvPicPr>
          <p:cNvPr id="7" name="Picture 6">
            <a:extLst>
              <a:ext uri="{FF2B5EF4-FFF2-40B4-BE49-F238E27FC236}">
                <a16:creationId xmlns:a16="http://schemas.microsoft.com/office/drawing/2014/main" id="{F745D962-F9D3-F847-F059-D0E16387C5F2}"/>
              </a:ext>
            </a:extLst>
          </p:cNvPr>
          <p:cNvPicPr>
            <a:picLocks noChangeAspect="1"/>
          </p:cNvPicPr>
          <p:nvPr/>
        </p:nvPicPr>
        <p:blipFill>
          <a:blip r:embed="rId2"/>
          <a:stretch>
            <a:fillRect/>
          </a:stretch>
        </p:blipFill>
        <p:spPr>
          <a:xfrm>
            <a:off x="7701280" y="1317628"/>
            <a:ext cx="3456995" cy="2775763"/>
          </a:xfrm>
          <a:prstGeom prst="rect">
            <a:avLst/>
          </a:prstGeom>
        </p:spPr>
      </p:pic>
      <p:pic>
        <p:nvPicPr>
          <p:cNvPr id="9" name="Picture 8">
            <a:extLst>
              <a:ext uri="{FF2B5EF4-FFF2-40B4-BE49-F238E27FC236}">
                <a16:creationId xmlns:a16="http://schemas.microsoft.com/office/drawing/2014/main" id="{284AD8E7-B8BE-4484-24F1-D50DFCBCD906}"/>
              </a:ext>
            </a:extLst>
          </p:cNvPr>
          <p:cNvPicPr>
            <a:picLocks noChangeAspect="1"/>
          </p:cNvPicPr>
          <p:nvPr/>
        </p:nvPicPr>
        <p:blipFill>
          <a:blip r:embed="rId3"/>
          <a:stretch>
            <a:fillRect/>
          </a:stretch>
        </p:blipFill>
        <p:spPr>
          <a:xfrm>
            <a:off x="411892" y="1555654"/>
            <a:ext cx="7433399" cy="3514186"/>
          </a:xfrm>
          <a:prstGeom prst="rect">
            <a:avLst/>
          </a:prstGeom>
        </p:spPr>
      </p:pic>
      <p:sp>
        <p:nvSpPr>
          <p:cNvPr id="11" name="TextBox 10">
            <a:extLst>
              <a:ext uri="{FF2B5EF4-FFF2-40B4-BE49-F238E27FC236}">
                <a16:creationId xmlns:a16="http://schemas.microsoft.com/office/drawing/2014/main" id="{F6647E80-7A51-1A28-5839-E9FA5A9A2D84}"/>
              </a:ext>
            </a:extLst>
          </p:cNvPr>
          <p:cNvSpPr txBox="1"/>
          <p:nvPr/>
        </p:nvSpPr>
        <p:spPr>
          <a:xfrm>
            <a:off x="1579880" y="5355706"/>
            <a:ext cx="6121400" cy="369332"/>
          </a:xfrm>
          <a:prstGeom prst="rect">
            <a:avLst/>
          </a:prstGeom>
          <a:noFill/>
        </p:spPr>
        <p:txBody>
          <a:bodyPr wrap="square">
            <a:spAutoFit/>
          </a:bodyPr>
          <a:lstStyle/>
          <a:p>
            <a:r>
              <a:rPr lang="en-CA" sz="1800" dirty="0">
                <a:effectLst/>
                <a:latin typeface="Calibri" panose="020F0502020204030204" pitchFamily="34" charset="0"/>
              </a:rPr>
              <a:t>make a distortion using a shunt to compare to simulation</a:t>
            </a:r>
            <a:endParaRPr lang="en-CA" dirty="0"/>
          </a:p>
        </p:txBody>
      </p:sp>
      <p:pic>
        <p:nvPicPr>
          <p:cNvPr id="13" name="Picture 12">
            <a:extLst>
              <a:ext uri="{FF2B5EF4-FFF2-40B4-BE49-F238E27FC236}">
                <a16:creationId xmlns:a16="http://schemas.microsoft.com/office/drawing/2014/main" id="{D4146149-DEA3-F18C-E113-D90A61B8FA3D}"/>
              </a:ext>
            </a:extLst>
          </p:cNvPr>
          <p:cNvPicPr>
            <a:picLocks noChangeAspect="1"/>
          </p:cNvPicPr>
          <p:nvPr/>
        </p:nvPicPr>
        <p:blipFill>
          <a:blip r:embed="rId4"/>
          <a:stretch>
            <a:fillRect/>
          </a:stretch>
        </p:blipFill>
        <p:spPr>
          <a:xfrm>
            <a:off x="494271" y="966055"/>
            <a:ext cx="4100933" cy="4994227"/>
          </a:xfrm>
          <a:prstGeom prst="rect">
            <a:avLst/>
          </a:prstGeom>
        </p:spPr>
      </p:pic>
    </p:spTree>
    <p:extLst>
      <p:ext uri="{BB962C8B-B14F-4D97-AF65-F5344CB8AC3E}">
        <p14:creationId xmlns:p14="http://schemas.microsoft.com/office/powerpoint/2010/main" val="3634268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4CB82CD-F552-4730-B4C7-14DA336F8164}"/>
              </a:ext>
            </a:extLst>
          </p:cNvPr>
          <p:cNvPicPr>
            <a:picLocks noChangeAspect="1"/>
          </p:cNvPicPr>
          <p:nvPr/>
        </p:nvPicPr>
        <p:blipFill>
          <a:blip r:embed="rId3"/>
          <a:stretch>
            <a:fillRect/>
          </a:stretch>
        </p:blipFill>
        <p:spPr>
          <a:xfrm>
            <a:off x="1002475" y="1445164"/>
            <a:ext cx="4447620" cy="4639842"/>
          </a:xfrm>
          <a:prstGeom prst="rect">
            <a:avLst/>
          </a:prstGeom>
        </p:spPr>
      </p:pic>
      <p:sp>
        <p:nvSpPr>
          <p:cNvPr id="2" name="Title 1"/>
          <p:cNvSpPr>
            <a:spLocks noGrp="1"/>
          </p:cNvSpPr>
          <p:nvPr>
            <p:ph type="title"/>
          </p:nvPr>
        </p:nvSpPr>
        <p:spPr/>
        <p:txBody>
          <a:bodyPr/>
          <a:lstStyle/>
          <a:p>
            <a:r>
              <a:rPr lang="en-CA" dirty="0"/>
              <a:t>Optimization of the positions</a:t>
            </a:r>
          </a:p>
        </p:txBody>
      </p:sp>
      <p:sp>
        <p:nvSpPr>
          <p:cNvPr id="4" name="Footer Placeholder 3"/>
          <p:cNvSpPr>
            <a:spLocks noGrp="1"/>
          </p:cNvSpPr>
          <p:nvPr>
            <p:ph type="ftr" sz="quarter" idx="11"/>
          </p:nvPr>
        </p:nvSpPr>
        <p:spPr/>
        <p:txBody>
          <a:bodyPr/>
          <a:lstStyle/>
          <a:p>
            <a:r>
              <a:rPr lang="en-US"/>
              <a:t>MOLLER Collaboration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23</a:t>
            </a:fld>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1833242" y="6085220"/>
                <a:ext cx="3889712" cy="801501"/>
              </a:xfrm>
              <a:prstGeom prst="rect">
                <a:avLst/>
              </a:prstGeom>
              <a:noFill/>
            </p:spPr>
            <p:txBody>
              <a:bodyPr wrap="square" lIns="0" tIns="0" rIns="0" bIns="0" rtlCol="0">
                <a:spAutoFit/>
              </a:bodyPr>
              <a:lstStyle/>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𝐵</m:t>
                        </m:r>
                      </m:e>
                      <m:sub>
                        <m:r>
                          <a:rPr lang="en-CA" sz="2400" i="1">
                            <a:latin typeface="Cambria Math" panose="02040503050406030204" pitchFamily="18" charset="0"/>
                          </a:rPr>
                          <m:t>𝑖𝑑𝑒𝑎𝑙</m:t>
                        </m:r>
                      </m:sub>
                    </m:sSub>
                    <m:r>
                      <a:rPr lang="en-CA" sz="2400" i="1">
                        <a:latin typeface="Cambria Math" panose="02040503050406030204" pitchFamily="18" charset="0"/>
                      </a:rPr>
                      <m:t>=</m:t>
                    </m:r>
                    <m:f>
                      <m:fPr>
                        <m:ctrlPr>
                          <a:rPr lang="en-CA" sz="2400" i="1">
                            <a:latin typeface="Cambria Math" panose="02040503050406030204" pitchFamily="18" charset="0"/>
                          </a:rPr>
                        </m:ctrlPr>
                      </m:fPr>
                      <m:num>
                        <m:r>
                          <a:rPr lang="en-CA" sz="2400" i="1">
                            <a:latin typeface="Cambria Math" panose="02040503050406030204" pitchFamily="18" charset="0"/>
                            <a:ea typeface="Cambria Math" panose="02040503050406030204" pitchFamily="18" charset="0"/>
                          </a:rPr>
                          <m:t>𝜇</m:t>
                        </m:r>
                        <m:r>
                          <a:rPr lang="en-CA" sz="2400" i="1">
                            <a:latin typeface="Cambria Math" panose="02040503050406030204" pitchFamily="18" charset="0"/>
                            <a:ea typeface="Cambria Math" panose="02040503050406030204" pitchFamily="18" charset="0"/>
                          </a:rPr>
                          <m:t>𝑁𝐼</m:t>
                        </m:r>
                      </m:num>
                      <m:den>
                        <m:r>
                          <a:rPr lang="en-CA" sz="2400" i="1">
                            <a:latin typeface="Cambria Math" panose="02040503050406030204" pitchFamily="18" charset="0"/>
                          </a:rPr>
                          <m:t>2</m:t>
                        </m:r>
                        <m:r>
                          <a:rPr lang="en-CA" sz="2400" i="1">
                            <a:latin typeface="Cambria Math" panose="02040503050406030204" pitchFamily="18" charset="0"/>
                            <a:ea typeface="Cambria Math" panose="02040503050406030204" pitchFamily="18" charset="0"/>
                          </a:rPr>
                          <m:t>𝜋</m:t>
                        </m:r>
                        <m:r>
                          <a:rPr lang="en-CA" sz="2400" i="1">
                            <a:latin typeface="Cambria Math" panose="02040503050406030204" pitchFamily="18" charset="0"/>
                            <a:ea typeface="Cambria Math" panose="02040503050406030204" pitchFamily="18" charset="0"/>
                          </a:rPr>
                          <m:t>𝑟</m:t>
                        </m:r>
                      </m:den>
                    </m:f>
                  </m:oMath>
                </a14:m>
                <a:r>
                  <a:rPr lang="en-CA" sz="2400" dirty="0"/>
                  <a:t> </a:t>
                </a:r>
                <a:r>
                  <a:rPr lang="en-CA" dirty="0"/>
                  <a:t>in the </a:t>
                </a:r>
                <a14:m>
                  <m:oMath xmlns:m="http://schemas.openxmlformats.org/officeDocument/2006/math">
                    <m:r>
                      <a:rPr lang="en-CA" i="1">
                        <a:latin typeface="Cambria Math" panose="02040503050406030204" pitchFamily="18" charset="0"/>
                        <a:ea typeface="Cambria Math" panose="02040503050406030204" pitchFamily="18" charset="0"/>
                      </a:rPr>
                      <m:t>𝜑</m:t>
                    </m:r>
                  </m:oMath>
                </a14:m>
                <a:r>
                  <a:rPr lang="en-CA" dirty="0"/>
                  <a:t> direction</a:t>
                </a:r>
              </a:p>
              <a:p>
                <a:endParaRPr lang="en-CA" dirty="0"/>
              </a:p>
            </p:txBody>
          </p:sp>
        </mc:Choice>
        <mc:Fallback xmlns="">
          <p:sp>
            <p:nvSpPr>
              <p:cNvPr id="3" name="TextBox 2"/>
              <p:cNvSpPr txBox="1">
                <a:spLocks noRot="1" noChangeAspect="1" noMove="1" noResize="1" noEditPoints="1" noAdjustHandles="1" noChangeArrowheads="1" noChangeShapeType="1" noTextEdit="1"/>
              </p:cNvSpPr>
              <p:nvPr/>
            </p:nvSpPr>
            <p:spPr>
              <a:xfrm>
                <a:off x="1833242" y="6085220"/>
                <a:ext cx="3889712" cy="801501"/>
              </a:xfrm>
              <a:prstGeom prst="rect">
                <a:avLst/>
              </a:prstGeom>
              <a:blipFill>
                <a:blip r:embed="rId6"/>
                <a:stretch>
                  <a:fillRect/>
                </a:stretch>
              </a:blipFill>
            </p:spPr>
            <p:txBody>
              <a:bodyPr/>
              <a:lstStyle/>
              <a:p>
                <a:r>
                  <a:rPr lang="en-CA">
                    <a:noFill/>
                  </a:rPr>
                  <a:t> </a:t>
                </a:r>
              </a:p>
            </p:txBody>
          </p:sp>
        </mc:Fallback>
      </mc:AlternateContent>
      <p:sp>
        <p:nvSpPr>
          <p:cNvPr id="22" name="TextBox 21"/>
          <p:cNvSpPr txBox="1"/>
          <p:nvPr/>
        </p:nvSpPr>
        <p:spPr>
          <a:xfrm>
            <a:off x="2588785" y="916657"/>
            <a:ext cx="1399913" cy="584775"/>
          </a:xfrm>
          <a:prstGeom prst="rect">
            <a:avLst/>
          </a:prstGeom>
          <a:noFill/>
        </p:spPr>
        <p:txBody>
          <a:bodyPr wrap="square" rtlCol="0">
            <a:spAutoFit/>
          </a:bodyPr>
          <a:lstStyle/>
          <a:p>
            <a:pPr algn="ctr"/>
            <a:r>
              <a:rPr lang="en-CA" sz="1600" dirty="0"/>
              <a:t>azimuthal de-focusing</a:t>
            </a:r>
          </a:p>
        </p:txBody>
      </p:sp>
      <p:sp>
        <p:nvSpPr>
          <p:cNvPr id="23" name="TextBox 22"/>
          <p:cNvSpPr txBox="1"/>
          <p:nvPr/>
        </p:nvSpPr>
        <p:spPr>
          <a:xfrm>
            <a:off x="5523702" y="880189"/>
            <a:ext cx="6259667" cy="2323713"/>
          </a:xfrm>
          <a:prstGeom prst="rect">
            <a:avLst/>
          </a:prstGeom>
          <a:noFill/>
        </p:spPr>
        <p:txBody>
          <a:bodyPr wrap="square" lIns="0" tIns="0" rIns="0" bIns="0" rtlCol="0">
            <a:spAutoFit/>
          </a:bodyPr>
          <a:lstStyle/>
          <a:p>
            <a:pPr marL="285750" indent="-285750">
              <a:spcAft>
                <a:spcPts val="600"/>
              </a:spcAft>
              <a:buFont typeface="Arial" panose="020B0604020202020204" pitchFamily="34" charset="0"/>
              <a:buChar char="•"/>
            </a:pPr>
            <a:r>
              <a:rPr lang="en-CA" dirty="0"/>
              <a:t>Vector map colors show relative total field strength in a </a:t>
            </a:r>
            <a:r>
              <a:rPr lang="en-CA" dirty="0" err="1"/>
              <a:t>septant</a:t>
            </a:r>
            <a:endParaRPr lang="en-CA" dirty="0"/>
          </a:p>
          <a:p>
            <a:pPr marL="285750" indent="-285750">
              <a:spcAft>
                <a:spcPts val="600"/>
              </a:spcAft>
              <a:buFont typeface="Arial" panose="020B0604020202020204" pitchFamily="34" charset="0"/>
              <a:buChar char="•"/>
            </a:pPr>
            <a:r>
              <a:rPr lang="en-CA" dirty="0"/>
              <a:t>Radial components of field cause azimuthal (de-)focussing near the conductor at the (outer) inner radius of the conductor </a:t>
            </a:r>
          </a:p>
          <a:p>
            <a:pPr marL="742950" lvl="1" indent="-285750">
              <a:spcAft>
                <a:spcPts val="600"/>
              </a:spcAft>
              <a:buFont typeface="Courier New" panose="02070309020205020404" pitchFamily="49" charset="0"/>
              <a:buChar char="o"/>
            </a:pPr>
            <a:r>
              <a:rPr lang="en-CA" dirty="0"/>
              <a:t>Provides required inelastic electron separation</a:t>
            </a:r>
          </a:p>
          <a:p>
            <a:pPr marL="742950" lvl="1" indent="-285750">
              <a:spcAft>
                <a:spcPts val="600"/>
              </a:spcAft>
              <a:buFont typeface="Courier New" panose="02070309020205020404" pitchFamily="49" charset="0"/>
              <a:buChar char="o"/>
            </a:pPr>
            <a:r>
              <a:rPr lang="en-CA" dirty="0"/>
              <a:t>Causes mid-angle </a:t>
            </a:r>
            <a:r>
              <a:rPr lang="en-CA" dirty="0" err="1"/>
              <a:t>mollers</a:t>
            </a:r>
            <a:r>
              <a:rPr lang="en-CA" dirty="0"/>
              <a:t> to fill full azimuth at detector </a:t>
            </a:r>
          </a:p>
          <a:p>
            <a:pPr marL="285750" indent="-285750">
              <a:spcAft>
                <a:spcPts val="600"/>
              </a:spcAft>
              <a:buFont typeface="Arial" panose="020B0604020202020204" pitchFamily="34" charset="0"/>
              <a:buChar char="•"/>
            </a:pPr>
            <a:r>
              <a:rPr lang="en-CA" dirty="0"/>
              <a:t>Field varies along z to separate the low E </a:t>
            </a:r>
            <a:r>
              <a:rPr lang="en-CA" dirty="0" err="1"/>
              <a:t>moller</a:t>
            </a:r>
            <a:r>
              <a:rPr lang="en-CA" dirty="0"/>
              <a:t> and high E eps</a:t>
            </a:r>
          </a:p>
          <a:p>
            <a:pPr marL="285750" indent="-285750">
              <a:spcAft>
                <a:spcPts val="600"/>
              </a:spcAft>
              <a:buFont typeface="Arial" panose="020B0604020202020204" pitchFamily="34" charset="0"/>
              <a:buChar char="•"/>
            </a:pPr>
            <a:endParaRPr lang="en-CA" dirty="0"/>
          </a:p>
        </p:txBody>
      </p:sp>
      <p:cxnSp>
        <p:nvCxnSpPr>
          <p:cNvPr id="19" name="Straight Arrow Connector 18"/>
          <p:cNvCxnSpPr>
            <a:cxnSpLocks/>
          </p:cNvCxnSpPr>
          <p:nvPr/>
        </p:nvCxnSpPr>
        <p:spPr>
          <a:xfrm flipH="1">
            <a:off x="2120099" y="1501432"/>
            <a:ext cx="636797" cy="553657"/>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cxnSp>
        <p:nvCxnSpPr>
          <p:cNvPr id="26" name="Straight Arrow Connector 25"/>
          <p:cNvCxnSpPr>
            <a:cxnSpLocks/>
          </p:cNvCxnSpPr>
          <p:nvPr/>
        </p:nvCxnSpPr>
        <p:spPr>
          <a:xfrm>
            <a:off x="3865989" y="1476842"/>
            <a:ext cx="662279" cy="657331"/>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cxnSp>
        <p:nvCxnSpPr>
          <p:cNvPr id="32" name="Straight Arrow Connector 31">
            <a:extLst>
              <a:ext uri="{FF2B5EF4-FFF2-40B4-BE49-F238E27FC236}">
                <a16:creationId xmlns:a16="http://schemas.microsoft.com/office/drawing/2014/main" id="{8D1AE155-50B0-49EC-8532-732D62519C77}"/>
              </a:ext>
            </a:extLst>
          </p:cNvPr>
          <p:cNvCxnSpPr>
            <a:cxnSpLocks/>
          </p:cNvCxnSpPr>
          <p:nvPr/>
        </p:nvCxnSpPr>
        <p:spPr>
          <a:xfrm>
            <a:off x="2375771" y="4412123"/>
            <a:ext cx="853056" cy="487136"/>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sp>
        <p:nvSpPr>
          <p:cNvPr id="43" name="TextBox 42">
            <a:extLst>
              <a:ext uri="{FF2B5EF4-FFF2-40B4-BE49-F238E27FC236}">
                <a16:creationId xmlns:a16="http://schemas.microsoft.com/office/drawing/2014/main" id="{38279D8C-3642-4D4C-8FD7-FD5D13098355}"/>
              </a:ext>
            </a:extLst>
          </p:cNvPr>
          <p:cNvSpPr txBox="1"/>
          <p:nvPr/>
        </p:nvSpPr>
        <p:spPr>
          <a:xfrm>
            <a:off x="289951" y="766444"/>
            <a:ext cx="1399913" cy="369332"/>
          </a:xfrm>
          <a:prstGeom prst="rect">
            <a:avLst/>
          </a:prstGeom>
          <a:noFill/>
        </p:spPr>
        <p:txBody>
          <a:bodyPr wrap="square" rtlCol="0">
            <a:spAutoFit/>
          </a:bodyPr>
          <a:lstStyle/>
          <a:p>
            <a:pPr algn="ctr"/>
            <a:r>
              <a:rPr lang="en-CA" dirty="0"/>
              <a:t>z=9500mm</a:t>
            </a:r>
          </a:p>
        </p:txBody>
      </p:sp>
      <p:sp>
        <p:nvSpPr>
          <p:cNvPr id="48" name="Arc 47">
            <a:extLst>
              <a:ext uri="{FF2B5EF4-FFF2-40B4-BE49-F238E27FC236}">
                <a16:creationId xmlns:a16="http://schemas.microsoft.com/office/drawing/2014/main" id="{685C384E-4F18-4484-832E-EA98DA38DBC0}"/>
              </a:ext>
            </a:extLst>
          </p:cNvPr>
          <p:cNvSpPr/>
          <p:nvPr/>
        </p:nvSpPr>
        <p:spPr>
          <a:xfrm>
            <a:off x="2254825" y="4474683"/>
            <a:ext cx="1970619" cy="1078434"/>
          </a:xfrm>
          <a:prstGeom prst="arc">
            <a:avLst>
              <a:gd name="adj1" fmla="val 12483429"/>
              <a:gd name="adj2" fmla="val 19685170"/>
            </a:avLst>
          </a:prstGeom>
          <a:ln w="3810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49" name="TextBox 48">
            <a:extLst>
              <a:ext uri="{FF2B5EF4-FFF2-40B4-BE49-F238E27FC236}">
                <a16:creationId xmlns:a16="http://schemas.microsoft.com/office/drawing/2014/main" id="{F32FA697-1E23-4F83-B0AF-3B9FA11B36B3}"/>
              </a:ext>
            </a:extLst>
          </p:cNvPr>
          <p:cNvSpPr txBox="1"/>
          <p:nvPr/>
        </p:nvSpPr>
        <p:spPr>
          <a:xfrm>
            <a:off x="3882028" y="4445253"/>
            <a:ext cx="1144865" cy="369332"/>
          </a:xfrm>
          <a:prstGeom prst="rect">
            <a:avLst/>
          </a:prstGeom>
          <a:noFill/>
        </p:spPr>
        <p:txBody>
          <a:bodyPr wrap="none" rtlCol="0">
            <a:spAutoFit/>
          </a:bodyPr>
          <a:lstStyle/>
          <a:p>
            <a:r>
              <a:rPr lang="en-CA" dirty="0"/>
              <a:t>R=135mm</a:t>
            </a:r>
          </a:p>
        </p:txBody>
      </p:sp>
      <p:pic>
        <p:nvPicPr>
          <p:cNvPr id="9" name="Picture 8">
            <a:extLst>
              <a:ext uri="{FF2B5EF4-FFF2-40B4-BE49-F238E27FC236}">
                <a16:creationId xmlns:a16="http://schemas.microsoft.com/office/drawing/2014/main" id="{97D9F1B5-DAA8-4A6D-BF82-D368635D72F6}"/>
              </a:ext>
            </a:extLst>
          </p:cNvPr>
          <p:cNvPicPr>
            <a:picLocks noChangeAspect="1"/>
          </p:cNvPicPr>
          <p:nvPr/>
        </p:nvPicPr>
        <p:blipFill rotWithShape="1">
          <a:blip r:embed="rId7"/>
          <a:srcRect t="2700" r="88789" b="4325"/>
          <a:stretch/>
        </p:blipFill>
        <p:spPr>
          <a:xfrm>
            <a:off x="141499" y="1065229"/>
            <a:ext cx="932218" cy="5118755"/>
          </a:xfrm>
          <a:prstGeom prst="rect">
            <a:avLst/>
          </a:prstGeom>
        </p:spPr>
      </p:pic>
      <p:sp>
        <p:nvSpPr>
          <p:cNvPr id="6" name="Oval 5">
            <a:extLst>
              <a:ext uri="{FF2B5EF4-FFF2-40B4-BE49-F238E27FC236}">
                <a16:creationId xmlns:a16="http://schemas.microsoft.com/office/drawing/2014/main" id="{9508935E-59A3-42F2-9DD6-77F25A68191C}"/>
              </a:ext>
            </a:extLst>
          </p:cNvPr>
          <p:cNvSpPr/>
          <p:nvPr/>
        </p:nvSpPr>
        <p:spPr>
          <a:xfrm>
            <a:off x="3173188" y="4435825"/>
            <a:ext cx="108000" cy="108000"/>
          </a:xfrm>
          <a:prstGeom prst="ellipse">
            <a:avLst/>
          </a:prstGeom>
          <a:solidFill>
            <a:schemeClr val="tx1">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17" name="TextBox 16"/>
          <p:cNvSpPr txBox="1"/>
          <p:nvPr/>
        </p:nvSpPr>
        <p:spPr>
          <a:xfrm>
            <a:off x="303121" y="4166106"/>
            <a:ext cx="2516956" cy="338554"/>
          </a:xfrm>
          <a:prstGeom prst="rect">
            <a:avLst/>
          </a:prstGeom>
          <a:noFill/>
        </p:spPr>
        <p:txBody>
          <a:bodyPr wrap="square" rtlCol="0">
            <a:spAutoFit/>
          </a:bodyPr>
          <a:lstStyle/>
          <a:p>
            <a:pPr algn="ctr"/>
            <a:r>
              <a:rPr lang="en-CA" sz="1600" dirty="0"/>
              <a:t>azimuthal focusing</a:t>
            </a:r>
          </a:p>
        </p:txBody>
      </p:sp>
      <p:sp>
        <p:nvSpPr>
          <p:cNvPr id="7" name="Oval 6">
            <a:extLst>
              <a:ext uri="{FF2B5EF4-FFF2-40B4-BE49-F238E27FC236}">
                <a16:creationId xmlns:a16="http://schemas.microsoft.com/office/drawing/2014/main" id="{94CA697F-A828-BECB-8FFF-363658823529}"/>
              </a:ext>
            </a:extLst>
          </p:cNvPr>
          <p:cNvSpPr/>
          <p:nvPr/>
        </p:nvSpPr>
        <p:spPr>
          <a:xfrm>
            <a:off x="2932926" y="5491635"/>
            <a:ext cx="540000" cy="540000"/>
          </a:xfrm>
          <a:prstGeom prst="ellipse">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a:extLst>
              <a:ext uri="{FF2B5EF4-FFF2-40B4-BE49-F238E27FC236}">
                <a16:creationId xmlns:a16="http://schemas.microsoft.com/office/drawing/2014/main" id="{321A7DA8-CBF8-0DAF-4D21-AFE6D27D1D68}"/>
              </a:ext>
            </a:extLst>
          </p:cNvPr>
          <p:cNvSpPr/>
          <p:nvPr/>
        </p:nvSpPr>
        <p:spPr>
          <a:xfrm>
            <a:off x="2940357" y="4430766"/>
            <a:ext cx="540000" cy="540000"/>
          </a:xfrm>
          <a:prstGeom prst="ellipse">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Oval 28">
            <a:extLst>
              <a:ext uri="{FF2B5EF4-FFF2-40B4-BE49-F238E27FC236}">
                <a16:creationId xmlns:a16="http://schemas.microsoft.com/office/drawing/2014/main" id="{ED0D5AED-A1D1-A0C9-B5AB-314C87AA187A}"/>
              </a:ext>
            </a:extLst>
          </p:cNvPr>
          <p:cNvSpPr/>
          <p:nvPr/>
        </p:nvSpPr>
        <p:spPr>
          <a:xfrm>
            <a:off x="1813296" y="2124876"/>
            <a:ext cx="540000" cy="540000"/>
          </a:xfrm>
          <a:prstGeom prst="ellipse">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Oval 29">
            <a:extLst>
              <a:ext uri="{FF2B5EF4-FFF2-40B4-BE49-F238E27FC236}">
                <a16:creationId xmlns:a16="http://schemas.microsoft.com/office/drawing/2014/main" id="{367E98C4-2CAC-2835-08AA-7285621501CE}"/>
              </a:ext>
            </a:extLst>
          </p:cNvPr>
          <p:cNvSpPr/>
          <p:nvPr/>
        </p:nvSpPr>
        <p:spPr>
          <a:xfrm>
            <a:off x="4124698" y="2152978"/>
            <a:ext cx="540000" cy="540000"/>
          </a:xfrm>
          <a:prstGeom prst="ellipse">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Oval 30">
            <a:extLst>
              <a:ext uri="{FF2B5EF4-FFF2-40B4-BE49-F238E27FC236}">
                <a16:creationId xmlns:a16="http://schemas.microsoft.com/office/drawing/2014/main" id="{51924A84-2A00-19BA-F93A-9AFCAB3C2D9E}"/>
              </a:ext>
            </a:extLst>
          </p:cNvPr>
          <p:cNvSpPr/>
          <p:nvPr/>
        </p:nvSpPr>
        <p:spPr>
          <a:xfrm>
            <a:off x="2436098" y="3468663"/>
            <a:ext cx="540000" cy="540000"/>
          </a:xfrm>
          <a:prstGeom prst="ellipse">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Oval 33">
            <a:extLst>
              <a:ext uri="{FF2B5EF4-FFF2-40B4-BE49-F238E27FC236}">
                <a16:creationId xmlns:a16="http://schemas.microsoft.com/office/drawing/2014/main" id="{6B412E4C-B629-C3AF-5B11-7BD5F0DB752D}"/>
              </a:ext>
            </a:extLst>
          </p:cNvPr>
          <p:cNvSpPr/>
          <p:nvPr/>
        </p:nvSpPr>
        <p:spPr>
          <a:xfrm>
            <a:off x="2918248" y="1978384"/>
            <a:ext cx="540000" cy="540000"/>
          </a:xfrm>
          <a:prstGeom prst="ellipse">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444E092B-DCA7-0647-5E57-4CF205E4D421}"/>
              </a:ext>
            </a:extLst>
          </p:cNvPr>
          <p:cNvSpPr txBox="1"/>
          <p:nvPr/>
        </p:nvSpPr>
        <p:spPr>
          <a:xfrm>
            <a:off x="3829752" y="5473568"/>
            <a:ext cx="2124531" cy="461665"/>
          </a:xfrm>
          <a:prstGeom prst="rect">
            <a:avLst/>
          </a:prstGeom>
          <a:noFill/>
        </p:spPr>
        <p:txBody>
          <a:bodyPr wrap="square" rtlCol="0">
            <a:spAutoFit/>
          </a:bodyPr>
          <a:lstStyle/>
          <a:p>
            <a:r>
              <a:rPr lang="en-CA" sz="1200" dirty="0"/>
              <a:t>Conductor and tube cross-sections approximately to scale</a:t>
            </a:r>
          </a:p>
        </p:txBody>
      </p:sp>
      <p:sp>
        <p:nvSpPr>
          <p:cNvPr id="35" name="Oval 34">
            <a:extLst>
              <a:ext uri="{FF2B5EF4-FFF2-40B4-BE49-F238E27FC236}">
                <a16:creationId xmlns:a16="http://schemas.microsoft.com/office/drawing/2014/main" id="{9516AC74-588C-8A15-B2D5-E7E14690BAEB}"/>
              </a:ext>
            </a:extLst>
          </p:cNvPr>
          <p:cNvSpPr/>
          <p:nvPr/>
        </p:nvSpPr>
        <p:spPr>
          <a:xfrm>
            <a:off x="2902955" y="2855171"/>
            <a:ext cx="540000" cy="540000"/>
          </a:xfrm>
          <a:prstGeom prst="ellipse">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a:extLst>
              <a:ext uri="{FF2B5EF4-FFF2-40B4-BE49-F238E27FC236}">
                <a16:creationId xmlns:a16="http://schemas.microsoft.com/office/drawing/2014/main" id="{CAA3F83A-7C49-1FC6-CB75-BCA9A356AEB2}"/>
              </a:ext>
            </a:extLst>
          </p:cNvPr>
          <p:cNvSpPr/>
          <p:nvPr/>
        </p:nvSpPr>
        <p:spPr>
          <a:xfrm>
            <a:off x="3350498" y="3478823"/>
            <a:ext cx="540000" cy="540000"/>
          </a:xfrm>
          <a:prstGeom prst="ellipse">
            <a:avLst/>
          </a:prstGeom>
          <a:solidFill>
            <a:schemeClr val="accent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a:extLst>
              <a:ext uri="{FF2B5EF4-FFF2-40B4-BE49-F238E27FC236}">
                <a16:creationId xmlns:a16="http://schemas.microsoft.com/office/drawing/2014/main" id="{F080C757-3F31-C0AC-9CC0-10FF4C999625}"/>
              </a:ext>
            </a:extLst>
          </p:cNvPr>
          <p:cNvPicPr>
            <a:picLocks noChangeAspect="1"/>
          </p:cNvPicPr>
          <p:nvPr/>
        </p:nvPicPr>
        <p:blipFill rotWithShape="1">
          <a:blip r:embed="rId8"/>
          <a:srcRect t="55041" b="8439"/>
          <a:stretch/>
        </p:blipFill>
        <p:spPr>
          <a:xfrm>
            <a:off x="12541732" y="2779265"/>
            <a:ext cx="4896591" cy="1622164"/>
          </a:xfrm>
          <a:prstGeom prst="rect">
            <a:avLst/>
          </a:prstGeom>
        </p:spPr>
      </p:pic>
      <p:pic>
        <p:nvPicPr>
          <p:cNvPr id="15" name="Picture 14">
            <a:extLst>
              <a:ext uri="{FF2B5EF4-FFF2-40B4-BE49-F238E27FC236}">
                <a16:creationId xmlns:a16="http://schemas.microsoft.com/office/drawing/2014/main" id="{9ABFB3B9-FB3C-BAC4-B590-18FE3529BBB5}"/>
              </a:ext>
            </a:extLst>
          </p:cNvPr>
          <p:cNvPicPr>
            <a:picLocks noChangeAspect="1"/>
          </p:cNvPicPr>
          <p:nvPr/>
        </p:nvPicPr>
        <p:blipFill>
          <a:blip r:embed="rId9"/>
          <a:stretch>
            <a:fillRect/>
          </a:stretch>
        </p:blipFill>
        <p:spPr>
          <a:xfrm>
            <a:off x="12541732" y="4543825"/>
            <a:ext cx="5029458" cy="2025754"/>
          </a:xfrm>
          <a:prstGeom prst="rect">
            <a:avLst/>
          </a:prstGeom>
        </p:spPr>
      </p:pic>
      <p:pic>
        <p:nvPicPr>
          <p:cNvPr id="39" name="Picture 38">
            <a:extLst>
              <a:ext uri="{FF2B5EF4-FFF2-40B4-BE49-F238E27FC236}">
                <a16:creationId xmlns:a16="http://schemas.microsoft.com/office/drawing/2014/main" id="{E8FAFB12-656D-FD1F-BCF5-12A47B4795A1}"/>
              </a:ext>
            </a:extLst>
          </p:cNvPr>
          <p:cNvPicPr>
            <a:picLocks noChangeAspect="1"/>
          </p:cNvPicPr>
          <p:nvPr/>
        </p:nvPicPr>
        <p:blipFill rotWithShape="1">
          <a:blip r:embed="rId8"/>
          <a:srcRect t="1" b="47387"/>
          <a:stretch/>
        </p:blipFill>
        <p:spPr>
          <a:xfrm>
            <a:off x="6311071" y="3173526"/>
            <a:ext cx="4869024" cy="2323713"/>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15636D8-D113-A76F-6783-F2F667A919CC}"/>
                  </a:ext>
                </a:extLst>
              </p:cNvPr>
              <p:cNvSpPr txBox="1"/>
              <p:nvPr/>
            </p:nvSpPr>
            <p:spPr>
              <a:xfrm>
                <a:off x="5993182" y="5846969"/>
                <a:ext cx="5669629" cy="369332"/>
              </a:xfrm>
              <a:prstGeom prst="rect">
                <a:avLst/>
              </a:prstGeom>
              <a:noFill/>
            </p:spPr>
            <p:txBody>
              <a:bodyPr wrap="none" rtlCol="0">
                <a:spAutoFit/>
              </a:bodyPr>
              <a:lstStyle/>
              <a:p>
                <a:r>
                  <a:rPr lang="en-CA" dirty="0"/>
                  <a:t>How many points along z do we need?  How many </a:t>
                </a:r>
                <a14:m>
                  <m:oMath xmlns:m="http://schemas.openxmlformats.org/officeDocument/2006/math">
                    <m:d>
                      <m:dPr>
                        <m:ctrlPr>
                          <a:rPr lang="en-CA" i="1" smtClean="0">
                            <a:latin typeface="Cambria Math" panose="02040503050406030204" pitchFamily="18" charset="0"/>
                          </a:rPr>
                        </m:ctrlPr>
                      </m:dPr>
                      <m:e>
                        <m:r>
                          <a:rPr lang="en-CA" b="0" i="1" smtClean="0">
                            <a:latin typeface="Cambria Math" panose="02040503050406030204" pitchFamily="18" charset="0"/>
                          </a:rPr>
                          <m:t>𝑟</m:t>
                        </m:r>
                        <m:r>
                          <a:rPr lang="en-CA" b="0" i="1" smtClean="0">
                            <a:latin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𝜑</m:t>
                        </m:r>
                      </m:e>
                    </m:d>
                  </m:oMath>
                </a14:m>
                <a:r>
                  <a:rPr lang="en-CA" dirty="0"/>
                  <a:t>? </a:t>
                </a:r>
              </a:p>
            </p:txBody>
          </p:sp>
        </mc:Choice>
        <mc:Fallback xmlns="">
          <p:sp>
            <p:nvSpPr>
              <p:cNvPr id="16" name="TextBox 15">
                <a:extLst>
                  <a:ext uri="{FF2B5EF4-FFF2-40B4-BE49-F238E27FC236}">
                    <a16:creationId xmlns:a16="http://schemas.microsoft.com/office/drawing/2014/main" id="{F15636D8-D113-A76F-6783-F2F667A919CC}"/>
                  </a:ext>
                </a:extLst>
              </p:cNvPr>
              <p:cNvSpPr txBox="1">
                <a:spLocks noRot="1" noChangeAspect="1" noMove="1" noResize="1" noEditPoints="1" noAdjustHandles="1" noChangeArrowheads="1" noChangeShapeType="1" noTextEdit="1"/>
              </p:cNvSpPr>
              <p:nvPr/>
            </p:nvSpPr>
            <p:spPr>
              <a:xfrm>
                <a:off x="5993182" y="5846969"/>
                <a:ext cx="5669629" cy="369332"/>
              </a:xfrm>
              <a:prstGeom prst="rect">
                <a:avLst/>
              </a:prstGeom>
              <a:blipFill>
                <a:blip r:embed="rId10"/>
                <a:stretch>
                  <a:fillRect l="-860" t="-8197" b="-24590"/>
                </a:stretch>
              </a:blipFill>
            </p:spPr>
            <p:txBody>
              <a:bodyPr/>
              <a:lstStyle/>
              <a:p>
                <a:r>
                  <a:rPr lang="en-CA">
                    <a:noFill/>
                  </a:rPr>
                  <a:t> </a:t>
                </a:r>
              </a:p>
            </p:txBody>
          </p:sp>
        </mc:Fallback>
      </mc:AlternateContent>
    </p:spTree>
    <p:extLst>
      <p:ext uri="{BB962C8B-B14F-4D97-AF65-F5344CB8AC3E}">
        <p14:creationId xmlns:p14="http://schemas.microsoft.com/office/powerpoint/2010/main" val="1678659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94777-0BB7-9D36-58B6-B56F40AA2D8F}"/>
              </a:ext>
            </a:extLst>
          </p:cNvPr>
          <p:cNvSpPr>
            <a:spLocks noGrp="1"/>
          </p:cNvSpPr>
          <p:nvPr>
            <p:ph type="title"/>
          </p:nvPr>
        </p:nvSpPr>
        <p:spPr/>
        <p:txBody>
          <a:bodyPr/>
          <a:lstStyle/>
          <a:p>
            <a:r>
              <a:rPr lang="en-CA" dirty="0"/>
              <a:t>Sieve and Blocker </a:t>
            </a:r>
          </a:p>
        </p:txBody>
      </p:sp>
      <p:sp>
        <p:nvSpPr>
          <p:cNvPr id="12" name="Content Placeholder 11">
            <a:extLst>
              <a:ext uri="{FF2B5EF4-FFF2-40B4-BE49-F238E27FC236}">
                <a16:creationId xmlns:a16="http://schemas.microsoft.com/office/drawing/2014/main" id="{5ACD82C6-DCD4-E071-0DFE-E52A854E2847}"/>
              </a:ext>
            </a:extLst>
          </p:cNvPr>
          <p:cNvSpPr>
            <a:spLocks noGrp="1"/>
          </p:cNvSpPr>
          <p:nvPr>
            <p:ph idx="1"/>
          </p:nvPr>
        </p:nvSpPr>
        <p:spPr>
          <a:xfrm>
            <a:off x="411892" y="966055"/>
            <a:ext cx="5136153" cy="5381694"/>
          </a:xfrm>
        </p:spPr>
        <p:txBody>
          <a:bodyPr/>
          <a:lstStyle/>
          <a:p>
            <a:r>
              <a:rPr lang="en-CA" dirty="0"/>
              <a:t>Blocker used to study backgrounds</a:t>
            </a:r>
          </a:p>
          <a:p>
            <a:pPr lvl="1"/>
            <a:r>
              <a:rPr lang="en-CA" dirty="0"/>
              <a:t>Leave one </a:t>
            </a:r>
            <a:r>
              <a:rPr lang="en-CA" dirty="0" err="1"/>
              <a:t>septant</a:t>
            </a:r>
            <a:r>
              <a:rPr lang="en-CA" dirty="0"/>
              <a:t> open to study cross-talk?</a:t>
            </a:r>
          </a:p>
          <a:p>
            <a:endParaRPr lang="en-CA" dirty="0"/>
          </a:p>
          <a:p>
            <a:endParaRPr lang="en-CA" dirty="0"/>
          </a:p>
          <a:p>
            <a:r>
              <a:rPr lang="en-CA" dirty="0"/>
              <a:t>Sieve holes to be used in optics calibrations</a:t>
            </a:r>
          </a:p>
          <a:p>
            <a:r>
              <a:rPr lang="en-CA" dirty="0"/>
              <a:t>Pattern or hole sizes used to identify holes</a:t>
            </a:r>
          </a:p>
          <a:p>
            <a:r>
              <a:rPr lang="en-CA" dirty="0"/>
              <a:t>Asymmetric placement so we can determine the orientation</a:t>
            </a:r>
          </a:p>
          <a:p>
            <a:r>
              <a:rPr lang="en-CA" dirty="0"/>
              <a:t>10 cm thickness along z, need to take care with aspect ratios of holes</a:t>
            </a:r>
          </a:p>
          <a:p>
            <a:r>
              <a:rPr lang="en-CA" dirty="0"/>
              <a:t>Moveable into and out of the beamline</a:t>
            </a:r>
          </a:p>
          <a:p>
            <a:r>
              <a:rPr lang="en-CA" dirty="0"/>
              <a:t>Needs to be positioned accurately</a:t>
            </a:r>
          </a:p>
          <a:p>
            <a:endParaRPr lang="en-CA" dirty="0"/>
          </a:p>
          <a:p>
            <a:r>
              <a:rPr lang="en-CA" dirty="0"/>
              <a:t>Optics group will specify the size, number and angle (if any) of holes</a:t>
            </a:r>
          </a:p>
          <a:p>
            <a:endParaRPr lang="en-CA" dirty="0"/>
          </a:p>
        </p:txBody>
      </p:sp>
      <p:sp>
        <p:nvSpPr>
          <p:cNvPr id="4" name="Footer Placeholder 3">
            <a:extLst>
              <a:ext uri="{FF2B5EF4-FFF2-40B4-BE49-F238E27FC236}">
                <a16:creationId xmlns:a16="http://schemas.microsoft.com/office/drawing/2014/main" id="{4C1085E0-BF1B-33F0-3C69-6C89BF5C0DA4}"/>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FDA734BA-DB8D-C81F-3E5A-3CCEBB5F81DF}"/>
              </a:ext>
            </a:extLst>
          </p:cNvPr>
          <p:cNvSpPr>
            <a:spLocks noGrp="1"/>
          </p:cNvSpPr>
          <p:nvPr>
            <p:ph type="sldNum" sz="quarter" idx="12"/>
          </p:nvPr>
        </p:nvSpPr>
        <p:spPr/>
        <p:txBody>
          <a:bodyPr/>
          <a:lstStyle/>
          <a:p>
            <a:fld id="{07E1C93C-5050-FC42-8F10-D22D4F119D13}" type="slidenum">
              <a:rPr lang="en-US" smtClean="0"/>
              <a:pPr/>
              <a:t>24</a:t>
            </a:fld>
            <a:endParaRPr lang="en-US" dirty="0"/>
          </a:p>
        </p:txBody>
      </p:sp>
      <p:pic>
        <p:nvPicPr>
          <p:cNvPr id="9" name="Picture 8">
            <a:extLst>
              <a:ext uri="{FF2B5EF4-FFF2-40B4-BE49-F238E27FC236}">
                <a16:creationId xmlns:a16="http://schemas.microsoft.com/office/drawing/2014/main" id="{F911C2EF-4622-CC04-B7EF-C8CA7AE290D7}"/>
              </a:ext>
            </a:extLst>
          </p:cNvPr>
          <p:cNvPicPr>
            <a:picLocks noChangeAspect="1"/>
          </p:cNvPicPr>
          <p:nvPr/>
        </p:nvPicPr>
        <p:blipFill>
          <a:blip r:embed="rId2"/>
          <a:stretch>
            <a:fillRect/>
          </a:stretch>
        </p:blipFill>
        <p:spPr>
          <a:xfrm>
            <a:off x="5815172" y="989595"/>
            <a:ext cx="5676773" cy="4475641"/>
          </a:xfrm>
          <a:prstGeom prst="rect">
            <a:avLst/>
          </a:prstGeom>
        </p:spPr>
      </p:pic>
    </p:spTree>
    <p:extLst>
      <p:ext uri="{BB962C8B-B14F-4D97-AF65-F5344CB8AC3E}">
        <p14:creationId xmlns:p14="http://schemas.microsoft.com/office/powerpoint/2010/main" val="3902626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CFB640-7B8D-EE10-56ED-B35BA89E3811}"/>
              </a:ext>
            </a:extLst>
          </p:cNvPr>
          <p:cNvPicPr>
            <a:picLocks noChangeAspect="1"/>
          </p:cNvPicPr>
          <p:nvPr/>
        </p:nvPicPr>
        <p:blipFill>
          <a:blip r:embed="rId3"/>
          <a:stretch>
            <a:fillRect/>
          </a:stretch>
        </p:blipFill>
        <p:spPr>
          <a:xfrm>
            <a:off x="6350621" y="2086410"/>
            <a:ext cx="4588989" cy="4234502"/>
          </a:xfrm>
          <a:prstGeom prst="rect">
            <a:avLst/>
          </a:prstGeom>
        </p:spPr>
      </p:pic>
      <mc:AlternateContent xmlns:mc="http://schemas.openxmlformats.org/markup-compatibility/2006" xmlns:a14="http://schemas.microsoft.com/office/drawing/2010/main">
        <mc:Choice Requires="a14">
          <p:sp>
            <p:nvSpPr>
              <p:cNvPr id="5" name="Title 4">
                <a:extLst>
                  <a:ext uri="{FF2B5EF4-FFF2-40B4-BE49-F238E27FC236}">
                    <a16:creationId xmlns:a16="http://schemas.microsoft.com/office/drawing/2014/main" id="{9FB9A2E8-3DF0-4932-8E50-0C9DB3283E68}"/>
                  </a:ext>
                </a:extLst>
              </p:cNvPr>
              <p:cNvSpPr>
                <a:spLocks noGrp="1"/>
              </p:cNvSpPr>
              <p:nvPr>
                <p:ph type="title"/>
              </p:nvPr>
            </p:nvSpPr>
            <p:spPr/>
            <p:txBody>
              <a:bodyPr/>
              <a:lstStyle/>
              <a:p>
                <a:r>
                  <a:rPr lang="en-CA" dirty="0"/>
                  <a:t>Ultra-precise measurement of weak mixing angle </a:t>
                </a:r>
                <a14:m>
                  <m:oMath xmlns:m="http://schemas.openxmlformats.org/officeDocument/2006/math">
                    <m:r>
                      <a:rPr lang="en-CA" i="1" smtClean="0">
                        <a:latin typeface="Cambria Math" panose="02040503050406030204" pitchFamily="18" charset="0"/>
                        <a:ea typeface="Cambria Math" panose="02040503050406030204" pitchFamily="18" charset="0"/>
                      </a:rPr>
                      <m:t>⇒</m:t>
                    </m:r>
                  </m:oMath>
                </a14:m>
                <a:r>
                  <a:rPr lang="en-CA" dirty="0"/>
                  <a:t> Standard Model Test</a:t>
                </a:r>
              </a:p>
            </p:txBody>
          </p:sp>
        </mc:Choice>
        <mc:Fallback xmlns="">
          <p:sp>
            <p:nvSpPr>
              <p:cNvPr id="5" name="Title 4">
                <a:extLst>
                  <a:ext uri="{FF2B5EF4-FFF2-40B4-BE49-F238E27FC236}">
                    <a16:creationId xmlns:a16="http://schemas.microsoft.com/office/drawing/2014/main" id="{9FB9A2E8-3DF0-4932-8E50-0C9DB3283E68}"/>
                  </a:ext>
                </a:extLst>
              </p:cNvPr>
              <p:cNvSpPr>
                <a:spLocks noGrp="1" noRot="1" noChangeAspect="1" noMove="1" noResize="1" noEditPoints="1" noAdjustHandles="1" noChangeArrowheads="1" noChangeShapeType="1" noTextEdit="1"/>
              </p:cNvSpPr>
              <p:nvPr>
                <p:ph type="title"/>
              </p:nvPr>
            </p:nvSpPr>
            <p:spPr>
              <a:blipFill>
                <a:blip r:embed="rId4"/>
                <a:stretch>
                  <a:fillRect l="-486" b="-6250"/>
                </a:stretch>
              </a:blipFill>
            </p:spPr>
            <p:txBody>
              <a:bodyPr/>
              <a:lstStyle/>
              <a:p>
                <a:r>
                  <a:rPr lang="en-CA">
                    <a:noFill/>
                  </a:rPr>
                  <a:t> </a:t>
                </a:r>
              </a:p>
            </p:txBody>
          </p:sp>
        </mc:Fallback>
      </mc:AlternateContent>
      <p:sp>
        <p:nvSpPr>
          <p:cNvPr id="6" name="Content Placeholder 5">
            <a:extLst>
              <a:ext uri="{FF2B5EF4-FFF2-40B4-BE49-F238E27FC236}">
                <a16:creationId xmlns:a16="http://schemas.microsoft.com/office/drawing/2014/main" id="{707F35C4-C935-4357-804A-824C35D66EC1}"/>
              </a:ext>
            </a:extLst>
          </p:cNvPr>
          <p:cNvSpPr>
            <a:spLocks noGrp="1"/>
          </p:cNvSpPr>
          <p:nvPr>
            <p:ph idx="1"/>
          </p:nvPr>
        </p:nvSpPr>
        <p:spPr>
          <a:xfrm>
            <a:off x="411892" y="966055"/>
            <a:ext cx="4987881" cy="5381694"/>
          </a:xfrm>
        </p:spPr>
        <p:txBody>
          <a:bodyPr>
            <a:noAutofit/>
          </a:bodyPr>
          <a:lstStyle/>
          <a:p>
            <a:pPr fontAlgn="ctr"/>
            <a:r>
              <a:rPr lang="en-CA" sz="1800" dirty="0">
                <a:latin typeface="+mn-lt"/>
              </a:rPr>
              <a:t>High precision yields a weak mixing angle measurement to test the Standard Model</a:t>
            </a:r>
          </a:p>
          <a:p>
            <a:pPr lvl="1" fontAlgn="ctr"/>
            <a:r>
              <a:rPr lang="en-CA" sz="1800" dirty="0">
                <a:latin typeface="+mn-lt"/>
              </a:rPr>
              <a:t>Need a high beam current, high polarization and a long target</a:t>
            </a:r>
          </a:p>
          <a:p>
            <a:pPr lvl="1" fontAlgn="ctr"/>
            <a:r>
              <a:rPr lang="en-CA" sz="1800" dirty="0">
                <a:latin typeface="+mn-lt"/>
              </a:rPr>
              <a:t>Maximize the acceptance while minimizing backgrounds</a:t>
            </a:r>
          </a:p>
          <a:p>
            <a:pPr lvl="1" fontAlgn="ctr"/>
            <a:endParaRPr lang="en-CA" sz="1800" dirty="0">
              <a:latin typeface="+mn-lt"/>
            </a:endParaRPr>
          </a:p>
          <a:p>
            <a:pPr fontAlgn="ctr"/>
            <a:r>
              <a:rPr lang="en-CA" sz="1800" dirty="0">
                <a:latin typeface="+mn-lt"/>
              </a:rPr>
              <a:t>Identical particle scattering </a:t>
            </a:r>
          </a:p>
          <a:p>
            <a:pPr lvl="1" fontAlgn="ctr"/>
            <a:r>
              <a:rPr lang="en-CA" sz="1800" dirty="0">
                <a:latin typeface="+mn-lt"/>
              </a:rPr>
              <a:t>Achieve full acceptance by detecting the “other” electron in opposite </a:t>
            </a:r>
            <a:r>
              <a:rPr lang="en-CA" sz="1800" dirty="0" err="1">
                <a:latin typeface="+mn-lt"/>
              </a:rPr>
              <a:t>septant</a:t>
            </a:r>
            <a:endParaRPr lang="en-CA" sz="1800" dirty="0">
              <a:latin typeface="+mn-lt"/>
            </a:endParaRPr>
          </a:p>
          <a:p>
            <a:pPr lvl="1" fontAlgn="ctr"/>
            <a:r>
              <a:rPr lang="en-CA" sz="1800" dirty="0">
                <a:latin typeface="+mn-lt"/>
              </a:rPr>
              <a:t>Results in a large range of energies and angles in lab frame</a:t>
            </a:r>
          </a:p>
          <a:p>
            <a:pPr lvl="1" fontAlgn="ctr"/>
            <a:endParaRPr lang="en-CA" sz="1800" dirty="0">
              <a:latin typeface="+mn-lt"/>
            </a:endParaRPr>
          </a:p>
          <a:p>
            <a:pPr marL="257175" indent="-257175" fontAlgn="ctr"/>
            <a:r>
              <a:rPr lang="en-CA" sz="1800" dirty="0">
                <a:latin typeface="+mn-lt"/>
              </a:rPr>
              <a:t>Special considerations</a:t>
            </a:r>
          </a:p>
          <a:p>
            <a:pPr marL="534591" lvl="1" indent="-191691" fontAlgn="ctr"/>
            <a:r>
              <a:rPr lang="en-CA" sz="1800" dirty="0">
                <a:latin typeface="+mn-lt"/>
              </a:rPr>
              <a:t>“No” iron in the magnet or collimators (parity experiment)</a:t>
            </a:r>
          </a:p>
          <a:p>
            <a:pPr marL="534591" lvl="1" indent="-191691" fontAlgn="ctr"/>
            <a:r>
              <a:rPr lang="en-CA" sz="1800" dirty="0">
                <a:latin typeface="+mn-lt"/>
              </a:rPr>
              <a:t>Limited space to fit the conductor</a:t>
            </a:r>
          </a:p>
          <a:p>
            <a:pPr lvl="1"/>
            <a:r>
              <a:rPr lang="en-CA" sz="1800" dirty="0">
                <a:latin typeface="+mn-lt"/>
              </a:rPr>
              <a:t>Understanding of backgrounds including the dilution (rate fraction) and asymmetry</a:t>
            </a:r>
          </a:p>
          <a:p>
            <a:pPr marL="342900" lvl="1" indent="0">
              <a:buNone/>
            </a:pPr>
            <a:endParaRPr lang="en-CA" sz="1800" dirty="0">
              <a:latin typeface="+mn-lt"/>
            </a:endParaRPr>
          </a:p>
        </p:txBody>
      </p:sp>
      <p:sp>
        <p:nvSpPr>
          <p:cNvPr id="3" name="Footer Placeholder 2">
            <a:extLst>
              <a:ext uri="{FF2B5EF4-FFF2-40B4-BE49-F238E27FC236}">
                <a16:creationId xmlns:a16="http://schemas.microsoft.com/office/drawing/2014/main" id="{5CD4F22D-6E12-417E-AB87-7052BC7D38A4}"/>
              </a:ext>
            </a:extLst>
          </p:cNvPr>
          <p:cNvSpPr>
            <a:spLocks noGrp="1"/>
          </p:cNvSpPr>
          <p:nvPr>
            <p:ph type="ftr" sz="quarter" idx="11"/>
          </p:nvPr>
        </p:nvSpPr>
        <p:spPr/>
        <p:txBody>
          <a:bodyPr/>
          <a:lstStyle/>
          <a:p>
            <a:r>
              <a:rPr lang="en-US"/>
              <a:t>MOLLER Collaboration</a:t>
            </a:r>
            <a:endParaRPr lang="en-CA"/>
          </a:p>
        </p:txBody>
      </p:sp>
      <p:sp>
        <p:nvSpPr>
          <p:cNvPr id="2" name="Slide Number Placeholder 1"/>
          <p:cNvSpPr>
            <a:spLocks noGrp="1"/>
          </p:cNvSpPr>
          <p:nvPr>
            <p:ph type="sldNum" sz="quarter" idx="12"/>
          </p:nvPr>
        </p:nvSpPr>
        <p:spPr/>
        <p:txBody>
          <a:bodyPr/>
          <a:lstStyle/>
          <a:p>
            <a:fld id="{07E1C93C-5050-FC42-8F10-D22D4F119D13}" type="slidenum">
              <a:rPr lang="en-US" smtClean="0"/>
              <a:pPr/>
              <a:t>25</a:t>
            </a:fld>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80C54F1-8F79-4EAE-9C83-259F92DD6140}"/>
                  </a:ext>
                </a:extLst>
              </p:cNvPr>
              <p:cNvSpPr txBox="1"/>
              <p:nvPr/>
            </p:nvSpPr>
            <p:spPr>
              <a:xfrm>
                <a:off x="8732024" y="240539"/>
                <a:ext cx="3166809" cy="1953443"/>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r>
                  <a:rPr lang="en-CA" dirty="0">
                    <a:latin typeface="Arial" panose="020B0604020202020204" pitchFamily="34" charset="0"/>
                    <a:cs typeface="Arial" panose="020B0604020202020204" pitchFamily="34" charset="0"/>
                  </a:rPr>
                  <a:t>The signal is an asymmetry</a:t>
                </a:r>
              </a:p>
              <a:p>
                <a:endParaRPr lang="en-CA"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CA" i="1">
                          <a:latin typeface="Cambria Math" panose="02040503050406030204" pitchFamily="18" charset="0"/>
                        </a:rPr>
                        <m:t>𝐴</m:t>
                      </m:r>
                      <m:r>
                        <a:rPr lang="en-CA" i="1">
                          <a:latin typeface="Cambria Math" panose="02040503050406030204" pitchFamily="18" charset="0"/>
                        </a:rPr>
                        <m:t>=</m:t>
                      </m:r>
                      <m:f>
                        <m:fPr>
                          <m:ctrlPr>
                            <a:rPr lang="en-CA" i="1">
                              <a:latin typeface="Cambria Math" panose="02040503050406030204" pitchFamily="18" charset="0"/>
                            </a:rPr>
                          </m:ctrlPr>
                        </m:fPr>
                        <m:num>
                          <m:sSub>
                            <m:sSubPr>
                              <m:ctrlPr>
                                <a:rPr lang="en-CA" i="1">
                                  <a:latin typeface="Cambria Math" panose="02040503050406030204" pitchFamily="18" charset="0"/>
                                </a:rPr>
                              </m:ctrlPr>
                            </m:sSubPr>
                            <m:e>
                              <m:r>
                                <a:rPr lang="en-CA" i="1">
                                  <a:latin typeface="Cambria Math" panose="02040503050406030204" pitchFamily="18" charset="0"/>
                                </a:rPr>
                                <m:t>𝑌</m:t>
                              </m:r>
                            </m:e>
                            <m:sub>
                              <m:r>
                                <a:rPr lang="en-CA" i="1">
                                  <a:latin typeface="Cambria Math" panose="02040503050406030204" pitchFamily="18" charset="0"/>
                                </a:rPr>
                                <m:t>+</m:t>
                              </m:r>
                            </m:sub>
                          </m:sSub>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𝑌</m:t>
                              </m:r>
                            </m:e>
                            <m:sub>
                              <m:r>
                                <a:rPr lang="en-CA" i="1">
                                  <a:latin typeface="Cambria Math" panose="02040503050406030204" pitchFamily="18" charset="0"/>
                                </a:rPr>
                                <m:t>−</m:t>
                              </m:r>
                            </m:sub>
                          </m:sSub>
                        </m:num>
                        <m:den>
                          <m:sSub>
                            <m:sSubPr>
                              <m:ctrlPr>
                                <a:rPr lang="en-CA" i="1">
                                  <a:latin typeface="Cambria Math" panose="02040503050406030204" pitchFamily="18" charset="0"/>
                                </a:rPr>
                              </m:ctrlPr>
                            </m:sSubPr>
                            <m:e>
                              <m:r>
                                <a:rPr lang="en-CA" i="1">
                                  <a:latin typeface="Cambria Math" panose="02040503050406030204" pitchFamily="18" charset="0"/>
                                </a:rPr>
                                <m:t>𝑌</m:t>
                              </m:r>
                            </m:e>
                            <m:sub>
                              <m:r>
                                <a:rPr lang="en-CA" i="1">
                                  <a:latin typeface="Cambria Math" panose="02040503050406030204" pitchFamily="18" charset="0"/>
                                </a:rPr>
                                <m:t>+</m:t>
                              </m:r>
                            </m:sub>
                          </m:sSub>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𝑌</m:t>
                              </m:r>
                            </m:e>
                            <m:sub>
                              <m:r>
                                <a:rPr lang="en-CA" i="1">
                                  <a:latin typeface="Cambria Math" panose="02040503050406030204" pitchFamily="18" charset="0"/>
                                </a:rPr>
                                <m:t>−</m:t>
                              </m:r>
                            </m:sub>
                          </m:sSub>
                        </m:den>
                      </m:f>
                    </m:oMath>
                  </m:oMathPara>
                </a14:m>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algn="ctr"/>
                <a:r>
                  <a:rPr lang="en-CA" dirty="0">
                    <a:latin typeface="Arial" panose="020B0604020202020204" pitchFamily="34" charset="0"/>
                    <a:cs typeface="Arial" panose="020B0604020202020204" pitchFamily="34" charset="0"/>
                  </a:rPr>
                  <a:t>from e</a:t>
                </a:r>
                <a:r>
                  <a:rPr lang="en-CA" baseline="30000" dirty="0">
                    <a:latin typeface="Arial" panose="020B0604020202020204" pitchFamily="34" charset="0"/>
                    <a:cs typeface="Arial" panose="020B0604020202020204" pitchFamily="34" charset="0"/>
                  </a:rPr>
                  <a:t>-</a:t>
                </a:r>
                <a:r>
                  <a:rPr lang="en-CA" dirty="0">
                    <a:latin typeface="Arial" panose="020B0604020202020204" pitchFamily="34" charset="0"/>
                    <a:cs typeface="Arial" panose="020B0604020202020204" pitchFamily="34" charset="0"/>
                  </a:rPr>
                  <a:t>e</a:t>
                </a:r>
                <a:r>
                  <a:rPr lang="en-CA" baseline="30000" dirty="0">
                    <a:latin typeface="Arial" panose="020B0604020202020204" pitchFamily="34" charset="0"/>
                    <a:cs typeface="Arial" panose="020B0604020202020204" pitchFamily="34" charset="0"/>
                  </a:rPr>
                  <a:t>-</a:t>
                </a:r>
                <a:r>
                  <a:rPr lang="en-CA" dirty="0">
                    <a:latin typeface="Arial" panose="020B0604020202020204" pitchFamily="34" charset="0"/>
                    <a:cs typeface="Arial" panose="020B0604020202020204" pitchFamily="34" charset="0"/>
                  </a:rPr>
                  <a:t> scattering</a:t>
                </a:r>
              </a:p>
            </p:txBody>
          </p:sp>
        </mc:Choice>
        <mc:Fallback xmlns="">
          <p:sp>
            <p:nvSpPr>
              <p:cNvPr id="7" name="TextBox 6">
                <a:extLst>
                  <a:ext uri="{FF2B5EF4-FFF2-40B4-BE49-F238E27FC236}">
                    <a16:creationId xmlns:a16="http://schemas.microsoft.com/office/drawing/2014/main" id="{180C54F1-8F79-4EAE-9C83-259F92DD6140}"/>
                  </a:ext>
                </a:extLst>
              </p:cNvPr>
              <p:cNvSpPr txBox="1">
                <a:spLocks noRot="1" noChangeAspect="1" noMove="1" noResize="1" noEditPoints="1" noAdjustHandles="1" noChangeArrowheads="1" noChangeShapeType="1" noTextEdit="1"/>
              </p:cNvSpPr>
              <p:nvPr/>
            </p:nvSpPr>
            <p:spPr>
              <a:xfrm>
                <a:off x="8732024" y="240539"/>
                <a:ext cx="3166809" cy="1953443"/>
              </a:xfrm>
              <a:prstGeom prst="roundRect">
                <a:avLst/>
              </a:prstGeom>
              <a:blipFill>
                <a:blip r:embed="rId5"/>
                <a:stretch>
                  <a:fillRect/>
                </a:stretch>
              </a:blipFill>
              <a:ln w="38100"/>
            </p:spPr>
            <p:txBody>
              <a:bodyPr/>
              <a:lstStyle/>
              <a:p>
                <a:r>
                  <a:rPr lang="en-CA">
                    <a:noFill/>
                  </a:rPr>
                  <a:t> </a:t>
                </a:r>
              </a:p>
            </p:txBody>
          </p:sp>
        </mc:Fallback>
      </mc:AlternateContent>
      <p:sp>
        <p:nvSpPr>
          <p:cNvPr id="8" name="Star: 5 Points 7">
            <a:extLst>
              <a:ext uri="{FF2B5EF4-FFF2-40B4-BE49-F238E27FC236}">
                <a16:creationId xmlns:a16="http://schemas.microsoft.com/office/drawing/2014/main" id="{B9DF6AE8-D5C0-47B1-897E-96B23F9357DB}"/>
              </a:ext>
            </a:extLst>
          </p:cNvPr>
          <p:cNvSpPr/>
          <p:nvPr/>
        </p:nvSpPr>
        <p:spPr>
          <a:xfrm>
            <a:off x="5365692" y="2193982"/>
            <a:ext cx="207335" cy="19936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9" name="Rectangle: Rounded Corners 8">
            <a:extLst>
              <a:ext uri="{FF2B5EF4-FFF2-40B4-BE49-F238E27FC236}">
                <a16:creationId xmlns:a16="http://schemas.microsoft.com/office/drawing/2014/main" id="{90E39487-2DAC-4BDB-850B-5D4DDF3AD3A6}"/>
              </a:ext>
            </a:extLst>
          </p:cNvPr>
          <p:cNvSpPr/>
          <p:nvPr/>
        </p:nvSpPr>
        <p:spPr>
          <a:xfrm>
            <a:off x="838387" y="2086410"/>
            <a:ext cx="4907895" cy="48749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Tree>
    <p:extLst>
      <p:ext uri="{BB962C8B-B14F-4D97-AF65-F5344CB8AC3E}">
        <p14:creationId xmlns:p14="http://schemas.microsoft.com/office/powerpoint/2010/main" val="164718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EC95-FF2E-4A22-9E77-4423E73C0759}"/>
              </a:ext>
            </a:extLst>
          </p:cNvPr>
          <p:cNvSpPr>
            <a:spLocks noGrp="1"/>
          </p:cNvSpPr>
          <p:nvPr>
            <p:ph type="title"/>
          </p:nvPr>
        </p:nvSpPr>
        <p:spPr>
          <a:xfrm>
            <a:off x="411892" y="193405"/>
            <a:ext cx="11285837" cy="487490"/>
          </a:xfrm>
        </p:spPr>
        <p:txBody>
          <a:bodyPr/>
          <a:lstStyle/>
          <a:p>
            <a:r>
              <a:rPr lang="en-CA" dirty="0"/>
              <a:t>Engineering designed to meet the physics requirements</a:t>
            </a:r>
          </a:p>
        </p:txBody>
      </p:sp>
      <p:sp>
        <p:nvSpPr>
          <p:cNvPr id="3" name="Content Placeholder 2">
            <a:extLst>
              <a:ext uri="{FF2B5EF4-FFF2-40B4-BE49-F238E27FC236}">
                <a16:creationId xmlns:a16="http://schemas.microsoft.com/office/drawing/2014/main" id="{99658562-A112-4849-ADD4-263A906B6A19}"/>
              </a:ext>
            </a:extLst>
          </p:cNvPr>
          <p:cNvSpPr>
            <a:spLocks noGrp="1"/>
          </p:cNvSpPr>
          <p:nvPr>
            <p:ph idx="1"/>
          </p:nvPr>
        </p:nvSpPr>
        <p:spPr>
          <a:xfrm>
            <a:off x="173227" y="897216"/>
            <a:ext cx="5972902" cy="5381694"/>
          </a:xfrm>
        </p:spPr>
        <p:txBody>
          <a:bodyPr>
            <a:noAutofit/>
          </a:bodyPr>
          <a:lstStyle/>
          <a:p>
            <a:pPr marL="0" indent="0">
              <a:buNone/>
            </a:pPr>
            <a:r>
              <a:rPr lang="en-CA" sz="2000" dirty="0">
                <a:latin typeface="+mn-lt"/>
              </a:rPr>
              <a:t>The spectrometer system must </a:t>
            </a:r>
          </a:p>
          <a:p>
            <a:pPr marL="0" indent="0">
              <a:buNone/>
            </a:pPr>
            <a:endParaRPr lang="en-CA" sz="2000" dirty="0">
              <a:latin typeface="+mn-lt"/>
            </a:endParaRPr>
          </a:p>
          <a:p>
            <a:pPr lvl="1">
              <a:buFont typeface="Arial" panose="020B0604020202020204" pitchFamily="34" charset="0"/>
              <a:buChar char="•"/>
            </a:pPr>
            <a:r>
              <a:rPr lang="en-CA" sz="2000" dirty="0">
                <a:latin typeface="+mn-lt"/>
              </a:rPr>
              <a:t>Achieve the physics optics (bend particles) by</a:t>
            </a:r>
          </a:p>
          <a:p>
            <a:pPr lvl="2">
              <a:buFont typeface="Courier New" panose="02070309020205020404" pitchFamily="49" charset="0"/>
              <a:buChar char="o"/>
            </a:pPr>
            <a:r>
              <a:rPr lang="en-CA" sz="2000" dirty="0">
                <a:latin typeface="+mn-lt"/>
              </a:rPr>
              <a:t> defining the angular acceptance in a well-defined way </a:t>
            </a:r>
          </a:p>
          <a:p>
            <a:pPr lvl="2">
              <a:buFont typeface="Courier New" panose="02070309020205020404" pitchFamily="49" charset="0"/>
              <a:buChar char="o"/>
            </a:pPr>
            <a:r>
              <a:rPr lang="en-CA" sz="2000" dirty="0">
                <a:latin typeface="+mn-lt"/>
              </a:rPr>
              <a:t> separating the </a:t>
            </a:r>
            <a:r>
              <a:rPr lang="en-CA" sz="2000" dirty="0" err="1">
                <a:latin typeface="+mn-lt"/>
              </a:rPr>
              <a:t>moller</a:t>
            </a:r>
            <a:r>
              <a:rPr lang="en-CA" sz="2000" dirty="0">
                <a:latin typeface="+mn-lt"/>
              </a:rPr>
              <a:t> and elastic ep electrons</a:t>
            </a:r>
          </a:p>
          <a:p>
            <a:pPr lvl="2">
              <a:buFont typeface="Courier New" panose="02070309020205020404" pitchFamily="49" charset="0"/>
              <a:buChar char="o"/>
            </a:pPr>
            <a:r>
              <a:rPr lang="en-CA" sz="2000" dirty="0">
                <a:latin typeface="+mn-lt"/>
              </a:rPr>
              <a:t> providing 3 kinematic regions of the inelastic  electrons (to deconvolve the asymmetries)</a:t>
            </a:r>
          </a:p>
          <a:p>
            <a:pPr lvl="1">
              <a:buFont typeface="Arial" panose="020B0604020202020204" pitchFamily="34" charset="0"/>
              <a:buChar char="•"/>
            </a:pPr>
            <a:r>
              <a:rPr lang="en-CA" sz="2000" dirty="0">
                <a:latin typeface="+mn-lt"/>
              </a:rPr>
              <a:t>Shield the experiment by</a:t>
            </a:r>
          </a:p>
          <a:p>
            <a:pPr lvl="2">
              <a:buFont typeface="Courier New" panose="02070309020205020404" pitchFamily="49" charset="0"/>
              <a:buChar char="o"/>
            </a:pPr>
            <a:r>
              <a:rPr lang="en-CA" sz="2000" dirty="0">
                <a:latin typeface="+mn-lt"/>
              </a:rPr>
              <a:t> minimizing the backgrounds at the detector</a:t>
            </a:r>
          </a:p>
          <a:p>
            <a:pPr lvl="2">
              <a:buFont typeface="Courier New" panose="02070309020205020404" pitchFamily="49" charset="0"/>
              <a:buChar char="o"/>
            </a:pPr>
            <a:r>
              <a:rPr lang="en-CA" sz="2000" dirty="0">
                <a:latin typeface="+mn-lt"/>
              </a:rPr>
              <a:t> reducing the conductor epoxy and G10 filler dose from excessive radiation to acceptable levels </a:t>
            </a:r>
          </a:p>
          <a:p>
            <a:pPr lvl="2">
              <a:buFont typeface="Courier New" panose="02070309020205020404" pitchFamily="49" charset="0"/>
              <a:buChar char="o"/>
            </a:pPr>
            <a:r>
              <a:rPr lang="en-CA" sz="2000" dirty="0">
                <a:latin typeface="+mn-lt"/>
              </a:rPr>
              <a:t> ensuring clean transport of the primary beam to the dump</a:t>
            </a:r>
          </a:p>
          <a:p>
            <a:pPr lvl="1">
              <a:buFont typeface="Arial" panose="020B0604020202020204" pitchFamily="34" charset="0"/>
              <a:buChar char="•"/>
            </a:pPr>
            <a:r>
              <a:rPr lang="en-CA" sz="2000" dirty="0">
                <a:latin typeface="+mn-lt"/>
              </a:rPr>
              <a:t>Operate for a long running time (344 PAC days)</a:t>
            </a:r>
          </a:p>
          <a:p>
            <a:pPr marL="0" indent="0">
              <a:buNone/>
            </a:pPr>
            <a:endParaRPr lang="en-CA" sz="2000" dirty="0">
              <a:latin typeface="+mn-lt"/>
            </a:endParaRPr>
          </a:p>
          <a:p>
            <a:pPr marL="0" indent="0">
              <a:buNone/>
            </a:pPr>
            <a:endParaRPr lang="en-CA" sz="2000" dirty="0">
              <a:latin typeface="+mn-lt"/>
            </a:endParaRPr>
          </a:p>
        </p:txBody>
      </p:sp>
      <p:sp>
        <p:nvSpPr>
          <p:cNvPr id="4" name="Footer Placeholder 3">
            <a:extLst>
              <a:ext uri="{FF2B5EF4-FFF2-40B4-BE49-F238E27FC236}">
                <a16:creationId xmlns:a16="http://schemas.microsoft.com/office/drawing/2014/main" id="{BC3D3255-CEBA-4286-84C2-A21281DEF5D8}"/>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62DD732F-B4F7-483E-92CC-1B40DD30727E}"/>
              </a:ext>
            </a:extLst>
          </p:cNvPr>
          <p:cNvSpPr>
            <a:spLocks noGrp="1"/>
          </p:cNvSpPr>
          <p:nvPr>
            <p:ph type="sldNum" sz="quarter" idx="12"/>
          </p:nvPr>
        </p:nvSpPr>
        <p:spPr/>
        <p:txBody>
          <a:bodyPr/>
          <a:lstStyle/>
          <a:p>
            <a:fld id="{07E1C93C-5050-FC42-8F10-D22D4F119D13}" type="slidenum">
              <a:rPr lang="en-US" smtClean="0"/>
              <a:pPr/>
              <a:t>26</a:t>
            </a:fld>
            <a:endParaRPr lang="en-US" dirty="0"/>
          </a:p>
        </p:txBody>
      </p:sp>
      <p:sp>
        <p:nvSpPr>
          <p:cNvPr id="6" name="Right Brace 5">
            <a:extLst>
              <a:ext uri="{FF2B5EF4-FFF2-40B4-BE49-F238E27FC236}">
                <a16:creationId xmlns:a16="http://schemas.microsoft.com/office/drawing/2014/main" id="{F23B17BB-8CD8-474C-B5C5-2B033BD15469}"/>
              </a:ext>
            </a:extLst>
          </p:cNvPr>
          <p:cNvSpPr/>
          <p:nvPr/>
        </p:nvSpPr>
        <p:spPr>
          <a:xfrm>
            <a:off x="6313118" y="1497949"/>
            <a:ext cx="337931" cy="1671970"/>
          </a:xfrm>
          <a:prstGeom prst="rightBrace">
            <a:avLst>
              <a:gd name="adj1" fmla="val 5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 name="Right Brace 6">
            <a:extLst>
              <a:ext uri="{FF2B5EF4-FFF2-40B4-BE49-F238E27FC236}">
                <a16:creationId xmlns:a16="http://schemas.microsoft.com/office/drawing/2014/main" id="{97B55CF1-B8F5-40D7-B103-889CC26BB14B}"/>
              </a:ext>
            </a:extLst>
          </p:cNvPr>
          <p:cNvSpPr/>
          <p:nvPr/>
        </p:nvSpPr>
        <p:spPr>
          <a:xfrm>
            <a:off x="6313117" y="3436070"/>
            <a:ext cx="337932" cy="2302355"/>
          </a:xfrm>
          <a:prstGeom prst="rightBrace">
            <a:avLst>
              <a:gd name="adj1" fmla="val 5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8" name="Content Placeholder 2">
            <a:extLst>
              <a:ext uri="{FF2B5EF4-FFF2-40B4-BE49-F238E27FC236}">
                <a16:creationId xmlns:a16="http://schemas.microsoft.com/office/drawing/2014/main" id="{1F8C34F4-784F-4CC0-B185-FDC44646FB62}"/>
              </a:ext>
            </a:extLst>
          </p:cNvPr>
          <p:cNvSpPr txBox="1">
            <a:spLocks/>
          </p:cNvSpPr>
          <p:nvPr/>
        </p:nvSpPr>
        <p:spPr>
          <a:xfrm>
            <a:off x="6995493" y="1230123"/>
            <a:ext cx="4347142" cy="4687984"/>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baseline="0">
                <a:solidFill>
                  <a:schemeClr val="tx1"/>
                </a:solidFill>
                <a:latin typeface="Arial"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PingFangSC-Regular" charset="-122"/>
              <a:buChar char="－"/>
              <a:defRPr sz="1500" kern="1200" baseline="0">
                <a:solidFill>
                  <a:schemeClr val="tx1"/>
                </a:solidFill>
                <a:latin typeface="Arial"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charset="0"/>
              <a:buChar char="•"/>
              <a:defRPr sz="1350" kern="1200" baseline="0">
                <a:solidFill>
                  <a:schemeClr val="tx1"/>
                </a:solidFill>
                <a:latin typeface="Arial" charset="0"/>
                <a:ea typeface="+mn-ea"/>
                <a:cs typeface="Arial" panose="020B0604020202020204" pitchFamily="34" charset="0"/>
              </a:defRPr>
            </a:lvl3pPr>
            <a:lvl4pPr marL="1243013" indent="-214313" algn="l" defTabSz="685800" rtl="0" eaLnBrk="1" latinLnBrk="0" hangingPunct="1">
              <a:lnSpc>
                <a:spcPct val="90000"/>
              </a:lnSpc>
              <a:spcBef>
                <a:spcPts val="375"/>
              </a:spcBef>
              <a:buFont typeface="PingFangSC-Regular" charset="-122"/>
              <a:buChar char="－"/>
              <a:defRPr sz="1200" kern="1200" baseline="0">
                <a:solidFill>
                  <a:schemeClr val="tx1"/>
                </a:solidFill>
                <a:latin typeface="Arial"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charset="0"/>
              <a:buChar char="•"/>
              <a:defRPr sz="1050" kern="1200" baseline="0">
                <a:solidFill>
                  <a:schemeClr val="tx1"/>
                </a:solidFill>
                <a:latin typeface="Arial"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CA" sz="1800" dirty="0">
              <a:latin typeface="+mn-lt"/>
            </a:endParaRPr>
          </a:p>
          <a:p>
            <a:r>
              <a:rPr lang="en-CA" sz="1800" dirty="0">
                <a:latin typeface="+mn-lt"/>
              </a:rPr>
              <a:t>The acceptance of the </a:t>
            </a:r>
            <a:r>
              <a:rPr lang="en-CA" sz="1800" dirty="0" err="1">
                <a:latin typeface="+mn-lt"/>
              </a:rPr>
              <a:t>moller</a:t>
            </a:r>
            <a:r>
              <a:rPr lang="en-CA" sz="1800" dirty="0">
                <a:latin typeface="+mn-lt"/>
              </a:rPr>
              <a:t> electrons is defined at collimator 2</a:t>
            </a:r>
          </a:p>
          <a:p>
            <a:r>
              <a:rPr lang="en-CA" sz="1800" dirty="0">
                <a:latin typeface="+mn-lt"/>
              </a:rPr>
              <a:t>The shape of the coils and the specified tolerances achieve the physics optics </a:t>
            </a:r>
          </a:p>
          <a:p>
            <a:r>
              <a:rPr lang="en-CA" sz="1800" dirty="0">
                <a:latin typeface="+mn-lt"/>
              </a:rPr>
              <a:t>Field stability requirements modest due to averaging over time and cancellation b/c measuring asymmetry</a:t>
            </a:r>
          </a:p>
          <a:p>
            <a:pPr marL="0" indent="0">
              <a:buNone/>
            </a:pPr>
            <a:endParaRPr lang="en-CA" sz="1800" dirty="0">
              <a:latin typeface="+mn-lt"/>
            </a:endParaRPr>
          </a:p>
          <a:p>
            <a:pPr marL="0" indent="0">
              <a:buNone/>
            </a:pPr>
            <a:endParaRPr lang="en-CA" sz="1800" dirty="0">
              <a:latin typeface="+mn-lt"/>
            </a:endParaRPr>
          </a:p>
          <a:p>
            <a:r>
              <a:rPr lang="en-CA" sz="1800" dirty="0">
                <a:latin typeface="+mn-lt"/>
              </a:rPr>
              <a:t>Collimator 1 defines the primary beam through experiment to the dump</a:t>
            </a:r>
          </a:p>
          <a:p>
            <a:r>
              <a:rPr lang="en-CA" sz="1800" dirty="0">
                <a:latin typeface="+mn-lt"/>
              </a:rPr>
              <a:t>Coils and supports obey &gt; 5x multiple scattering radius by design</a:t>
            </a:r>
          </a:p>
          <a:p>
            <a:r>
              <a:rPr lang="en-CA" sz="1800" dirty="0">
                <a:latin typeface="+mn-lt"/>
              </a:rPr>
              <a:t>The collimators, lintels and beam shields are all designed to minimize the backgrounds at the detector plane</a:t>
            </a:r>
          </a:p>
          <a:p>
            <a:r>
              <a:rPr lang="en-CA" sz="1800" dirty="0">
                <a:latin typeface="+mn-lt"/>
              </a:rPr>
              <a:t>The shielding is being optimized to shield the coil epoxy/ G10 filler as well to maintain shear strength</a:t>
            </a:r>
          </a:p>
          <a:p>
            <a:pPr marL="0" indent="0">
              <a:buFont typeface="Arial" panose="020B0604020202020204" pitchFamily="34" charset="0"/>
              <a:buNone/>
            </a:pPr>
            <a:endParaRPr lang="en-CA" sz="1800" dirty="0">
              <a:latin typeface="+mn-lt"/>
            </a:endParaRPr>
          </a:p>
          <a:p>
            <a:pPr marL="0" indent="0">
              <a:buFont typeface="Arial" panose="020B0604020202020204" pitchFamily="34" charset="0"/>
              <a:buNone/>
            </a:pPr>
            <a:endParaRPr lang="en-CA" sz="1800" dirty="0">
              <a:latin typeface="+mn-lt"/>
            </a:endParaRPr>
          </a:p>
          <a:p>
            <a:pPr marL="0" indent="0">
              <a:buFont typeface="Arial" panose="020B0604020202020204" pitchFamily="34" charset="0"/>
              <a:buNone/>
            </a:pPr>
            <a:endParaRPr lang="en-CA" sz="1800" dirty="0">
              <a:latin typeface="+mn-lt"/>
            </a:endParaRPr>
          </a:p>
          <a:p>
            <a:pPr marL="0" indent="0">
              <a:buFont typeface="Arial" panose="020B0604020202020204" pitchFamily="34" charset="0"/>
              <a:buNone/>
            </a:pPr>
            <a:endParaRPr lang="en-CA" sz="1800" dirty="0">
              <a:latin typeface="+mn-lt"/>
            </a:endParaRPr>
          </a:p>
        </p:txBody>
      </p:sp>
    </p:spTree>
    <p:extLst>
      <p:ext uri="{BB962C8B-B14F-4D97-AF65-F5344CB8AC3E}">
        <p14:creationId xmlns:p14="http://schemas.microsoft.com/office/powerpoint/2010/main" val="2090316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0214" y="867221"/>
            <a:ext cx="2496355" cy="2513185"/>
          </a:xfrm>
          <a:prstGeom prst="rect">
            <a:avLst/>
          </a:prstGeom>
        </p:spPr>
      </p:pic>
      <p:sp>
        <p:nvSpPr>
          <p:cNvPr id="2" name="Title 1"/>
          <p:cNvSpPr>
            <a:spLocks noGrp="1"/>
          </p:cNvSpPr>
          <p:nvPr>
            <p:ph type="title"/>
          </p:nvPr>
        </p:nvSpPr>
        <p:spPr/>
        <p:txBody>
          <a:bodyPr/>
          <a:lstStyle/>
          <a:p>
            <a:r>
              <a:rPr lang="en-CA" dirty="0"/>
              <a:t>100% Azimuthal Acceptance Possible</a:t>
            </a:r>
          </a:p>
        </p:txBody>
      </p:sp>
      <p:sp>
        <p:nvSpPr>
          <p:cNvPr id="4" name="Footer Placeholder 3"/>
          <p:cNvSpPr>
            <a:spLocks noGrp="1"/>
          </p:cNvSpPr>
          <p:nvPr>
            <p:ph type="ftr" sz="quarter" idx="11"/>
          </p:nvPr>
        </p:nvSpPr>
        <p:spPr/>
        <p:txBody>
          <a:bodyPr/>
          <a:lstStyle/>
          <a:p>
            <a:r>
              <a:rPr lang="en-US"/>
              <a:t>MOLLER Collaboration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27</a:t>
            </a:fld>
            <a:endParaRPr lang="en-US" dirty="0"/>
          </a:p>
        </p:txBody>
      </p:sp>
      <p:pic>
        <p:nvPicPr>
          <p:cNvPr id="7" name="Picture 6" descr="Lab_Energy.gif"/>
          <p:cNvPicPr>
            <a:picLocks noChangeAspect="1"/>
          </p:cNvPicPr>
          <p:nvPr/>
        </p:nvPicPr>
        <p:blipFill>
          <a:blip r:embed="rId4" cstate="print">
            <a:clrChange>
              <a:clrFrom>
                <a:srgbClr val="FFFFFF"/>
              </a:clrFrom>
              <a:clrTo>
                <a:srgbClr val="FFFFFF">
                  <a:alpha val="0"/>
                </a:srgbClr>
              </a:clrTo>
            </a:clrChange>
          </a:blip>
          <a:stretch>
            <a:fillRect/>
          </a:stretch>
        </p:blipFill>
        <p:spPr>
          <a:xfrm>
            <a:off x="282168" y="3635104"/>
            <a:ext cx="3213809" cy="2410357"/>
          </a:xfrm>
          <a:prstGeom prst="rect">
            <a:avLst/>
          </a:prstGeom>
        </p:spPr>
      </p:pic>
      <p:sp>
        <p:nvSpPr>
          <p:cNvPr id="56" name="TextBox 55">
            <a:extLst>
              <a:ext uri="{FF2B5EF4-FFF2-40B4-BE49-F238E27FC236}">
                <a16:creationId xmlns:a16="http://schemas.microsoft.com/office/drawing/2014/main" id="{11326E3C-E4A1-4055-B254-E0457D60111B}"/>
              </a:ext>
            </a:extLst>
          </p:cNvPr>
          <p:cNvSpPr txBox="1"/>
          <p:nvPr/>
        </p:nvSpPr>
        <p:spPr>
          <a:xfrm>
            <a:off x="1934974" y="3912845"/>
            <a:ext cx="1450678" cy="307777"/>
          </a:xfrm>
          <a:prstGeom prst="rect">
            <a:avLst/>
          </a:prstGeom>
          <a:noFill/>
        </p:spPr>
        <p:txBody>
          <a:bodyPr wrap="square" rtlCol="0">
            <a:spAutoFit/>
          </a:bodyPr>
          <a:lstStyle/>
          <a:p>
            <a:r>
              <a:rPr lang="en-CA" sz="1400" dirty="0">
                <a:solidFill>
                  <a:srgbClr val="FF0000"/>
                </a:solidFill>
              </a:rPr>
              <a:t>2 &lt; E’ &lt; 8 GeV</a:t>
            </a:r>
          </a:p>
        </p:txBody>
      </p:sp>
      <p:sp>
        <p:nvSpPr>
          <p:cNvPr id="57" name="TextBox 56">
            <a:extLst>
              <a:ext uri="{FF2B5EF4-FFF2-40B4-BE49-F238E27FC236}">
                <a16:creationId xmlns:a16="http://schemas.microsoft.com/office/drawing/2014/main" id="{80F1A62A-9BAE-40E7-AE53-85E89E6B465A}"/>
              </a:ext>
            </a:extLst>
          </p:cNvPr>
          <p:cNvSpPr txBox="1"/>
          <p:nvPr/>
        </p:nvSpPr>
        <p:spPr>
          <a:xfrm>
            <a:off x="1934973" y="4195489"/>
            <a:ext cx="1379373" cy="307777"/>
          </a:xfrm>
          <a:prstGeom prst="rect">
            <a:avLst/>
          </a:prstGeom>
          <a:noFill/>
        </p:spPr>
        <p:txBody>
          <a:bodyPr wrap="square" rtlCol="0">
            <a:spAutoFit/>
          </a:bodyPr>
          <a:lstStyle/>
          <a:p>
            <a:r>
              <a:rPr lang="en-CA" sz="1400" dirty="0">
                <a:solidFill>
                  <a:srgbClr val="FF0000"/>
                </a:solidFill>
              </a:rPr>
              <a:t>6 &lt; </a:t>
            </a:r>
            <a:r>
              <a:rPr lang="el-GR" sz="1400" dirty="0">
                <a:solidFill>
                  <a:srgbClr val="FF0000"/>
                </a:solidFill>
              </a:rPr>
              <a:t>θ</a:t>
            </a:r>
            <a:r>
              <a:rPr lang="en-CA" sz="1400" dirty="0">
                <a:solidFill>
                  <a:srgbClr val="FF0000"/>
                </a:solidFill>
              </a:rPr>
              <a:t> &lt; 21 </a:t>
            </a:r>
            <a:r>
              <a:rPr lang="en-CA" sz="1400" dirty="0" err="1">
                <a:solidFill>
                  <a:srgbClr val="FF0000"/>
                </a:solidFill>
              </a:rPr>
              <a:t>mrads</a:t>
            </a:r>
            <a:endParaRPr lang="en-CA" sz="1400" dirty="0">
              <a:solidFill>
                <a:srgbClr val="FF0000"/>
              </a:solidFill>
            </a:endParaRPr>
          </a:p>
        </p:txBody>
      </p:sp>
      <p:sp>
        <p:nvSpPr>
          <p:cNvPr id="74" name="TextBox 73"/>
          <p:cNvSpPr txBox="1"/>
          <p:nvPr/>
        </p:nvSpPr>
        <p:spPr>
          <a:xfrm>
            <a:off x="8521520" y="1044116"/>
            <a:ext cx="790153" cy="307777"/>
          </a:xfrm>
          <a:prstGeom prst="rect">
            <a:avLst/>
          </a:prstGeom>
          <a:noFill/>
        </p:spPr>
        <p:txBody>
          <a:bodyPr wrap="none" rtlCol="0">
            <a:spAutoFit/>
          </a:bodyPr>
          <a:lstStyle/>
          <a:p>
            <a:r>
              <a:rPr lang="en-US" sz="1400" dirty="0">
                <a:solidFill>
                  <a:prstClr val="black">
                    <a:lumMod val="95000"/>
                    <a:lumOff val="5000"/>
                  </a:prstClr>
                </a:solidFill>
              </a:rPr>
              <a:t>21 </a:t>
            </a:r>
            <a:r>
              <a:rPr lang="en-US" sz="1400" dirty="0" err="1">
                <a:solidFill>
                  <a:prstClr val="black">
                    <a:lumMod val="95000"/>
                    <a:lumOff val="5000"/>
                  </a:prstClr>
                </a:solidFill>
              </a:rPr>
              <a:t>mrad</a:t>
            </a:r>
            <a:endParaRPr lang="en-US" sz="1400" dirty="0">
              <a:solidFill>
                <a:prstClr val="black">
                  <a:lumMod val="95000"/>
                  <a:lumOff val="5000"/>
                </a:prstClr>
              </a:solidFill>
            </a:endParaRPr>
          </a:p>
        </p:txBody>
      </p:sp>
      <p:sp>
        <p:nvSpPr>
          <p:cNvPr id="75" name="TextBox 74"/>
          <p:cNvSpPr txBox="1"/>
          <p:nvPr/>
        </p:nvSpPr>
        <p:spPr>
          <a:xfrm>
            <a:off x="8476630" y="1802834"/>
            <a:ext cx="698781" cy="307777"/>
          </a:xfrm>
          <a:prstGeom prst="rect">
            <a:avLst/>
          </a:prstGeom>
          <a:noFill/>
        </p:spPr>
        <p:txBody>
          <a:bodyPr wrap="none" rtlCol="0">
            <a:spAutoFit/>
          </a:bodyPr>
          <a:lstStyle/>
          <a:p>
            <a:r>
              <a:rPr lang="en-US" sz="1400" dirty="0">
                <a:solidFill>
                  <a:prstClr val="black">
                    <a:lumMod val="95000"/>
                    <a:lumOff val="5000"/>
                  </a:prstClr>
                </a:solidFill>
              </a:rPr>
              <a:t>6 </a:t>
            </a:r>
            <a:r>
              <a:rPr lang="en-US" sz="1400" dirty="0" err="1">
                <a:solidFill>
                  <a:prstClr val="black">
                    <a:lumMod val="95000"/>
                    <a:lumOff val="5000"/>
                  </a:prstClr>
                </a:solidFill>
              </a:rPr>
              <a:t>mrad</a:t>
            </a:r>
            <a:endParaRPr lang="en-US" sz="1400" dirty="0">
              <a:solidFill>
                <a:prstClr val="black">
                  <a:lumMod val="95000"/>
                  <a:lumOff val="5000"/>
                </a:prstClr>
              </a:solidFill>
            </a:endParaRPr>
          </a:p>
        </p:txBody>
      </p:sp>
      <p:cxnSp>
        <p:nvCxnSpPr>
          <p:cNvPr id="76" name="Straight Arrow Connector 75"/>
          <p:cNvCxnSpPr/>
          <p:nvPr/>
        </p:nvCxnSpPr>
        <p:spPr>
          <a:xfrm>
            <a:off x="9243540" y="1222648"/>
            <a:ext cx="534100" cy="151640"/>
          </a:xfrm>
          <a:prstGeom prst="straightConnector1">
            <a:avLst/>
          </a:prstGeom>
          <a:ln>
            <a:headEnd type="none"/>
            <a:tailEnd type="stealth"/>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9147585" y="1956723"/>
            <a:ext cx="1264200" cy="9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8408503" y="1428711"/>
            <a:ext cx="835037" cy="307777"/>
          </a:xfrm>
          <a:prstGeom prst="rect">
            <a:avLst/>
          </a:prstGeom>
          <a:noFill/>
        </p:spPr>
        <p:txBody>
          <a:bodyPr wrap="none" rtlCol="0">
            <a:spAutoFit/>
          </a:bodyPr>
          <a:lstStyle/>
          <a:p>
            <a:r>
              <a:rPr lang="en-US" sz="1400" dirty="0">
                <a:solidFill>
                  <a:prstClr val="black">
                    <a:lumMod val="95000"/>
                    <a:lumOff val="5000"/>
                  </a:prstClr>
                </a:solidFill>
              </a:rPr>
              <a:t>9.5 </a:t>
            </a:r>
            <a:r>
              <a:rPr lang="en-US" sz="1400" dirty="0" err="1">
                <a:solidFill>
                  <a:prstClr val="black">
                    <a:lumMod val="95000"/>
                    <a:lumOff val="5000"/>
                  </a:prstClr>
                </a:solidFill>
              </a:rPr>
              <a:t>mrad</a:t>
            </a:r>
            <a:endParaRPr lang="en-US" sz="1400" dirty="0">
              <a:solidFill>
                <a:prstClr val="black">
                  <a:lumMod val="95000"/>
                  <a:lumOff val="5000"/>
                </a:prstClr>
              </a:solidFill>
            </a:endParaRPr>
          </a:p>
        </p:txBody>
      </p:sp>
      <p:cxnSp>
        <p:nvCxnSpPr>
          <p:cNvPr id="89" name="Straight Arrow Connector 88"/>
          <p:cNvCxnSpPr>
            <a:stCxn id="88" idx="3"/>
          </p:cNvCxnSpPr>
          <p:nvPr/>
        </p:nvCxnSpPr>
        <p:spPr>
          <a:xfrm>
            <a:off x="9243540" y="1582600"/>
            <a:ext cx="781897" cy="191510"/>
          </a:xfrm>
          <a:prstGeom prst="straightConnector1">
            <a:avLst/>
          </a:prstGeom>
          <a:ln>
            <a:headEnd type="none"/>
            <a:tailEnd type="stealth"/>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036319" y="3203905"/>
            <a:ext cx="6227992" cy="3245373"/>
            <a:chOff x="5358184" y="3572179"/>
            <a:chExt cx="4160987" cy="1909489"/>
          </a:xfrm>
        </p:grpSpPr>
        <p:sp>
          <p:nvSpPr>
            <p:cNvPr id="6" name="TextBox 5"/>
            <p:cNvSpPr txBox="1"/>
            <p:nvPr/>
          </p:nvSpPr>
          <p:spPr>
            <a:xfrm>
              <a:off x="7373149" y="4254625"/>
              <a:ext cx="259233" cy="415498"/>
            </a:xfrm>
            <a:prstGeom prst="rect">
              <a:avLst/>
            </a:prstGeom>
            <a:noFill/>
          </p:spPr>
          <p:txBody>
            <a:bodyPr wrap="square" rtlCol="0">
              <a:spAutoFit/>
            </a:bodyPr>
            <a:lstStyle/>
            <a:p>
              <a:r>
                <a:rPr lang="en-US" sz="1050" dirty="0">
                  <a:solidFill>
                    <a:prstClr val="black">
                      <a:lumMod val="95000"/>
                      <a:lumOff val="5000"/>
                    </a:prstClr>
                  </a:solidFill>
                  <a:cs typeface="Arial" pitchFamily="34" charset="0"/>
                </a:rPr>
                <a:t>e-</a:t>
              </a:r>
            </a:p>
          </p:txBody>
        </p:sp>
        <p:cxnSp>
          <p:nvCxnSpPr>
            <p:cNvPr id="15" name="Straight Arrow Connector 14"/>
            <p:cNvCxnSpPr/>
            <p:nvPr/>
          </p:nvCxnSpPr>
          <p:spPr>
            <a:xfrm>
              <a:off x="5996973" y="4283832"/>
              <a:ext cx="742950" cy="1191"/>
            </a:xfrm>
            <a:prstGeom prst="straightConnector1">
              <a:avLst/>
            </a:prstGeom>
            <a:ln w="15875">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768271" y="4255027"/>
              <a:ext cx="835309" cy="27048"/>
            </a:xfrm>
            <a:prstGeom prst="straightConnector1">
              <a:avLst/>
            </a:prstGeom>
            <a:ln w="15875">
              <a:solidFill>
                <a:schemeClr val="accent4"/>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762780" y="4283833"/>
              <a:ext cx="811995" cy="374449"/>
            </a:xfrm>
            <a:prstGeom prst="straightConnector1">
              <a:avLst/>
            </a:prstGeom>
            <a:ln w="15875">
              <a:solidFill>
                <a:srgbClr val="EF844F"/>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369290" y="4571466"/>
              <a:ext cx="259233" cy="415498"/>
            </a:xfrm>
            <a:prstGeom prst="rect">
              <a:avLst/>
            </a:prstGeom>
            <a:noFill/>
          </p:spPr>
          <p:txBody>
            <a:bodyPr wrap="square" rtlCol="0">
              <a:spAutoFit/>
            </a:bodyPr>
            <a:lstStyle/>
            <a:p>
              <a:r>
                <a:rPr lang="en-US" sz="1050" dirty="0">
                  <a:solidFill>
                    <a:prstClr val="black">
                      <a:lumMod val="95000"/>
                      <a:lumOff val="5000"/>
                    </a:prstClr>
                  </a:solidFill>
                  <a:cs typeface="Arial" pitchFamily="34" charset="0"/>
                </a:rPr>
                <a:t>e-</a:t>
              </a:r>
            </a:p>
          </p:txBody>
        </p:sp>
        <p:sp>
          <p:nvSpPr>
            <p:cNvPr id="19" name="TextBox 18"/>
            <p:cNvSpPr txBox="1"/>
            <p:nvPr/>
          </p:nvSpPr>
          <p:spPr>
            <a:xfrm>
              <a:off x="7401954" y="4053401"/>
              <a:ext cx="259233" cy="415498"/>
            </a:xfrm>
            <a:prstGeom prst="rect">
              <a:avLst/>
            </a:prstGeom>
            <a:noFill/>
          </p:spPr>
          <p:txBody>
            <a:bodyPr wrap="square" rtlCol="0">
              <a:spAutoFit/>
            </a:bodyPr>
            <a:lstStyle/>
            <a:p>
              <a:r>
                <a:rPr lang="en-US" sz="1050" dirty="0">
                  <a:solidFill>
                    <a:prstClr val="black">
                      <a:lumMod val="95000"/>
                      <a:lumOff val="5000"/>
                    </a:prstClr>
                  </a:solidFill>
                  <a:cs typeface="Arial" pitchFamily="34" charset="0"/>
                </a:rPr>
                <a:t>e-</a:t>
              </a:r>
            </a:p>
          </p:txBody>
        </p:sp>
        <p:sp>
          <p:nvSpPr>
            <p:cNvPr id="20" name="Oval 19"/>
            <p:cNvSpPr/>
            <p:nvPr/>
          </p:nvSpPr>
          <p:spPr>
            <a:xfrm>
              <a:off x="6710664" y="4255029"/>
              <a:ext cx="34289" cy="342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lumMod val="95000"/>
                    <a:lumOff val="5000"/>
                  </a:prstClr>
                </a:solidFill>
              </a:endParaRPr>
            </a:p>
          </p:txBody>
        </p:sp>
        <p:cxnSp>
          <p:nvCxnSpPr>
            <p:cNvPr id="24" name="Straight Arrow Connector 23"/>
            <p:cNvCxnSpPr/>
            <p:nvPr/>
          </p:nvCxnSpPr>
          <p:spPr>
            <a:xfrm>
              <a:off x="6768271" y="4283831"/>
              <a:ext cx="835309" cy="27048"/>
            </a:xfrm>
            <a:prstGeom prst="straightConnector1">
              <a:avLst/>
            </a:prstGeom>
            <a:ln w="15875">
              <a:solidFill>
                <a:schemeClr val="accent4"/>
              </a:solidFill>
              <a:prstDash val="dash"/>
              <a:headEnd type="none"/>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p:cNvCxnSpPr>
            <p:nvPr/>
          </p:nvCxnSpPr>
          <p:spPr>
            <a:xfrm flipV="1">
              <a:off x="6762780" y="3909384"/>
              <a:ext cx="811995" cy="374449"/>
            </a:xfrm>
            <a:prstGeom prst="straightConnector1">
              <a:avLst/>
            </a:prstGeom>
            <a:ln w="15875">
              <a:solidFill>
                <a:srgbClr val="EF844F"/>
              </a:solidFill>
              <a:prstDash val="dash"/>
              <a:headEnd type="none"/>
              <a:tailEnd type="stealth"/>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rot="21000000">
              <a:off x="8448470" y="3659472"/>
              <a:ext cx="71228" cy="46086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lumMod val="95000"/>
                    <a:lumOff val="5000"/>
                  </a:prstClr>
                </a:solidFill>
              </a:endParaRPr>
            </a:p>
          </p:txBody>
        </p:sp>
        <p:sp>
          <p:nvSpPr>
            <p:cNvPr id="27" name="Rounded Rectangle 26"/>
            <p:cNvSpPr/>
            <p:nvPr/>
          </p:nvSpPr>
          <p:spPr>
            <a:xfrm rot="600000" flipH="1">
              <a:off x="7613106" y="4299560"/>
              <a:ext cx="221499" cy="4608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lumMod val="95000"/>
                    <a:lumOff val="5000"/>
                  </a:prstClr>
                </a:solidFill>
              </a:endParaRPr>
            </a:p>
          </p:txBody>
        </p:sp>
        <p:sp>
          <p:nvSpPr>
            <p:cNvPr id="28" name="Rounded Rectangle 27"/>
            <p:cNvSpPr/>
            <p:nvPr/>
          </p:nvSpPr>
          <p:spPr>
            <a:xfrm flipH="1">
              <a:off x="7901143" y="4399047"/>
              <a:ext cx="393725" cy="34564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lumMod val="95000"/>
                    <a:lumOff val="5000"/>
                  </a:prstClr>
                </a:solidFill>
              </a:endParaRPr>
            </a:p>
          </p:txBody>
        </p:sp>
        <p:sp>
          <p:nvSpPr>
            <p:cNvPr id="30" name="TextBox 29"/>
            <p:cNvSpPr txBox="1"/>
            <p:nvPr/>
          </p:nvSpPr>
          <p:spPr>
            <a:xfrm>
              <a:off x="7405813" y="3736560"/>
              <a:ext cx="259233" cy="415498"/>
            </a:xfrm>
            <a:prstGeom prst="rect">
              <a:avLst/>
            </a:prstGeom>
            <a:noFill/>
          </p:spPr>
          <p:txBody>
            <a:bodyPr wrap="square" rtlCol="0">
              <a:spAutoFit/>
            </a:bodyPr>
            <a:lstStyle/>
            <a:p>
              <a:r>
                <a:rPr lang="en-US" sz="1050" dirty="0">
                  <a:solidFill>
                    <a:prstClr val="black">
                      <a:lumMod val="95000"/>
                      <a:lumOff val="5000"/>
                    </a:prstClr>
                  </a:solidFill>
                  <a:cs typeface="Arial" pitchFamily="34" charset="0"/>
                </a:rPr>
                <a:t>e-</a:t>
              </a:r>
            </a:p>
          </p:txBody>
        </p:sp>
        <mc:AlternateContent xmlns:mc="http://schemas.openxmlformats.org/markup-compatibility/2006" xmlns:a14="http://schemas.microsoft.com/office/drawing/2010/main">
          <mc:Choice Requires="a14">
            <p:sp>
              <p:nvSpPr>
                <p:cNvPr id="33" name="TextBox 32"/>
                <p:cNvSpPr txBox="1"/>
                <p:nvPr/>
              </p:nvSpPr>
              <p:spPr>
                <a:xfrm>
                  <a:off x="5358184" y="5180021"/>
                  <a:ext cx="4086495" cy="25692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solidFill>
                        <a:prstClr val="black">
                          <a:lumMod val="50000"/>
                          <a:lumOff val="50000"/>
                        </a:prstClr>
                      </a:solidFill>
                    </a:rPr>
                    <a:t>Any odd number of coils will allow for 100% </a:t>
                  </a:r>
                  <a14:m>
                    <m:oMath xmlns:m="http://schemas.openxmlformats.org/officeDocument/2006/math">
                      <m:r>
                        <a:rPr lang="en-US" sz="1600" i="1">
                          <a:solidFill>
                            <a:prstClr val="black">
                              <a:lumMod val="50000"/>
                              <a:lumOff val="50000"/>
                            </a:prstClr>
                          </a:solidFill>
                          <a:latin typeface="Cambria Math" panose="02040503050406030204" pitchFamily="18" charset="0"/>
                          <a:ea typeface="Cambria Math" panose="02040503050406030204" pitchFamily="18" charset="0"/>
                        </a:rPr>
                        <m:t>𝜑</m:t>
                      </m:r>
                      <m:r>
                        <a:rPr lang="en-CA" sz="1600" i="1">
                          <a:solidFill>
                            <a:prstClr val="black">
                              <a:lumMod val="50000"/>
                              <a:lumOff val="50000"/>
                            </a:prstClr>
                          </a:solidFill>
                          <a:latin typeface="Cambria Math" panose="02040503050406030204" pitchFamily="18" charset="0"/>
                          <a:ea typeface="Cambria Math" panose="02040503050406030204" pitchFamily="18" charset="0"/>
                        </a:rPr>
                        <m:t> </m:t>
                      </m:r>
                    </m:oMath>
                  </a14:m>
                  <a:r>
                    <a:rPr lang="en-US" sz="1600" dirty="0">
                      <a:solidFill>
                        <a:prstClr val="black">
                          <a:lumMod val="50000"/>
                          <a:lumOff val="50000"/>
                        </a:prstClr>
                      </a:solidFill>
                    </a:rPr>
                    <a:t>acceptance</a:t>
                  </a:r>
                </a:p>
              </p:txBody>
            </p:sp>
          </mc:Choice>
          <mc:Fallback xmlns="">
            <p:sp>
              <p:nvSpPr>
                <p:cNvPr id="33" name="TextBox 32"/>
                <p:cNvSpPr txBox="1">
                  <a:spLocks noRot="1" noChangeAspect="1" noMove="1" noResize="1" noEditPoints="1" noAdjustHandles="1" noChangeArrowheads="1" noChangeShapeType="1" noTextEdit="1"/>
                </p:cNvSpPr>
                <p:nvPr/>
              </p:nvSpPr>
              <p:spPr>
                <a:xfrm>
                  <a:off x="5358184" y="5180021"/>
                  <a:ext cx="4086495" cy="256922"/>
                </a:xfrm>
                <a:prstGeom prst="rect">
                  <a:avLst/>
                </a:prstGeom>
                <a:blipFill>
                  <a:blip r:embed="rId7"/>
                  <a:stretch>
                    <a:fillRect t="-5455" b="-23636"/>
                  </a:stretch>
                </a:blipFill>
                <a:ln>
                  <a:noFill/>
                </a:ln>
              </p:spPr>
              <p:txBody>
                <a:bodyPr/>
                <a:lstStyle/>
                <a:p>
                  <a:r>
                    <a:rPr lang="en-CA">
                      <a:noFill/>
                    </a:rPr>
                    <a:t> </a:t>
                  </a:r>
                </a:p>
              </p:txBody>
            </p:sp>
          </mc:Fallback>
        </mc:AlternateContent>
        <p:sp>
          <p:nvSpPr>
            <p:cNvPr id="36" name="TextBox 35">
              <a:extLst>
                <a:ext uri="{FF2B5EF4-FFF2-40B4-BE49-F238E27FC236}">
                  <a16:creationId xmlns:a16="http://schemas.microsoft.com/office/drawing/2014/main" id="{5E22DCD2-F3B8-4293-BEB6-B2838F6A65A8}"/>
                </a:ext>
              </a:extLst>
            </p:cNvPr>
            <p:cNvSpPr txBox="1"/>
            <p:nvPr/>
          </p:nvSpPr>
          <p:spPr>
            <a:xfrm>
              <a:off x="6612822" y="4254624"/>
              <a:ext cx="259233" cy="415498"/>
            </a:xfrm>
            <a:prstGeom prst="rect">
              <a:avLst/>
            </a:prstGeom>
            <a:noFill/>
          </p:spPr>
          <p:txBody>
            <a:bodyPr wrap="square" rtlCol="0">
              <a:spAutoFit/>
            </a:bodyPr>
            <a:lstStyle/>
            <a:p>
              <a:r>
                <a:rPr lang="en-US" sz="1050" dirty="0">
                  <a:solidFill>
                    <a:prstClr val="black">
                      <a:lumMod val="95000"/>
                      <a:lumOff val="5000"/>
                    </a:prstClr>
                  </a:solidFill>
                  <a:cs typeface="Arial" pitchFamily="34" charset="0"/>
                </a:rPr>
                <a:t>e-</a:t>
              </a:r>
            </a:p>
          </p:txBody>
        </p:sp>
        <p:sp>
          <p:nvSpPr>
            <p:cNvPr id="37" name="TextBox 36">
              <a:extLst>
                <a:ext uri="{FF2B5EF4-FFF2-40B4-BE49-F238E27FC236}">
                  <a16:creationId xmlns:a16="http://schemas.microsoft.com/office/drawing/2014/main" id="{D50BC75B-CDD4-4DED-B0D7-5FEC09C3D44C}"/>
                </a:ext>
              </a:extLst>
            </p:cNvPr>
            <p:cNvSpPr txBox="1"/>
            <p:nvPr/>
          </p:nvSpPr>
          <p:spPr>
            <a:xfrm>
              <a:off x="5867102" y="4256249"/>
              <a:ext cx="259233" cy="415498"/>
            </a:xfrm>
            <a:prstGeom prst="rect">
              <a:avLst/>
            </a:prstGeom>
            <a:noFill/>
          </p:spPr>
          <p:txBody>
            <a:bodyPr wrap="square" rtlCol="0">
              <a:spAutoFit/>
            </a:bodyPr>
            <a:lstStyle/>
            <a:p>
              <a:r>
                <a:rPr lang="en-US" sz="1050" dirty="0">
                  <a:solidFill>
                    <a:prstClr val="black">
                      <a:lumMod val="95000"/>
                      <a:lumOff val="5000"/>
                    </a:prstClr>
                  </a:solidFill>
                  <a:cs typeface="Arial" pitchFamily="34" charset="0"/>
                </a:rPr>
                <a:t>e-</a:t>
              </a:r>
            </a:p>
          </p:txBody>
        </p:sp>
        <p:sp>
          <p:nvSpPr>
            <p:cNvPr id="70" name="TextBox 69"/>
            <p:cNvSpPr txBox="1"/>
            <p:nvPr/>
          </p:nvSpPr>
          <p:spPr>
            <a:xfrm>
              <a:off x="5456066" y="3606200"/>
              <a:ext cx="845303" cy="256922"/>
            </a:xfrm>
            <a:prstGeom prst="rect">
              <a:avLst/>
            </a:prstGeom>
            <a:noFill/>
          </p:spPr>
          <p:txBody>
            <a:bodyPr wrap="none" rtlCol="0">
              <a:spAutoFit/>
            </a:bodyPr>
            <a:lstStyle/>
            <a:p>
              <a:r>
                <a:rPr lang="en-US" sz="1600" dirty="0">
                  <a:solidFill>
                    <a:prstClr val="black">
                      <a:lumMod val="95000"/>
                      <a:lumOff val="5000"/>
                    </a:prstClr>
                  </a:solidFill>
                </a:rPr>
                <a:t>Lab Frame</a:t>
              </a:r>
            </a:p>
          </p:txBody>
        </p:sp>
        <p:sp>
          <p:nvSpPr>
            <p:cNvPr id="71" name="TextBox 70"/>
            <p:cNvSpPr txBox="1"/>
            <p:nvPr/>
          </p:nvSpPr>
          <p:spPr>
            <a:xfrm>
              <a:off x="7864044" y="4744691"/>
              <a:ext cx="1529036" cy="233566"/>
            </a:xfrm>
            <a:prstGeom prst="rect">
              <a:avLst/>
            </a:prstGeom>
            <a:noFill/>
          </p:spPr>
          <p:txBody>
            <a:bodyPr wrap="square" rtlCol="0">
              <a:spAutoFit/>
            </a:bodyPr>
            <a:lstStyle/>
            <a:p>
              <a:r>
                <a:rPr lang="en-US" sz="1400" dirty="0">
                  <a:solidFill>
                    <a:prstClr val="black">
                      <a:lumMod val="95000"/>
                      <a:lumOff val="5000"/>
                    </a:prstClr>
                  </a:solidFill>
                </a:rPr>
                <a:t>Coils in closed sectors</a:t>
              </a:r>
            </a:p>
          </p:txBody>
        </p:sp>
        <p:sp>
          <p:nvSpPr>
            <p:cNvPr id="72" name="TextBox 71"/>
            <p:cNvSpPr txBox="1"/>
            <p:nvPr/>
          </p:nvSpPr>
          <p:spPr>
            <a:xfrm>
              <a:off x="8591405" y="3670150"/>
              <a:ext cx="927766" cy="397061"/>
            </a:xfrm>
            <a:prstGeom prst="rect">
              <a:avLst/>
            </a:prstGeom>
            <a:noFill/>
          </p:spPr>
          <p:txBody>
            <a:bodyPr wrap="square" rtlCol="0">
              <a:spAutoFit/>
            </a:bodyPr>
            <a:lstStyle/>
            <a:p>
              <a:r>
                <a:rPr lang="en-US" sz="1400" dirty="0">
                  <a:solidFill>
                    <a:prstClr val="black">
                      <a:lumMod val="95000"/>
                      <a:lumOff val="5000"/>
                    </a:prstClr>
                  </a:solidFill>
                </a:rPr>
                <a:t>Detectors in open sectors</a:t>
              </a:r>
            </a:p>
          </p:txBody>
        </p:sp>
        <p:sp>
          <p:nvSpPr>
            <p:cNvPr id="73" name="Rounded Rectangle 72"/>
            <p:cNvSpPr/>
            <p:nvPr/>
          </p:nvSpPr>
          <p:spPr>
            <a:xfrm>
              <a:off x="5358184" y="3572179"/>
              <a:ext cx="4143161" cy="1909489"/>
            </a:xfrm>
            <a:prstGeom prst="roundRect">
              <a:avLst>
                <a:gd name="adj" fmla="val 1019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8" name="TextBox 7"/>
            <p:cNvSpPr txBox="1"/>
            <p:nvPr/>
          </p:nvSpPr>
          <p:spPr>
            <a:xfrm>
              <a:off x="5390505" y="4472210"/>
              <a:ext cx="2023790" cy="724052"/>
            </a:xfrm>
            <a:prstGeom prst="rect">
              <a:avLst/>
            </a:prstGeom>
            <a:noFill/>
          </p:spPr>
          <p:txBody>
            <a:bodyPr wrap="square" rtlCol="0">
              <a:spAutoFit/>
            </a:bodyPr>
            <a:lstStyle/>
            <a:p>
              <a:r>
                <a:rPr lang="en-CA" sz="1400" dirty="0">
                  <a:solidFill>
                    <a:schemeClr val="accent6">
                      <a:lumMod val="75000"/>
                    </a:schemeClr>
                  </a:solidFill>
                </a:rPr>
                <a:t>Forward</a:t>
              </a:r>
              <a:r>
                <a:rPr lang="en-CA" sz="1400" dirty="0">
                  <a:solidFill>
                    <a:srgbClr val="EF844F"/>
                  </a:solidFill>
                </a:rPr>
                <a:t> </a:t>
              </a:r>
              <a:r>
                <a:rPr lang="en-CA" sz="1400" dirty="0"/>
                <a:t>and</a:t>
              </a:r>
              <a:r>
                <a:rPr lang="en-CA" sz="1400" dirty="0">
                  <a:solidFill>
                    <a:srgbClr val="EF844F"/>
                  </a:solidFill>
                </a:rPr>
                <a:t> backward </a:t>
              </a:r>
              <a:r>
                <a:rPr lang="en-CA" sz="1400" dirty="0"/>
                <a:t>(in COM) scattered electrons from two events (line type links electrons from same event)</a:t>
              </a:r>
            </a:p>
          </p:txBody>
        </p:sp>
      </p:grpSp>
      <p:pic>
        <p:nvPicPr>
          <p:cNvPr id="11" name="Picture 10">
            <a:extLst>
              <a:ext uri="{FF2B5EF4-FFF2-40B4-BE49-F238E27FC236}">
                <a16:creationId xmlns:a16="http://schemas.microsoft.com/office/drawing/2014/main" id="{0C0DFCA6-5EB5-4ECD-B24B-29E3124E812D}"/>
              </a:ext>
            </a:extLst>
          </p:cNvPr>
          <p:cNvPicPr>
            <a:picLocks noChangeAspect="1"/>
          </p:cNvPicPr>
          <p:nvPr/>
        </p:nvPicPr>
        <p:blipFill>
          <a:blip r:embed="rId8"/>
          <a:stretch>
            <a:fillRect/>
          </a:stretch>
        </p:blipFill>
        <p:spPr>
          <a:xfrm>
            <a:off x="175431" y="812539"/>
            <a:ext cx="2496355" cy="2049247"/>
          </a:xfrm>
          <a:prstGeom prst="rect">
            <a:avLst/>
          </a:prstGeom>
        </p:spPr>
      </p:pic>
      <p:sp>
        <p:nvSpPr>
          <p:cNvPr id="10" name="TextBox 9">
            <a:extLst>
              <a:ext uri="{FF2B5EF4-FFF2-40B4-BE49-F238E27FC236}">
                <a16:creationId xmlns:a16="http://schemas.microsoft.com/office/drawing/2014/main" id="{5C3B4A87-F883-45BB-B8FE-99A2C3A26A43}"/>
              </a:ext>
            </a:extLst>
          </p:cNvPr>
          <p:cNvSpPr txBox="1"/>
          <p:nvPr/>
        </p:nvSpPr>
        <p:spPr>
          <a:xfrm>
            <a:off x="3148449" y="1010673"/>
            <a:ext cx="4814310" cy="2031325"/>
          </a:xfrm>
          <a:prstGeom prst="rect">
            <a:avLst/>
          </a:prstGeom>
          <a:noFill/>
        </p:spPr>
        <p:txBody>
          <a:bodyPr wrap="square" rtlCol="0">
            <a:spAutoFit/>
          </a:bodyPr>
          <a:lstStyle/>
          <a:p>
            <a:pPr marL="285750" indent="-285750">
              <a:buFont typeface="Arial" panose="020B0604020202020204" pitchFamily="34" charset="0"/>
              <a:buChar char="•"/>
            </a:pPr>
            <a:r>
              <a:rPr lang="en-CA" dirty="0"/>
              <a:t>Need to shield conductors/ supports</a:t>
            </a:r>
          </a:p>
          <a:p>
            <a:pPr marL="285750" indent="-285750">
              <a:buFont typeface="Arial" panose="020B0604020202020204" pitchFamily="34" charset="0"/>
              <a:buChar char="•"/>
            </a:pPr>
            <a:r>
              <a:rPr lang="en-CA" dirty="0"/>
              <a:t>Energy and scattering angle strongly correlated for </a:t>
            </a:r>
            <a:r>
              <a:rPr lang="en-CA" dirty="0" err="1"/>
              <a:t>mollers</a:t>
            </a:r>
            <a:r>
              <a:rPr lang="en-CA" dirty="0"/>
              <a:t> (eps are all ~11 GeV)</a:t>
            </a:r>
          </a:p>
          <a:p>
            <a:pPr marL="285750" indent="-285750">
              <a:buFont typeface="Arial" panose="020B0604020202020204" pitchFamily="34" charset="0"/>
              <a:buChar char="•"/>
            </a:pPr>
            <a:r>
              <a:rPr lang="en-CA" dirty="0"/>
              <a:t>Maximize azimuthal acceptance</a:t>
            </a:r>
          </a:p>
          <a:p>
            <a:pPr marL="742950" lvl="1" indent="-285750">
              <a:buFont typeface="Courier New" panose="02070309020205020404" pitchFamily="49" charset="0"/>
              <a:buChar char="o"/>
            </a:pPr>
            <a:r>
              <a:rPr lang="en-CA" dirty="0"/>
              <a:t>identical particle scattering</a:t>
            </a:r>
          </a:p>
          <a:p>
            <a:pPr marL="742950" lvl="1" indent="-285750">
              <a:buFont typeface="Courier New" panose="02070309020205020404" pitchFamily="49" charset="0"/>
              <a:buChar char="o"/>
            </a:pPr>
            <a:r>
              <a:rPr lang="en-CA" dirty="0"/>
              <a:t>accept COM angles around 90◦</a:t>
            </a:r>
          </a:p>
          <a:p>
            <a:pPr marL="285750" indent="-285750">
              <a:buFont typeface="Arial" panose="020B0604020202020204" pitchFamily="34" charset="0"/>
              <a:buChar char="•"/>
            </a:pPr>
            <a:r>
              <a:rPr lang="en-CA" dirty="0"/>
              <a:t>Large energy and angle range to focus</a:t>
            </a:r>
          </a:p>
        </p:txBody>
      </p:sp>
      <p:sp>
        <p:nvSpPr>
          <p:cNvPr id="21" name="TextBox 20"/>
          <p:cNvSpPr txBox="1"/>
          <p:nvPr/>
        </p:nvSpPr>
        <p:spPr>
          <a:xfrm>
            <a:off x="390335" y="2854781"/>
            <a:ext cx="2011711" cy="584775"/>
          </a:xfrm>
          <a:prstGeom prst="rect">
            <a:avLst/>
          </a:prstGeom>
          <a:noFill/>
        </p:spPr>
        <p:txBody>
          <a:bodyPr wrap="square" rtlCol="0">
            <a:spAutoFit/>
          </a:bodyPr>
          <a:lstStyle/>
          <a:p>
            <a:pPr algn="ctr"/>
            <a:r>
              <a:rPr lang="en-US" sz="1600" dirty="0">
                <a:solidFill>
                  <a:prstClr val="black">
                    <a:lumMod val="95000"/>
                    <a:lumOff val="5000"/>
                  </a:prstClr>
                </a:solidFill>
              </a:rPr>
              <a:t>Acceptance defining collimator</a:t>
            </a:r>
          </a:p>
        </p:txBody>
      </p:sp>
      <p:sp>
        <p:nvSpPr>
          <p:cNvPr id="40" name="Title 1">
            <a:extLst>
              <a:ext uri="{FF2B5EF4-FFF2-40B4-BE49-F238E27FC236}">
                <a16:creationId xmlns:a16="http://schemas.microsoft.com/office/drawing/2014/main" id="{954C1C0C-27F6-03F3-3A22-57A0766A039E}"/>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Tree>
    <p:extLst>
      <p:ext uri="{BB962C8B-B14F-4D97-AF65-F5344CB8AC3E}">
        <p14:creationId xmlns:p14="http://schemas.microsoft.com/office/powerpoint/2010/main" val="936267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4CB82CD-F552-4730-B4C7-14DA336F8164}"/>
              </a:ext>
            </a:extLst>
          </p:cNvPr>
          <p:cNvPicPr>
            <a:picLocks noChangeAspect="1"/>
          </p:cNvPicPr>
          <p:nvPr/>
        </p:nvPicPr>
        <p:blipFill>
          <a:blip r:embed="rId3"/>
          <a:stretch>
            <a:fillRect/>
          </a:stretch>
        </p:blipFill>
        <p:spPr>
          <a:xfrm>
            <a:off x="1002475" y="1445164"/>
            <a:ext cx="4447620" cy="4639842"/>
          </a:xfrm>
          <a:prstGeom prst="rect">
            <a:avLst/>
          </a:prstGeom>
        </p:spPr>
      </p:pic>
      <p:pic>
        <p:nvPicPr>
          <p:cNvPr id="21" name="Picture 20" descr="Chart, line chart&#10;&#10;Description automatically generated">
            <a:extLst>
              <a:ext uri="{FF2B5EF4-FFF2-40B4-BE49-F238E27FC236}">
                <a16:creationId xmlns:a16="http://schemas.microsoft.com/office/drawing/2014/main" id="{63D4893C-0656-4FA5-892C-7BF4E60732BC}"/>
              </a:ext>
            </a:extLst>
          </p:cNvPr>
          <p:cNvPicPr>
            <a:picLocks noChangeAspect="1"/>
          </p:cNvPicPr>
          <p:nvPr/>
        </p:nvPicPr>
        <p:blipFill rotWithShape="1">
          <a:blip r:embed="rId4"/>
          <a:srcRect r="21731"/>
          <a:stretch/>
        </p:blipFill>
        <p:spPr>
          <a:xfrm>
            <a:off x="5451078" y="2978804"/>
            <a:ext cx="6150616" cy="345011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CA" dirty="0"/>
                  <a:t>Shape of Field in a </a:t>
                </a:r>
                <a:r>
                  <a:rPr lang="en-CA" dirty="0" err="1"/>
                  <a:t>Septant</a:t>
                </a:r>
                <a:r>
                  <a:rPr lang="en-CA" dirty="0"/>
                  <a:t> – varies along z, and also along r and </a:t>
                </a:r>
                <a14:m>
                  <m:oMath xmlns:m="http://schemas.openxmlformats.org/officeDocument/2006/math">
                    <m:r>
                      <a:rPr lang="en-CA" i="1" smtClean="0">
                        <a:latin typeface="Cambria Math" panose="02040503050406030204" pitchFamily="18" charset="0"/>
                        <a:ea typeface="Cambria Math" panose="02040503050406030204" pitchFamily="18" charset="0"/>
                      </a:rPr>
                      <m:t>𝜑</m:t>
                    </m:r>
                  </m:oMath>
                </a14:m>
                <a:endParaRPr lang="en-CA"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5"/>
                <a:stretch>
                  <a:fillRect l="-486" b="-6250"/>
                </a:stretch>
              </a:blipFill>
            </p:spPr>
            <p:txBody>
              <a:bodyPr/>
              <a:lstStyle/>
              <a:p>
                <a:r>
                  <a:rPr lang="en-CA">
                    <a:noFill/>
                  </a:rPr>
                  <a:t> </a:t>
                </a:r>
              </a:p>
            </p:txBody>
          </p:sp>
        </mc:Fallback>
      </mc:AlternateContent>
      <p:sp>
        <p:nvSpPr>
          <p:cNvPr id="4" name="Footer Placeholder 3"/>
          <p:cNvSpPr>
            <a:spLocks noGrp="1"/>
          </p:cNvSpPr>
          <p:nvPr>
            <p:ph type="ftr" sz="quarter" idx="11"/>
          </p:nvPr>
        </p:nvSpPr>
        <p:spPr/>
        <p:txBody>
          <a:bodyPr/>
          <a:lstStyle/>
          <a:p>
            <a:r>
              <a:rPr lang="en-US"/>
              <a:t>MOLLER Collaboration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28</a:t>
            </a:fld>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1833242" y="6085220"/>
                <a:ext cx="3889712" cy="801501"/>
              </a:xfrm>
              <a:prstGeom prst="rect">
                <a:avLst/>
              </a:prstGeom>
              <a:noFill/>
            </p:spPr>
            <p:txBody>
              <a:bodyPr wrap="square" lIns="0" tIns="0" rIns="0" bIns="0" rtlCol="0">
                <a:spAutoFit/>
              </a:bodyPr>
              <a:lstStyle/>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𝐵</m:t>
                        </m:r>
                      </m:e>
                      <m:sub>
                        <m:r>
                          <a:rPr lang="en-CA" sz="2400" i="1">
                            <a:latin typeface="Cambria Math" panose="02040503050406030204" pitchFamily="18" charset="0"/>
                          </a:rPr>
                          <m:t>𝑖𝑑𝑒𝑎𝑙</m:t>
                        </m:r>
                      </m:sub>
                    </m:sSub>
                    <m:r>
                      <a:rPr lang="en-CA" sz="2400" i="1">
                        <a:latin typeface="Cambria Math" panose="02040503050406030204" pitchFamily="18" charset="0"/>
                      </a:rPr>
                      <m:t>=</m:t>
                    </m:r>
                    <m:f>
                      <m:fPr>
                        <m:ctrlPr>
                          <a:rPr lang="en-CA" sz="2400" i="1">
                            <a:latin typeface="Cambria Math" panose="02040503050406030204" pitchFamily="18" charset="0"/>
                          </a:rPr>
                        </m:ctrlPr>
                      </m:fPr>
                      <m:num>
                        <m:r>
                          <a:rPr lang="en-CA" sz="2400" i="1">
                            <a:latin typeface="Cambria Math" panose="02040503050406030204" pitchFamily="18" charset="0"/>
                            <a:ea typeface="Cambria Math" panose="02040503050406030204" pitchFamily="18" charset="0"/>
                          </a:rPr>
                          <m:t>𝜇</m:t>
                        </m:r>
                        <m:r>
                          <a:rPr lang="en-CA" sz="2400" i="1">
                            <a:latin typeface="Cambria Math" panose="02040503050406030204" pitchFamily="18" charset="0"/>
                            <a:ea typeface="Cambria Math" panose="02040503050406030204" pitchFamily="18" charset="0"/>
                          </a:rPr>
                          <m:t>𝑁𝐼</m:t>
                        </m:r>
                      </m:num>
                      <m:den>
                        <m:r>
                          <a:rPr lang="en-CA" sz="2400" i="1">
                            <a:latin typeface="Cambria Math" panose="02040503050406030204" pitchFamily="18" charset="0"/>
                          </a:rPr>
                          <m:t>2</m:t>
                        </m:r>
                        <m:r>
                          <a:rPr lang="en-CA" sz="2400" i="1">
                            <a:latin typeface="Cambria Math" panose="02040503050406030204" pitchFamily="18" charset="0"/>
                            <a:ea typeface="Cambria Math" panose="02040503050406030204" pitchFamily="18" charset="0"/>
                          </a:rPr>
                          <m:t>𝜋</m:t>
                        </m:r>
                        <m:r>
                          <a:rPr lang="en-CA" sz="2400" i="1">
                            <a:latin typeface="Cambria Math" panose="02040503050406030204" pitchFamily="18" charset="0"/>
                            <a:ea typeface="Cambria Math" panose="02040503050406030204" pitchFamily="18" charset="0"/>
                          </a:rPr>
                          <m:t>𝑟</m:t>
                        </m:r>
                      </m:den>
                    </m:f>
                  </m:oMath>
                </a14:m>
                <a:r>
                  <a:rPr lang="en-CA" sz="2400" dirty="0"/>
                  <a:t> </a:t>
                </a:r>
                <a:r>
                  <a:rPr lang="en-CA" dirty="0"/>
                  <a:t>in the </a:t>
                </a:r>
                <a14:m>
                  <m:oMath xmlns:m="http://schemas.openxmlformats.org/officeDocument/2006/math">
                    <m:r>
                      <a:rPr lang="en-CA" i="1">
                        <a:latin typeface="Cambria Math" panose="02040503050406030204" pitchFamily="18" charset="0"/>
                        <a:ea typeface="Cambria Math" panose="02040503050406030204" pitchFamily="18" charset="0"/>
                      </a:rPr>
                      <m:t>𝜑</m:t>
                    </m:r>
                  </m:oMath>
                </a14:m>
                <a:r>
                  <a:rPr lang="en-CA" dirty="0"/>
                  <a:t> direction</a:t>
                </a:r>
              </a:p>
              <a:p>
                <a:endParaRPr lang="en-CA" dirty="0"/>
              </a:p>
            </p:txBody>
          </p:sp>
        </mc:Choice>
        <mc:Fallback xmlns="">
          <p:sp>
            <p:nvSpPr>
              <p:cNvPr id="3" name="TextBox 2"/>
              <p:cNvSpPr txBox="1">
                <a:spLocks noRot="1" noChangeAspect="1" noMove="1" noResize="1" noEditPoints="1" noAdjustHandles="1" noChangeArrowheads="1" noChangeShapeType="1" noTextEdit="1"/>
              </p:cNvSpPr>
              <p:nvPr/>
            </p:nvSpPr>
            <p:spPr>
              <a:xfrm>
                <a:off x="1833242" y="6085220"/>
                <a:ext cx="3889712" cy="801501"/>
              </a:xfrm>
              <a:prstGeom prst="rect">
                <a:avLst/>
              </a:prstGeom>
              <a:blipFill>
                <a:blip r:embed="rId6"/>
                <a:stretch>
                  <a:fillRect/>
                </a:stretch>
              </a:blipFill>
            </p:spPr>
            <p:txBody>
              <a:bodyPr/>
              <a:lstStyle/>
              <a:p>
                <a:r>
                  <a:rPr lang="en-CA">
                    <a:noFill/>
                  </a:rPr>
                  <a:t> </a:t>
                </a:r>
              </a:p>
            </p:txBody>
          </p:sp>
        </mc:Fallback>
      </mc:AlternateContent>
      <p:sp>
        <p:nvSpPr>
          <p:cNvPr id="22" name="TextBox 21"/>
          <p:cNvSpPr txBox="1"/>
          <p:nvPr/>
        </p:nvSpPr>
        <p:spPr>
          <a:xfrm>
            <a:off x="2588785" y="916657"/>
            <a:ext cx="1399913" cy="584775"/>
          </a:xfrm>
          <a:prstGeom prst="rect">
            <a:avLst/>
          </a:prstGeom>
          <a:noFill/>
        </p:spPr>
        <p:txBody>
          <a:bodyPr wrap="square" rtlCol="0">
            <a:spAutoFit/>
          </a:bodyPr>
          <a:lstStyle/>
          <a:p>
            <a:pPr algn="ctr"/>
            <a:r>
              <a:rPr lang="en-CA" sz="1600" dirty="0"/>
              <a:t>azimuthal de-focusing</a:t>
            </a:r>
          </a:p>
        </p:txBody>
      </p:sp>
      <p:sp>
        <p:nvSpPr>
          <p:cNvPr id="23" name="TextBox 22"/>
          <p:cNvSpPr txBox="1"/>
          <p:nvPr/>
        </p:nvSpPr>
        <p:spPr>
          <a:xfrm>
            <a:off x="5523702" y="880189"/>
            <a:ext cx="6259667" cy="2323713"/>
          </a:xfrm>
          <a:prstGeom prst="rect">
            <a:avLst/>
          </a:prstGeom>
          <a:noFill/>
        </p:spPr>
        <p:txBody>
          <a:bodyPr wrap="square" lIns="0" tIns="0" rIns="0" bIns="0" rtlCol="0">
            <a:spAutoFit/>
          </a:bodyPr>
          <a:lstStyle/>
          <a:p>
            <a:pPr marL="285750" indent="-285750">
              <a:spcAft>
                <a:spcPts val="600"/>
              </a:spcAft>
              <a:buFont typeface="Arial" panose="020B0604020202020204" pitchFamily="34" charset="0"/>
              <a:buChar char="•"/>
            </a:pPr>
            <a:r>
              <a:rPr lang="en-CA" dirty="0"/>
              <a:t>Vector map colors show relative total field strength in a </a:t>
            </a:r>
            <a:r>
              <a:rPr lang="en-CA" dirty="0" err="1"/>
              <a:t>septant</a:t>
            </a:r>
            <a:endParaRPr lang="en-CA" dirty="0"/>
          </a:p>
          <a:p>
            <a:pPr marL="285750" indent="-285750">
              <a:spcAft>
                <a:spcPts val="600"/>
              </a:spcAft>
              <a:buFont typeface="Arial" panose="020B0604020202020204" pitchFamily="34" charset="0"/>
              <a:buChar char="•"/>
            </a:pPr>
            <a:r>
              <a:rPr lang="en-CA" dirty="0"/>
              <a:t>Radial components of field cause azimuthal (de-)focussing near the conductor at the (outer) inner radius of the conductor </a:t>
            </a:r>
          </a:p>
          <a:p>
            <a:pPr marL="742950" lvl="1" indent="-285750">
              <a:spcAft>
                <a:spcPts val="600"/>
              </a:spcAft>
              <a:buFont typeface="Courier New" panose="02070309020205020404" pitchFamily="49" charset="0"/>
              <a:buChar char="o"/>
            </a:pPr>
            <a:r>
              <a:rPr lang="en-CA" dirty="0"/>
              <a:t>Provides required inelastic electron separation</a:t>
            </a:r>
          </a:p>
          <a:p>
            <a:pPr marL="742950" lvl="1" indent="-285750">
              <a:spcAft>
                <a:spcPts val="600"/>
              </a:spcAft>
              <a:buFont typeface="Courier New" panose="02070309020205020404" pitchFamily="49" charset="0"/>
              <a:buChar char="o"/>
            </a:pPr>
            <a:r>
              <a:rPr lang="en-CA" dirty="0"/>
              <a:t>Causes mid-angle </a:t>
            </a:r>
            <a:r>
              <a:rPr lang="en-CA" dirty="0" err="1"/>
              <a:t>mollers</a:t>
            </a:r>
            <a:r>
              <a:rPr lang="en-CA" dirty="0"/>
              <a:t> to fill full azimuth at detector </a:t>
            </a:r>
          </a:p>
          <a:p>
            <a:pPr marL="285750" indent="-285750">
              <a:spcAft>
                <a:spcPts val="600"/>
              </a:spcAft>
              <a:buFont typeface="Arial" panose="020B0604020202020204" pitchFamily="34" charset="0"/>
              <a:buChar char="•"/>
            </a:pPr>
            <a:r>
              <a:rPr lang="en-CA" dirty="0"/>
              <a:t>Field varies along z to separate the low E </a:t>
            </a:r>
            <a:r>
              <a:rPr lang="en-CA" dirty="0" err="1"/>
              <a:t>moller</a:t>
            </a:r>
            <a:r>
              <a:rPr lang="en-CA" dirty="0"/>
              <a:t> and high E eps</a:t>
            </a:r>
          </a:p>
          <a:p>
            <a:pPr marL="285750" indent="-285750">
              <a:spcAft>
                <a:spcPts val="600"/>
              </a:spcAft>
              <a:buFont typeface="Arial" panose="020B0604020202020204" pitchFamily="34" charset="0"/>
              <a:buChar char="•"/>
            </a:pPr>
            <a:endParaRPr lang="en-CA" dirty="0"/>
          </a:p>
        </p:txBody>
      </p:sp>
      <p:cxnSp>
        <p:nvCxnSpPr>
          <p:cNvPr id="19" name="Straight Arrow Connector 18"/>
          <p:cNvCxnSpPr>
            <a:cxnSpLocks/>
          </p:cNvCxnSpPr>
          <p:nvPr/>
        </p:nvCxnSpPr>
        <p:spPr>
          <a:xfrm flipH="1">
            <a:off x="2120099" y="1501432"/>
            <a:ext cx="636797" cy="553657"/>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cxnSp>
        <p:nvCxnSpPr>
          <p:cNvPr id="26" name="Straight Arrow Connector 25"/>
          <p:cNvCxnSpPr>
            <a:cxnSpLocks/>
          </p:cNvCxnSpPr>
          <p:nvPr/>
        </p:nvCxnSpPr>
        <p:spPr>
          <a:xfrm>
            <a:off x="3865989" y="1476842"/>
            <a:ext cx="662279" cy="657331"/>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sp>
        <p:nvSpPr>
          <p:cNvPr id="33" name="TextBox 32">
            <a:extLst>
              <a:ext uri="{FF2B5EF4-FFF2-40B4-BE49-F238E27FC236}">
                <a16:creationId xmlns:a16="http://schemas.microsoft.com/office/drawing/2014/main" id="{68C55C73-548D-43E4-B06C-EE53BCE00739}"/>
              </a:ext>
            </a:extLst>
          </p:cNvPr>
          <p:cNvSpPr txBox="1"/>
          <p:nvPr/>
        </p:nvSpPr>
        <p:spPr>
          <a:xfrm>
            <a:off x="9933849" y="3454127"/>
            <a:ext cx="2143620" cy="1015663"/>
          </a:xfrm>
          <a:prstGeom prst="rect">
            <a:avLst/>
          </a:prstGeom>
          <a:solidFill>
            <a:schemeClr val="bg1"/>
          </a:solidFill>
        </p:spPr>
        <p:txBody>
          <a:bodyPr wrap="square" rtlCol="0">
            <a:spAutoFit/>
          </a:bodyPr>
          <a:lstStyle/>
          <a:p>
            <a:r>
              <a:rPr lang="en-US" sz="2000" dirty="0"/>
              <a:t>BMOD</a:t>
            </a:r>
          </a:p>
          <a:p>
            <a:r>
              <a:rPr lang="en-US" sz="2000" dirty="0" err="1">
                <a:solidFill>
                  <a:srgbClr val="6565FF"/>
                </a:solidFill>
              </a:rPr>
              <a:t>B</a:t>
            </a:r>
            <a:r>
              <a:rPr lang="en-US" sz="2000" baseline="-25000" dirty="0" err="1">
                <a:solidFill>
                  <a:srgbClr val="6565FF"/>
                </a:solidFill>
                <a:cs typeface="Times New Roman" panose="02020603050405020304" pitchFamily="18" charset="0"/>
              </a:rPr>
              <a:t>φ</a:t>
            </a:r>
            <a:endParaRPr lang="en-US" sz="2000" dirty="0"/>
          </a:p>
          <a:p>
            <a:r>
              <a:rPr lang="en-US" sz="2000" dirty="0" err="1">
                <a:solidFill>
                  <a:srgbClr val="C00000"/>
                </a:solidFill>
              </a:rPr>
              <a:t>B</a:t>
            </a:r>
            <a:r>
              <a:rPr lang="en-US" sz="2000" baseline="-25000" dirty="0" err="1">
                <a:solidFill>
                  <a:srgbClr val="C00000"/>
                </a:solidFill>
              </a:rPr>
              <a:t>z</a:t>
            </a:r>
            <a:r>
              <a:rPr lang="en-US" sz="2000" baseline="-25000" dirty="0">
                <a:solidFill>
                  <a:srgbClr val="C00000"/>
                </a:solidFill>
              </a:rPr>
              <a:t> </a:t>
            </a:r>
          </a:p>
        </p:txBody>
      </p:sp>
      <p:sp>
        <p:nvSpPr>
          <p:cNvPr id="18" name="Rectangle 17">
            <a:extLst>
              <a:ext uri="{FF2B5EF4-FFF2-40B4-BE49-F238E27FC236}">
                <a16:creationId xmlns:a16="http://schemas.microsoft.com/office/drawing/2014/main" id="{B207A19C-4819-4ACC-8D75-138A2312E9E3}"/>
              </a:ext>
            </a:extLst>
          </p:cNvPr>
          <p:cNvSpPr/>
          <p:nvPr/>
        </p:nvSpPr>
        <p:spPr>
          <a:xfrm rot="16200000">
            <a:off x="4920324" y="4629919"/>
            <a:ext cx="1061509" cy="369332"/>
          </a:xfrm>
          <a:prstGeom prst="rect">
            <a:avLst/>
          </a:prstGeom>
          <a:solidFill>
            <a:schemeClr val="bg1"/>
          </a:solidFill>
        </p:spPr>
        <p:txBody>
          <a:bodyPr wrap="none">
            <a:spAutoFit/>
          </a:bodyPr>
          <a:lstStyle/>
          <a:p>
            <a:r>
              <a:rPr lang="en-US" dirty="0"/>
              <a:t>B (Gauss)</a:t>
            </a:r>
          </a:p>
        </p:txBody>
      </p:sp>
      <p:cxnSp>
        <p:nvCxnSpPr>
          <p:cNvPr id="32" name="Straight Arrow Connector 31">
            <a:extLst>
              <a:ext uri="{FF2B5EF4-FFF2-40B4-BE49-F238E27FC236}">
                <a16:creationId xmlns:a16="http://schemas.microsoft.com/office/drawing/2014/main" id="{8D1AE155-50B0-49EC-8532-732D62519C77}"/>
              </a:ext>
            </a:extLst>
          </p:cNvPr>
          <p:cNvCxnSpPr>
            <a:cxnSpLocks/>
          </p:cNvCxnSpPr>
          <p:nvPr/>
        </p:nvCxnSpPr>
        <p:spPr>
          <a:xfrm>
            <a:off x="2375771" y="4412123"/>
            <a:ext cx="853056" cy="487136"/>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sp>
        <p:nvSpPr>
          <p:cNvPr id="43" name="TextBox 42">
            <a:extLst>
              <a:ext uri="{FF2B5EF4-FFF2-40B4-BE49-F238E27FC236}">
                <a16:creationId xmlns:a16="http://schemas.microsoft.com/office/drawing/2014/main" id="{38279D8C-3642-4D4C-8FD7-FD5D13098355}"/>
              </a:ext>
            </a:extLst>
          </p:cNvPr>
          <p:cNvSpPr txBox="1"/>
          <p:nvPr/>
        </p:nvSpPr>
        <p:spPr>
          <a:xfrm>
            <a:off x="289951" y="766444"/>
            <a:ext cx="1399913" cy="369332"/>
          </a:xfrm>
          <a:prstGeom prst="rect">
            <a:avLst/>
          </a:prstGeom>
          <a:noFill/>
        </p:spPr>
        <p:txBody>
          <a:bodyPr wrap="square" rtlCol="0">
            <a:spAutoFit/>
          </a:bodyPr>
          <a:lstStyle/>
          <a:p>
            <a:pPr algn="ctr"/>
            <a:r>
              <a:rPr lang="en-CA" dirty="0"/>
              <a:t>z=9500mm</a:t>
            </a:r>
          </a:p>
        </p:txBody>
      </p:sp>
      <p:cxnSp>
        <p:nvCxnSpPr>
          <p:cNvPr id="45" name="Straight Connector 44">
            <a:extLst>
              <a:ext uri="{FF2B5EF4-FFF2-40B4-BE49-F238E27FC236}">
                <a16:creationId xmlns:a16="http://schemas.microsoft.com/office/drawing/2014/main" id="{9812895F-3571-458A-9193-4B666B76F82E}"/>
              </a:ext>
            </a:extLst>
          </p:cNvPr>
          <p:cNvCxnSpPr>
            <a:cxnSpLocks/>
          </p:cNvCxnSpPr>
          <p:nvPr/>
        </p:nvCxnSpPr>
        <p:spPr>
          <a:xfrm flipV="1">
            <a:off x="8526386" y="3429001"/>
            <a:ext cx="0" cy="2656219"/>
          </a:xfrm>
          <a:prstGeom prst="line">
            <a:avLst/>
          </a:prstGeom>
          <a:ln w="381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685C384E-4F18-4484-832E-EA98DA38DBC0}"/>
              </a:ext>
            </a:extLst>
          </p:cNvPr>
          <p:cNvSpPr/>
          <p:nvPr/>
        </p:nvSpPr>
        <p:spPr>
          <a:xfrm>
            <a:off x="2254825" y="4474683"/>
            <a:ext cx="1970619" cy="1078434"/>
          </a:xfrm>
          <a:prstGeom prst="arc">
            <a:avLst>
              <a:gd name="adj1" fmla="val 12483429"/>
              <a:gd name="adj2" fmla="val 19685170"/>
            </a:avLst>
          </a:prstGeom>
          <a:ln w="3810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49" name="TextBox 48">
            <a:extLst>
              <a:ext uri="{FF2B5EF4-FFF2-40B4-BE49-F238E27FC236}">
                <a16:creationId xmlns:a16="http://schemas.microsoft.com/office/drawing/2014/main" id="{F32FA697-1E23-4F83-B0AF-3B9FA11B36B3}"/>
              </a:ext>
            </a:extLst>
          </p:cNvPr>
          <p:cNvSpPr txBox="1"/>
          <p:nvPr/>
        </p:nvSpPr>
        <p:spPr>
          <a:xfrm>
            <a:off x="3882028" y="4445253"/>
            <a:ext cx="1144865" cy="369332"/>
          </a:xfrm>
          <a:prstGeom prst="rect">
            <a:avLst/>
          </a:prstGeom>
          <a:noFill/>
        </p:spPr>
        <p:txBody>
          <a:bodyPr wrap="none" rtlCol="0">
            <a:spAutoFit/>
          </a:bodyPr>
          <a:lstStyle/>
          <a:p>
            <a:r>
              <a:rPr lang="en-CA" dirty="0"/>
              <a:t>R=135mm</a:t>
            </a:r>
          </a:p>
        </p:txBody>
      </p:sp>
      <p:sp>
        <p:nvSpPr>
          <p:cNvPr id="50" name="TextBox 49">
            <a:extLst>
              <a:ext uri="{FF2B5EF4-FFF2-40B4-BE49-F238E27FC236}">
                <a16:creationId xmlns:a16="http://schemas.microsoft.com/office/drawing/2014/main" id="{1FABCAA9-7773-430A-8815-3517928FB5AF}"/>
              </a:ext>
            </a:extLst>
          </p:cNvPr>
          <p:cNvSpPr txBox="1"/>
          <p:nvPr/>
        </p:nvSpPr>
        <p:spPr>
          <a:xfrm>
            <a:off x="8498785" y="5550430"/>
            <a:ext cx="1399913" cy="369332"/>
          </a:xfrm>
          <a:prstGeom prst="rect">
            <a:avLst/>
          </a:prstGeom>
          <a:noFill/>
        </p:spPr>
        <p:txBody>
          <a:bodyPr wrap="square" rtlCol="0">
            <a:spAutoFit/>
          </a:bodyPr>
          <a:lstStyle/>
          <a:p>
            <a:pPr algn="ctr"/>
            <a:r>
              <a:rPr lang="en-CA" dirty="0"/>
              <a:t>z=9500mm</a:t>
            </a:r>
          </a:p>
        </p:txBody>
      </p:sp>
      <p:pic>
        <p:nvPicPr>
          <p:cNvPr id="9" name="Picture 8">
            <a:extLst>
              <a:ext uri="{FF2B5EF4-FFF2-40B4-BE49-F238E27FC236}">
                <a16:creationId xmlns:a16="http://schemas.microsoft.com/office/drawing/2014/main" id="{97D9F1B5-DAA8-4A6D-BF82-D368635D72F6}"/>
              </a:ext>
            </a:extLst>
          </p:cNvPr>
          <p:cNvPicPr>
            <a:picLocks noChangeAspect="1"/>
          </p:cNvPicPr>
          <p:nvPr/>
        </p:nvPicPr>
        <p:blipFill rotWithShape="1">
          <a:blip r:embed="rId7"/>
          <a:srcRect t="2700" r="88789" b="4325"/>
          <a:stretch/>
        </p:blipFill>
        <p:spPr>
          <a:xfrm>
            <a:off x="141499" y="1065229"/>
            <a:ext cx="932218" cy="5118755"/>
          </a:xfrm>
          <a:prstGeom prst="rect">
            <a:avLst/>
          </a:prstGeom>
        </p:spPr>
      </p:pic>
      <p:sp>
        <p:nvSpPr>
          <p:cNvPr id="6" name="Oval 5">
            <a:extLst>
              <a:ext uri="{FF2B5EF4-FFF2-40B4-BE49-F238E27FC236}">
                <a16:creationId xmlns:a16="http://schemas.microsoft.com/office/drawing/2014/main" id="{9508935E-59A3-42F2-9DD6-77F25A68191C}"/>
              </a:ext>
            </a:extLst>
          </p:cNvPr>
          <p:cNvSpPr/>
          <p:nvPr/>
        </p:nvSpPr>
        <p:spPr>
          <a:xfrm>
            <a:off x="3173188" y="4435825"/>
            <a:ext cx="108000" cy="108000"/>
          </a:xfrm>
          <a:prstGeom prst="ellipse">
            <a:avLst/>
          </a:prstGeom>
          <a:solidFill>
            <a:schemeClr val="tx1">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17" name="TextBox 16"/>
          <p:cNvSpPr txBox="1"/>
          <p:nvPr/>
        </p:nvSpPr>
        <p:spPr>
          <a:xfrm>
            <a:off x="303121" y="4166106"/>
            <a:ext cx="2516956" cy="338554"/>
          </a:xfrm>
          <a:prstGeom prst="rect">
            <a:avLst/>
          </a:prstGeom>
          <a:noFill/>
        </p:spPr>
        <p:txBody>
          <a:bodyPr wrap="square" rtlCol="0">
            <a:spAutoFit/>
          </a:bodyPr>
          <a:lstStyle/>
          <a:p>
            <a:pPr algn="ctr"/>
            <a:r>
              <a:rPr lang="en-CA" sz="1600" dirty="0"/>
              <a:t>azimuthal focusing</a:t>
            </a:r>
          </a:p>
        </p:txBody>
      </p:sp>
      <p:sp>
        <p:nvSpPr>
          <p:cNvPr id="25" name="Title 1">
            <a:extLst>
              <a:ext uri="{FF2B5EF4-FFF2-40B4-BE49-F238E27FC236}">
                <a16:creationId xmlns:a16="http://schemas.microsoft.com/office/drawing/2014/main" id="{F1DCAA70-C6EF-DDC0-903C-831BE0945F3D}"/>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Tree>
    <p:extLst>
      <p:ext uri="{BB962C8B-B14F-4D97-AF65-F5344CB8AC3E}">
        <p14:creationId xmlns:p14="http://schemas.microsoft.com/office/powerpoint/2010/main" val="3983382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1E70A67-750D-4FCD-8FCC-162052B3962C}"/>
              </a:ext>
            </a:extLst>
          </p:cNvPr>
          <p:cNvPicPr>
            <a:picLocks noChangeAspect="1"/>
          </p:cNvPicPr>
          <p:nvPr/>
        </p:nvPicPr>
        <p:blipFill rotWithShape="1">
          <a:blip r:embed="rId2"/>
          <a:srcRect l="374" t="6056" r="60415"/>
          <a:stretch/>
        </p:blipFill>
        <p:spPr>
          <a:xfrm>
            <a:off x="5998810" y="952499"/>
            <a:ext cx="3514839" cy="2043609"/>
          </a:xfrm>
          <a:prstGeom prst="rect">
            <a:avLst/>
          </a:prstGeom>
        </p:spPr>
      </p:pic>
      <p:pic>
        <p:nvPicPr>
          <p:cNvPr id="34" name="Picture 33">
            <a:extLst>
              <a:ext uri="{FF2B5EF4-FFF2-40B4-BE49-F238E27FC236}">
                <a16:creationId xmlns:a16="http://schemas.microsoft.com/office/drawing/2014/main" id="{7D890AFA-01E5-4390-A679-590A40B45504}"/>
              </a:ext>
            </a:extLst>
          </p:cNvPr>
          <p:cNvPicPr>
            <a:picLocks noChangeAspect="1"/>
          </p:cNvPicPr>
          <p:nvPr/>
        </p:nvPicPr>
        <p:blipFill rotWithShape="1">
          <a:blip r:embed="rId2"/>
          <a:srcRect l="61158" t="8564" r="-369" b="-2508"/>
          <a:stretch/>
        </p:blipFill>
        <p:spPr>
          <a:xfrm>
            <a:off x="8677161" y="1003001"/>
            <a:ext cx="3514839" cy="2043609"/>
          </a:xfrm>
          <a:prstGeom prst="rect">
            <a:avLst/>
          </a:prstGeom>
        </p:spPr>
      </p:pic>
      <p:pic>
        <p:nvPicPr>
          <p:cNvPr id="46" name="Picture 45">
            <a:extLst>
              <a:ext uri="{FF2B5EF4-FFF2-40B4-BE49-F238E27FC236}">
                <a16:creationId xmlns:a16="http://schemas.microsoft.com/office/drawing/2014/main" id="{D09A39F2-6ED9-4935-9875-CFFB7CB55450}"/>
              </a:ext>
            </a:extLst>
          </p:cNvPr>
          <p:cNvPicPr>
            <a:picLocks noChangeAspect="1"/>
          </p:cNvPicPr>
          <p:nvPr/>
        </p:nvPicPr>
        <p:blipFill>
          <a:blip r:embed="rId3"/>
          <a:stretch>
            <a:fillRect/>
          </a:stretch>
        </p:blipFill>
        <p:spPr>
          <a:xfrm>
            <a:off x="9144000" y="3849735"/>
            <a:ext cx="2743200" cy="2572462"/>
          </a:xfrm>
          <a:prstGeom prst="rect">
            <a:avLst/>
          </a:prstGeom>
        </p:spPr>
      </p:pic>
      <p:pic>
        <p:nvPicPr>
          <p:cNvPr id="4" name="Picture 3">
            <a:extLst>
              <a:ext uri="{FF2B5EF4-FFF2-40B4-BE49-F238E27FC236}">
                <a16:creationId xmlns:a16="http://schemas.microsoft.com/office/drawing/2014/main" id="{5DF26A35-9C74-47FE-B269-D69A0C042A68}"/>
              </a:ext>
            </a:extLst>
          </p:cNvPr>
          <p:cNvPicPr>
            <a:picLocks noChangeAspect="1"/>
          </p:cNvPicPr>
          <p:nvPr/>
        </p:nvPicPr>
        <p:blipFill rotWithShape="1">
          <a:blip r:embed="rId4"/>
          <a:srcRect l="20594" t="40354" r="23811" b="32623"/>
          <a:stretch/>
        </p:blipFill>
        <p:spPr>
          <a:xfrm>
            <a:off x="284628" y="970897"/>
            <a:ext cx="5520882" cy="2424701"/>
          </a:xfrm>
          <a:prstGeom prst="rect">
            <a:avLst/>
          </a:prstGeom>
        </p:spPr>
      </p:pic>
      <p:sp>
        <p:nvSpPr>
          <p:cNvPr id="6" name="Cross 5">
            <a:extLst>
              <a:ext uri="{FF2B5EF4-FFF2-40B4-BE49-F238E27FC236}">
                <a16:creationId xmlns:a16="http://schemas.microsoft.com/office/drawing/2014/main" id="{CFAB46E4-E996-4D5A-969B-3613B6E35461}"/>
              </a:ext>
            </a:extLst>
          </p:cNvPr>
          <p:cNvSpPr/>
          <p:nvPr/>
        </p:nvSpPr>
        <p:spPr>
          <a:xfrm>
            <a:off x="3800443" y="1943758"/>
            <a:ext cx="268356" cy="268357"/>
          </a:xfrm>
          <a:prstGeom prst="plus">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8335F59B-9DBF-49D3-A6FA-A847627764DC}"/>
                  </a:ext>
                </a:extLst>
              </p:cNvPr>
              <p:cNvSpPr/>
              <p:nvPr/>
            </p:nvSpPr>
            <p:spPr>
              <a:xfrm>
                <a:off x="2868649" y="2013331"/>
                <a:ext cx="352840" cy="3279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CA" i="1" smtClean="0">
                          <a:latin typeface="Cambria Math" panose="02040503050406030204" pitchFamily="18" charset="0"/>
                          <a:ea typeface="Cambria Math" panose="02040503050406030204" pitchFamily="18" charset="0"/>
                        </a:rPr>
                        <m:t>×</m:t>
                      </m:r>
                    </m:oMath>
                  </m:oMathPara>
                </a14:m>
                <a:endParaRPr lang="en-CA" dirty="0"/>
              </a:p>
            </p:txBody>
          </p:sp>
        </mc:Choice>
        <mc:Fallback xmlns="">
          <p:sp>
            <p:nvSpPr>
              <p:cNvPr id="8" name="Oval 7">
                <a:extLst>
                  <a:ext uri="{FF2B5EF4-FFF2-40B4-BE49-F238E27FC236}">
                    <a16:creationId xmlns:a16="http://schemas.microsoft.com/office/drawing/2014/main" id="{8335F59B-9DBF-49D3-A6FA-A847627764DC}"/>
                  </a:ext>
                </a:extLst>
              </p:cNvPr>
              <p:cNvSpPr>
                <a:spLocks noRot="1" noChangeAspect="1" noMove="1" noResize="1" noEditPoints="1" noAdjustHandles="1" noChangeArrowheads="1" noChangeShapeType="1" noTextEdit="1"/>
              </p:cNvSpPr>
              <p:nvPr/>
            </p:nvSpPr>
            <p:spPr>
              <a:xfrm>
                <a:off x="2868649" y="2013331"/>
                <a:ext cx="352840" cy="327991"/>
              </a:xfrm>
              <a:prstGeom prst="ellipse">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B7AA15F9-7F5E-4274-8B07-759BD7B4397F}"/>
                  </a:ext>
                </a:extLst>
              </p:cNvPr>
              <p:cNvSpPr/>
              <p:nvPr/>
            </p:nvSpPr>
            <p:spPr>
              <a:xfrm>
                <a:off x="2868649" y="1705218"/>
                <a:ext cx="352840" cy="32799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CA" i="1" smtClean="0">
                          <a:latin typeface="Cambria Math" panose="02040503050406030204" pitchFamily="18" charset="0"/>
                          <a:ea typeface="Cambria Math" panose="02040503050406030204" pitchFamily="18" charset="0"/>
                        </a:rPr>
                        <m:t>×</m:t>
                      </m:r>
                    </m:oMath>
                  </m:oMathPara>
                </a14:m>
                <a:endParaRPr lang="en-CA" dirty="0"/>
              </a:p>
            </p:txBody>
          </p:sp>
        </mc:Choice>
        <mc:Fallback xmlns="">
          <p:sp>
            <p:nvSpPr>
              <p:cNvPr id="10" name="Oval 9">
                <a:extLst>
                  <a:ext uri="{FF2B5EF4-FFF2-40B4-BE49-F238E27FC236}">
                    <a16:creationId xmlns:a16="http://schemas.microsoft.com/office/drawing/2014/main" id="{B7AA15F9-7F5E-4274-8B07-759BD7B4397F}"/>
                  </a:ext>
                </a:extLst>
              </p:cNvPr>
              <p:cNvSpPr>
                <a:spLocks noRot="1" noChangeAspect="1" noMove="1" noResize="1" noEditPoints="1" noAdjustHandles="1" noChangeArrowheads="1" noChangeShapeType="1" noTextEdit="1"/>
              </p:cNvSpPr>
              <p:nvPr/>
            </p:nvSpPr>
            <p:spPr>
              <a:xfrm>
                <a:off x="2868649" y="1705218"/>
                <a:ext cx="352840" cy="327991"/>
              </a:xfrm>
              <a:prstGeom prst="ellipse">
                <a:avLst/>
              </a:prstGeom>
              <a:blipFill>
                <a:blip r:embed="rId6"/>
                <a:stretch>
                  <a:fillRect/>
                </a:stretch>
              </a:blipFill>
              <a:ln>
                <a:solidFill>
                  <a:srgbClr val="C00000"/>
                </a:solidFill>
              </a:ln>
            </p:spPr>
            <p:txBody>
              <a:bodyPr/>
              <a:lstStyle/>
              <a:p>
                <a:r>
                  <a:rPr lang="en-CA">
                    <a:noFill/>
                  </a:rPr>
                  <a:t> </a:t>
                </a:r>
              </a:p>
            </p:txBody>
          </p:sp>
        </mc:Fallback>
      </mc:AlternateContent>
      <p:cxnSp>
        <p:nvCxnSpPr>
          <p:cNvPr id="12" name="Straight Arrow Connector 11">
            <a:extLst>
              <a:ext uri="{FF2B5EF4-FFF2-40B4-BE49-F238E27FC236}">
                <a16:creationId xmlns:a16="http://schemas.microsoft.com/office/drawing/2014/main" id="{5F07F7F6-5ACB-42D3-AE3D-DE4CF2B888E4}"/>
              </a:ext>
            </a:extLst>
          </p:cNvPr>
          <p:cNvCxnSpPr>
            <a:cxnSpLocks/>
          </p:cNvCxnSpPr>
          <p:nvPr/>
        </p:nvCxnSpPr>
        <p:spPr>
          <a:xfrm>
            <a:off x="3221489" y="2187265"/>
            <a:ext cx="51047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B817252-F131-4536-845B-67DDC34C326E}"/>
              </a:ext>
            </a:extLst>
          </p:cNvPr>
          <p:cNvCxnSpPr>
            <a:cxnSpLocks/>
          </p:cNvCxnSpPr>
          <p:nvPr/>
        </p:nvCxnSpPr>
        <p:spPr>
          <a:xfrm flipH="1">
            <a:off x="2289695" y="1876667"/>
            <a:ext cx="634295" cy="16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22998BD-5C3B-42F6-80B4-CD206A7CFF58}"/>
                  </a:ext>
                </a:extLst>
              </p:cNvPr>
              <p:cNvSpPr txBox="1"/>
              <p:nvPr/>
            </p:nvSpPr>
            <p:spPr>
              <a:xfrm>
                <a:off x="2319176" y="1876667"/>
                <a:ext cx="646043" cy="5064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CA" sz="2400" b="1" i="1" smtClean="0">
                              <a:solidFill>
                                <a:srgbClr val="F322F4"/>
                              </a:solidFill>
                              <a:latin typeface="Cambria Math" panose="02040503050406030204" pitchFamily="18" charset="0"/>
                            </a:rPr>
                          </m:ctrlPr>
                        </m:accPr>
                        <m:e>
                          <m:r>
                            <a:rPr lang="en-CA" sz="2400" b="1" i="1" smtClean="0">
                              <a:solidFill>
                                <a:srgbClr val="F322F4"/>
                              </a:solidFill>
                              <a:latin typeface="Cambria Math" panose="02040503050406030204" pitchFamily="18" charset="0"/>
                            </a:rPr>
                            <m:t>𝑩</m:t>
                          </m:r>
                        </m:e>
                      </m:acc>
                    </m:oMath>
                  </m:oMathPara>
                </a14:m>
                <a:endParaRPr lang="en-CA" sz="2400" b="1" dirty="0"/>
              </a:p>
            </p:txBody>
          </p:sp>
        </mc:Choice>
        <mc:Fallback xmlns="">
          <p:sp>
            <p:nvSpPr>
              <p:cNvPr id="18" name="TextBox 17">
                <a:extLst>
                  <a:ext uri="{FF2B5EF4-FFF2-40B4-BE49-F238E27FC236}">
                    <a16:creationId xmlns:a16="http://schemas.microsoft.com/office/drawing/2014/main" id="{C22998BD-5C3B-42F6-80B4-CD206A7CFF58}"/>
                  </a:ext>
                </a:extLst>
              </p:cNvPr>
              <p:cNvSpPr txBox="1">
                <a:spLocks noRot="1" noChangeAspect="1" noMove="1" noResize="1" noEditPoints="1" noAdjustHandles="1" noChangeArrowheads="1" noChangeShapeType="1" noTextEdit="1"/>
              </p:cNvSpPr>
              <p:nvPr/>
            </p:nvSpPr>
            <p:spPr>
              <a:xfrm>
                <a:off x="2319176" y="1876667"/>
                <a:ext cx="646043" cy="506421"/>
              </a:xfrm>
              <a:prstGeom prst="rect">
                <a:avLst/>
              </a:prstGeom>
              <a:blipFill>
                <a:blip r:embed="rId7"/>
                <a:stretch>
                  <a:fillRect/>
                </a:stretch>
              </a:blipFill>
            </p:spPr>
            <p:txBody>
              <a:bodyPr/>
              <a:lstStyle/>
              <a:p>
                <a:r>
                  <a:rPr lang="en-CA">
                    <a:noFill/>
                  </a:rPr>
                  <a:t> </a:t>
                </a:r>
              </a:p>
            </p:txBody>
          </p:sp>
        </mc:Fallback>
      </mc:AlternateContent>
      <p:cxnSp>
        <p:nvCxnSpPr>
          <p:cNvPr id="19" name="Straight Arrow Connector 18">
            <a:extLst>
              <a:ext uri="{FF2B5EF4-FFF2-40B4-BE49-F238E27FC236}">
                <a16:creationId xmlns:a16="http://schemas.microsoft.com/office/drawing/2014/main" id="{11772F59-CE74-4BB4-8340-ABA402C7190F}"/>
              </a:ext>
            </a:extLst>
          </p:cNvPr>
          <p:cNvCxnSpPr>
            <a:cxnSpLocks/>
          </p:cNvCxnSpPr>
          <p:nvPr/>
        </p:nvCxnSpPr>
        <p:spPr>
          <a:xfrm>
            <a:off x="2836915" y="2053264"/>
            <a:ext cx="1" cy="659649"/>
          </a:xfrm>
          <a:prstGeom prst="straightConnector1">
            <a:avLst/>
          </a:prstGeom>
          <a:ln w="76200">
            <a:solidFill>
              <a:srgbClr val="F322F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518CFBE-3581-4127-87E8-96D6DA256160}"/>
                  </a:ext>
                </a:extLst>
              </p:cNvPr>
              <p:cNvSpPr txBox="1"/>
              <p:nvPr/>
            </p:nvSpPr>
            <p:spPr>
              <a:xfrm>
                <a:off x="3253222" y="1628858"/>
                <a:ext cx="12239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CA" sz="2400" b="1" i="1" smtClean="0">
                              <a:solidFill>
                                <a:schemeClr val="bg1"/>
                              </a:solidFill>
                              <a:latin typeface="Cambria Math" panose="02040503050406030204" pitchFamily="18" charset="0"/>
                            </a:rPr>
                          </m:ctrlPr>
                        </m:accPr>
                        <m:e>
                          <m:r>
                            <a:rPr lang="en-CA" sz="2400" b="1" i="1" smtClean="0">
                              <a:solidFill>
                                <a:schemeClr val="bg1"/>
                              </a:solidFill>
                              <a:latin typeface="Cambria Math" panose="02040503050406030204" pitchFamily="18" charset="0"/>
                            </a:rPr>
                            <m:t>𝒗</m:t>
                          </m:r>
                        </m:e>
                      </m:acc>
                    </m:oMath>
                  </m:oMathPara>
                </a14:m>
                <a:endParaRPr lang="en-CA" sz="2400" b="1" dirty="0">
                  <a:solidFill>
                    <a:schemeClr val="bg1"/>
                  </a:solidFill>
                </a:endParaRPr>
              </a:p>
            </p:txBody>
          </p:sp>
        </mc:Choice>
        <mc:Fallback xmlns="">
          <p:sp>
            <p:nvSpPr>
              <p:cNvPr id="21" name="TextBox 20">
                <a:extLst>
                  <a:ext uri="{FF2B5EF4-FFF2-40B4-BE49-F238E27FC236}">
                    <a16:creationId xmlns:a16="http://schemas.microsoft.com/office/drawing/2014/main" id="{C518CFBE-3581-4127-87E8-96D6DA256160}"/>
                  </a:ext>
                </a:extLst>
              </p:cNvPr>
              <p:cNvSpPr txBox="1">
                <a:spLocks noRot="1" noChangeAspect="1" noMove="1" noResize="1" noEditPoints="1" noAdjustHandles="1" noChangeArrowheads="1" noChangeShapeType="1" noTextEdit="1"/>
              </p:cNvSpPr>
              <p:nvPr/>
            </p:nvSpPr>
            <p:spPr>
              <a:xfrm>
                <a:off x="3253222" y="1628858"/>
                <a:ext cx="122397" cy="461665"/>
              </a:xfrm>
              <a:prstGeom prst="rect">
                <a:avLst/>
              </a:prstGeom>
              <a:blipFill>
                <a:blip r:embed="rId8"/>
                <a:stretch>
                  <a:fillRect l="-20000" r="-1650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3858CA5-0AB2-4A3F-84E4-6F453C18DABE}"/>
                  </a:ext>
                </a:extLst>
              </p:cNvPr>
              <p:cNvSpPr txBox="1"/>
              <p:nvPr/>
            </p:nvSpPr>
            <p:spPr>
              <a:xfrm>
                <a:off x="2385814" y="1272749"/>
                <a:ext cx="627031" cy="506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2400" b="1" i="1" smtClean="0">
                              <a:solidFill>
                                <a:srgbClr val="FF0000"/>
                              </a:solidFill>
                              <a:latin typeface="Cambria Math" panose="02040503050406030204" pitchFamily="18" charset="0"/>
                            </a:rPr>
                          </m:ctrlPr>
                        </m:sSubPr>
                        <m:e>
                          <m:acc>
                            <m:accPr>
                              <m:chr m:val="⃗"/>
                              <m:ctrlPr>
                                <a:rPr lang="en-CA" sz="2400" b="1" i="1" smtClean="0">
                                  <a:solidFill>
                                    <a:srgbClr val="FF0000"/>
                                  </a:solidFill>
                                  <a:latin typeface="Cambria Math" panose="02040503050406030204" pitchFamily="18" charset="0"/>
                                </a:rPr>
                              </m:ctrlPr>
                            </m:accPr>
                            <m:e>
                              <m:r>
                                <a:rPr lang="en-CA" sz="2400" b="1" i="1" smtClean="0">
                                  <a:solidFill>
                                    <a:srgbClr val="FF0000"/>
                                  </a:solidFill>
                                  <a:latin typeface="Cambria Math" panose="02040503050406030204" pitchFamily="18" charset="0"/>
                                </a:rPr>
                                <m:t>𝑭</m:t>
                              </m:r>
                            </m:e>
                          </m:acc>
                        </m:e>
                        <m:sub>
                          <m:r>
                            <a:rPr lang="en-CA" sz="2400" b="1" i="1" smtClean="0">
                              <a:solidFill>
                                <a:srgbClr val="FF0000"/>
                              </a:solidFill>
                              <a:latin typeface="Cambria Math" panose="02040503050406030204" pitchFamily="18" charset="0"/>
                            </a:rPr>
                            <m:t>+</m:t>
                          </m:r>
                        </m:sub>
                      </m:sSub>
                    </m:oMath>
                  </m:oMathPara>
                </a14:m>
                <a:endParaRPr lang="en-CA" sz="2400" b="1" dirty="0">
                  <a:solidFill>
                    <a:srgbClr val="FF0000"/>
                  </a:solidFill>
                </a:endParaRPr>
              </a:p>
            </p:txBody>
          </p:sp>
        </mc:Choice>
        <mc:Fallback xmlns="">
          <p:sp>
            <p:nvSpPr>
              <p:cNvPr id="22" name="TextBox 21">
                <a:extLst>
                  <a:ext uri="{FF2B5EF4-FFF2-40B4-BE49-F238E27FC236}">
                    <a16:creationId xmlns:a16="http://schemas.microsoft.com/office/drawing/2014/main" id="{F3858CA5-0AB2-4A3F-84E4-6F453C18DABE}"/>
                  </a:ext>
                </a:extLst>
              </p:cNvPr>
              <p:cNvSpPr txBox="1">
                <a:spLocks noRot="1" noChangeAspect="1" noMove="1" noResize="1" noEditPoints="1" noAdjustHandles="1" noChangeArrowheads="1" noChangeShapeType="1" noTextEdit="1"/>
              </p:cNvSpPr>
              <p:nvPr/>
            </p:nvSpPr>
            <p:spPr>
              <a:xfrm>
                <a:off x="2385814" y="1272749"/>
                <a:ext cx="627031" cy="506421"/>
              </a:xfrm>
              <a:prstGeom prst="rect">
                <a:avLst/>
              </a:prstGeom>
              <a:blipFill>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DEE262E-36F3-4895-BF37-D5BF4B26D706}"/>
                  </a:ext>
                </a:extLst>
              </p:cNvPr>
              <p:cNvSpPr txBox="1"/>
              <p:nvPr/>
            </p:nvSpPr>
            <p:spPr>
              <a:xfrm>
                <a:off x="3221489" y="2242169"/>
                <a:ext cx="627030" cy="506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2400" b="1" i="1" smtClean="0">
                              <a:solidFill>
                                <a:schemeClr val="accent1"/>
                              </a:solidFill>
                              <a:latin typeface="Cambria Math" panose="02040503050406030204" pitchFamily="18" charset="0"/>
                            </a:rPr>
                          </m:ctrlPr>
                        </m:sSubPr>
                        <m:e>
                          <m:acc>
                            <m:accPr>
                              <m:chr m:val="⃗"/>
                              <m:ctrlPr>
                                <a:rPr lang="en-CA" sz="2400" b="1" i="1" smtClean="0">
                                  <a:solidFill>
                                    <a:schemeClr val="accent1"/>
                                  </a:solidFill>
                                  <a:latin typeface="Cambria Math" panose="02040503050406030204" pitchFamily="18" charset="0"/>
                                </a:rPr>
                              </m:ctrlPr>
                            </m:accPr>
                            <m:e>
                              <m:r>
                                <a:rPr lang="en-CA" sz="2400" b="1" i="1" smtClean="0">
                                  <a:solidFill>
                                    <a:schemeClr val="accent1"/>
                                  </a:solidFill>
                                  <a:latin typeface="Cambria Math" panose="02040503050406030204" pitchFamily="18" charset="0"/>
                                </a:rPr>
                                <m:t>𝑭</m:t>
                              </m:r>
                            </m:e>
                          </m:acc>
                        </m:e>
                        <m:sub>
                          <m:r>
                            <a:rPr lang="en-CA" sz="2400" b="1" i="1" smtClean="0">
                              <a:solidFill>
                                <a:schemeClr val="accent1"/>
                              </a:solidFill>
                              <a:latin typeface="Cambria Math" panose="02040503050406030204" pitchFamily="18" charset="0"/>
                            </a:rPr>
                            <m:t>−</m:t>
                          </m:r>
                        </m:sub>
                      </m:sSub>
                    </m:oMath>
                  </m:oMathPara>
                </a14:m>
                <a:endParaRPr lang="en-CA" sz="2400" b="1" dirty="0">
                  <a:solidFill>
                    <a:schemeClr val="accent1"/>
                  </a:solidFill>
                </a:endParaRPr>
              </a:p>
            </p:txBody>
          </p:sp>
        </mc:Choice>
        <mc:Fallback xmlns="">
          <p:sp>
            <p:nvSpPr>
              <p:cNvPr id="23" name="TextBox 22">
                <a:extLst>
                  <a:ext uri="{FF2B5EF4-FFF2-40B4-BE49-F238E27FC236}">
                    <a16:creationId xmlns:a16="http://schemas.microsoft.com/office/drawing/2014/main" id="{9DEE262E-36F3-4895-BF37-D5BF4B26D706}"/>
                  </a:ext>
                </a:extLst>
              </p:cNvPr>
              <p:cNvSpPr txBox="1">
                <a:spLocks noRot="1" noChangeAspect="1" noMove="1" noResize="1" noEditPoints="1" noAdjustHandles="1" noChangeArrowheads="1" noChangeShapeType="1" noTextEdit="1"/>
              </p:cNvSpPr>
              <p:nvPr/>
            </p:nvSpPr>
            <p:spPr>
              <a:xfrm>
                <a:off x="3221489" y="2242169"/>
                <a:ext cx="627030" cy="506421"/>
              </a:xfrm>
              <a:prstGeom prst="rect">
                <a:avLst/>
              </a:prstGeom>
              <a:blipFill>
                <a:blip r:embed="rId10"/>
                <a:stretch>
                  <a:fillRect/>
                </a:stretch>
              </a:blipFill>
            </p:spPr>
            <p:txBody>
              <a:bodyPr/>
              <a:lstStyle/>
              <a:p>
                <a:r>
                  <a:rPr lang="en-CA">
                    <a:noFill/>
                  </a:rPr>
                  <a:t> </a:t>
                </a:r>
              </a:p>
            </p:txBody>
          </p:sp>
        </mc:Fallback>
      </mc:AlternateContent>
      <p:sp>
        <p:nvSpPr>
          <p:cNvPr id="24" name="TextBox 23">
            <a:extLst>
              <a:ext uri="{FF2B5EF4-FFF2-40B4-BE49-F238E27FC236}">
                <a16:creationId xmlns:a16="http://schemas.microsoft.com/office/drawing/2014/main" id="{C4F4C45C-9ED0-470D-9045-8B6920519E39}"/>
              </a:ext>
            </a:extLst>
          </p:cNvPr>
          <p:cNvSpPr txBox="1"/>
          <p:nvPr/>
        </p:nvSpPr>
        <p:spPr>
          <a:xfrm>
            <a:off x="172281" y="3769550"/>
            <a:ext cx="6440309" cy="1754326"/>
          </a:xfrm>
          <a:prstGeom prst="rect">
            <a:avLst/>
          </a:prstGeom>
          <a:noFill/>
        </p:spPr>
        <p:txBody>
          <a:bodyPr wrap="square" rtlCol="0">
            <a:spAutoFit/>
          </a:bodyPr>
          <a:lstStyle/>
          <a:p>
            <a:r>
              <a:rPr lang="en-CA" dirty="0"/>
              <a:t>Consider the horizontal coil, in the perfectly symmetric case</a:t>
            </a:r>
          </a:p>
          <a:p>
            <a:pPr marL="285750" indent="-285750">
              <a:buFont typeface="Arial" panose="020B0604020202020204" pitchFamily="34" charset="0"/>
              <a:buChar char="•"/>
            </a:pPr>
            <a:r>
              <a:rPr lang="en-CA" dirty="0"/>
              <a:t>all velocity in the z-direction</a:t>
            </a:r>
          </a:p>
          <a:p>
            <a:pPr marL="285750" indent="-285750">
              <a:buFont typeface="Arial" panose="020B0604020202020204" pitchFamily="34" charset="0"/>
              <a:buChar char="•"/>
            </a:pPr>
            <a:r>
              <a:rPr lang="en-CA" dirty="0"/>
              <a:t>field is vertical along the x axis, (mid-plane of coil)</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just off the axis, </a:t>
            </a:r>
          </a:p>
          <a:p>
            <a:pPr marL="742950" lvl="1" indent="-285750">
              <a:buFont typeface="Arial" panose="020B0604020202020204" pitchFamily="34" charset="0"/>
              <a:buChar char="•"/>
            </a:pPr>
            <a:r>
              <a:rPr lang="en-CA" dirty="0"/>
              <a:t>the field direction is dramatically different</a:t>
            </a:r>
          </a:p>
        </p:txBody>
      </p:sp>
      <p:sp>
        <p:nvSpPr>
          <p:cNvPr id="2" name="Title 1">
            <a:extLst>
              <a:ext uri="{FF2B5EF4-FFF2-40B4-BE49-F238E27FC236}">
                <a16:creationId xmlns:a16="http://schemas.microsoft.com/office/drawing/2014/main" id="{70CAA371-2F01-48B1-A0A1-DBCB4D4ED434}"/>
              </a:ext>
            </a:extLst>
          </p:cNvPr>
          <p:cNvSpPr>
            <a:spLocks noGrp="1"/>
          </p:cNvSpPr>
          <p:nvPr>
            <p:ph type="title"/>
          </p:nvPr>
        </p:nvSpPr>
        <p:spPr/>
        <p:txBody>
          <a:bodyPr/>
          <a:lstStyle/>
          <a:p>
            <a:r>
              <a:rPr lang="en-CA" dirty="0"/>
              <a:t>Stray fields in beampipe deflect e</a:t>
            </a:r>
            <a:r>
              <a:rPr lang="en-CA" baseline="30000" dirty="0"/>
              <a:t>±</a:t>
            </a:r>
          </a:p>
        </p:txBody>
      </p:sp>
      <p:sp>
        <p:nvSpPr>
          <p:cNvPr id="25" name="Slide Number Placeholder 24">
            <a:extLst>
              <a:ext uri="{FF2B5EF4-FFF2-40B4-BE49-F238E27FC236}">
                <a16:creationId xmlns:a16="http://schemas.microsoft.com/office/drawing/2014/main" id="{61AA626C-1733-4B63-888A-04880274C2FD}"/>
              </a:ext>
            </a:extLst>
          </p:cNvPr>
          <p:cNvSpPr>
            <a:spLocks noGrp="1"/>
          </p:cNvSpPr>
          <p:nvPr>
            <p:ph type="sldNum" sz="quarter" idx="12"/>
          </p:nvPr>
        </p:nvSpPr>
        <p:spPr/>
        <p:txBody>
          <a:bodyPr/>
          <a:lstStyle/>
          <a:p>
            <a:fld id="{CE8CC2FA-3CBF-437B-A620-BF82A4C92D4E}" type="slidenum">
              <a:rPr lang="en-CA" smtClean="0"/>
              <a:t>29</a:t>
            </a:fld>
            <a:endParaRPr lang="en-CA"/>
          </a:p>
        </p:txBody>
      </p:sp>
      <p:sp>
        <p:nvSpPr>
          <p:cNvPr id="5" name="Rectangle 4">
            <a:extLst>
              <a:ext uri="{FF2B5EF4-FFF2-40B4-BE49-F238E27FC236}">
                <a16:creationId xmlns:a16="http://schemas.microsoft.com/office/drawing/2014/main" id="{AE3947E5-57A6-48DB-81CD-6AC36C430585}"/>
              </a:ext>
            </a:extLst>
          </p:cNvPr>
          <p:cNvSpPr/>
          <p:nvPr/>
        </p:nvSpPr>
        <p:spPr>
          <a:xfrm>
            <a:off x="5687220" y="4153692"/>
            <a:ext cx="3115121" cy="923330"/>
          </a:xfrm>
          <a:prstGeom prst="rect">
            <a:avLst/>
          </a:prstGeom>
        </p:spPr>
        <p:txBody>
          <a:bodyPr wrap="square">
            <a:spAutoFit/>
          </a:bodyPr>
          <a:lstStyle/>
          <a:p>
            <a:pPr marL="285750" indent="-285750">
              <a:buFont typeface="Arial" panose="020B0604020202020204" pitchFamily="34" charset="0"/>
              <a:buChar char="•"/>
            </a:pPr>
            <a:r>
              <a:rPr lang="en-CA" dirty="0"/>
              <a:t>e</a:t>
            </a:r>
            <a:r>
              <a:rPr lang="en-CA" baseline="30000" dirty="0"/>
              <a:t>-</a:t>
            </a:r>
            <a:r>
              <a:rPr lang="en-CA" dirty="0"/>
              <a:t> will be bent to the right</a:t>
            </a:r>
          </a:p>
          <a:p>
            <a:pPr marL="285750" indent="-285750">
              <a:buFont typeface="Arial" panose="020B0604020202020204" pitchFamily="34" charset="0"/>
              <a:buChar char="•"/>
            </a:pPr>
            <a:r>
              <a:rPr lang="en-CA" dirty="0"/>
              <a:t>e</a:t>
            </a:r>
            <a:r>
              <a:rPr lang="en-CA" baseline="30000" dirty="0"/>
              <a:t>+</a:t>
            </a:r>
            <a:r>
              <a:rPr lang="en-CA" dirty="0"/>
              <a:t> will be bent to the left (onto the coil)</a:t>
            </a:r>
          </a:p>
        </p:txBody>
      </p:sp>
      <p:sp>
        <p:nvSpPr>
          <p:cNvPr id="11" name="Rectangle 10">
            <a:extLst>
              <a:ext uri="{FF2B5EF4-FFF2-40B4-BE49-F238E27FC236}">
                <a16:creationId xmlns:a16="http://schemas.microsoft.com/office/drawing/2014/main" id="{EAC64B22-E941-4A13-BFC1-F34E59689BF0}"/>
              </a:ext>
            </a:extLst>
          </p:cNvPr>
          <p:cNvSpPr/>
          <p:nvPr/>
        </p:nvSpPr>
        <p:spPr>
          <a:xfrm>
            <a:off x="199937" y="5498867"/>
            <a:ext cx="5057863" cy="923330"/>
          </a:xfrm>
          <a:prstGeom prst="rect">
            <a:avLst/>
          </a:prstGeom>
        </p:spPr>
        <p:txBody>
          <a:bodyPr wrap="square">
            <a:spAutoFit/>
          </a:bodyPr>
          <a:lstStyle/>
          <a:p>
            <a:pPr marL="742950" lvl="1" indent="-285750">
              <a:buFont typeface="Arial" panose="020B0604020202020204" pitchFamily="34" charset="0"/>
              <a:buChar char="•"/>
            </a:pPr>
            <a:r>
              <a:rPr lang="en-CA" dirty="0"/>
              <a:t>e</a:t>
            </a:r>
            <a:r>
              <a:rPr lang="en-CA" baseline="30000" dirty="0"/>
              <a:t>± </a:t>
            </a:r>
            <a:r>
              <a:rPr lang="en-CA" dirty="0"/>
              <a:t>would feel both horizontal and vertical components of force</a:t>
            </a:r>
          </a:p>
          <a:p>
            <a:pPr marL="742950" lvl="1" indent="-285750">
              <a:buFont typeface="Arial" panose="020B0604020202020204" pitchFamily="34" charset="0"/>
              <a:buChar char="•"/>
            </a:pPr>
            <a:r>
              <a:rPr lang="en-CA" dirty="0"/>
              <a:t>dispersed</a:t>
            </a:r>
          </a:p>
        </p:txBody>
      </p:sp>
      <p:sp>
        <p:nvSpPr>
          <p:cNvPr id="15" name="Left Brace 14">
            <a:extLst>
              <a:ext uri="{FF2B5EF4-FFF2-40B4-BE49-F238E27FC236}">
                <a16:creationId xmlns:a16="http://schemas.microsoft.com/office/drawing/2014/main" id="{334B4DF5-B64A-4FBE-88E5-C432205326A2}"/>
              </a:ext>
            </a:extLst>
          </p:cNvPr>
          <p:cNvSpPr/>
          <p:nvPr/>
        </p:nvSpPr>
        <p:spPr>
          <a:xfrm>
            <a:off x="5418611" y="4204660"/>
            <a:ext cx="249300" cy="578443"/>
          </a:xfrm>
          <a:prstGeom prst="leftBrace">
            <a:avLst>
              <a:gd name="adj1" fmla="val 3624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6" name="TextBox 35">
            <a:extLst>
              <a:ext uri="{FF2B5EF4-FFF2-40B4-BE49-F238E27FC236}">
                <a16:creationId xmlns:a16="http://schemas.microsoft.com/office/drawing/2014/main" id="{6FBA48BB-D1CB-420E-9F34-354060684C3F}"/>
              </a:ext>
            </a:extLst>
          </p:cNvPr>
          <p:cNvSpPr txBox="1"/>
          <p:nvPr/>
        </p:nvSpPr>
        <p:spPr>
          <a:xfrm>
            <a:off x="6356512" y="1033431"/>
            <a:ext cx="391566" cy="369332"/>
          </a:xfrm>
          <a:prstGeom prst="rect">
            <a:avLst/>
          </a:prstGeom>
          <a:noFill/>
        </p:spPr>
        <p:txBody>
          <a:bodyPr wrap="square">
            <a:spAutoFit/>
          </a:bodyPr>
          <a:lstStyle/>
          <a:p>
            <a:r>
              <a:rPr lang="en-CA" sz="1800" dirty="0">
                <a:solidFill>
                  <a:schemeClr val="bg1"/>
                </a:solidFill>
              </a:rPr>
              <a:t>e</a:t>
            </a:r>
            <a:r>
              <a:rPr lang="en-CA" sz="1800" baseline="30000" dirty="0">
                <a:solidFill>
                  <a:schemeClr val="bg1"/>
                </a:solidFill>
              </a:rPr>
              <a:t>-</a:t>
            </a:r>
            <a:endParaRPr lang="en-CA" dirty="0">
              <a:solidFill>
                <a:schemeClr val="bg1"/>
              </a:solidFill>
            </a:endParaRPr>
          </a:p>
        </p:txBody>
      </p:sp>
      <p:sp>
        <p:nvSpPr>
          <p:cNvPr id="37" name="TextBox 36">
            <a:extLst>
              <a:ext uri="{FF2B5EF4-FFF2-40B4-BE49-F238E27FC236}">
                <a16:creationId xmlns:a16="http://schemas.microsoft.com/office/drawing/2014/main" id="{5EE1D45A-9155-451B-B92C-A3DB8701F9FF}"/>
              </a:ext>
            </a:extLst>
          </p:cNvPr>
          <p:cNvSpPr txBox="1"/>
          <p:nvPr/>
        </p:nvSpPr>
        <p:spPr>
          <a:xfrm>
            <a:off x="8948217" y="976503"/>
            <a:ext cx="391566" cy="369332"/>
          </a:xfrm>
          <a:prstGeom prst="rect">
            <a:avLst/>
          </a:prstGeom>
          <a:noFill/>
        </p:spPr>
        <p:txBody>
          <a:bodyPr wrap="square">
            <a:spAutoFit/>
          </a:bodyPr>
          <a:lstStyle/>
          <a:p>
            <a:r>
              <a:rPr lang="en-CA" dirty="0">
                <a:solidFill>
                  <a:schemeClr val="bg1"/>
                </a:solidFill>
              </a:rPr>
              <a:t>e</a:t>
            </a:r>
            <a:r>
              <a:rPr lang="en-CA" baseline="30000" dirty="0">
                <a:solidFill>
                  <a:schemeClr val="bg1"/>
                </a:solidFill>
              </a:rPr>
              <a:t>+</a:t>
            </a:r>
            <a:endParaRPr lang="en-CA" dirty="0">
              <a:solidFill>
                <a:schemeClr val="bg1"/>
              </a:solidFill>
            </a:endParaRPr>
          </a:p>
        </p:txBody>
      </p:sp>
      <p:sp>
        <p:nvSpPr>
          <p:cNvPr id="26" name="TextBox 25">
            <a:extLst>
              <a:ext uri="{FF2B5EF4-FFF2-40B4-BE49-F238E27FC236}">
                <a16:creationId xmlns:a16="http://schemas.microsoft.com/office/drawing/2014/main" id="{2BADE255-677D-4E7B-A9EA-27DB7EAF9696}"/>
              </a:ext>
            </a:extLst>
          </p:cNvPr>
          <p:cNvSpPr txBox="1"/>
          <p:nvPr/>
        </p:nvSpPr>
        <p:spPr>
          <a:xfrm>
            <a:off x="11610109" y="786231"/>
            <a:ext cx="581891" cy="369332"/>
          </a:xfrm>
          <a:prstGeom prst="rect">
            <a:avLst/>
          </a:prstGeom>
          <a:noFill/>
        </p:spPr>
        <p:txBody>
          <a:bodyPr wrap="square" rtlCol="0">
            <a:spAutoFit/>
          </a:bodyPr>
          <a:lstStyle/>
          <a:p>
            <a:r>
              <a:rPr lang="en-CA" dirty="0"/>
              <a:t>10</a:t>
            </a:r>
            <a:r>
              <a:rPr lang="en-CA" baseline="30000" dirty="0"/>
              <a:t>-6</a:t>
            </a:r>
          </a:p>
        </p:txBody>
      </p:sp>
      <p:sp>
        <p:nvSpPr>
          <p:cNvPr id="45" name="Rectangle 44">
            <a:extLst>
              <a:ext uri="{FF2B5EF4-FFF2-40B4-BE49-F238E27FC236}">
                <a16:creationId xmlns:a16="http://schemas.microsoft.com/office/drawing/2014/main" id="{DD022F2E-4A81-4A1A-AC2D-6AABAE23937C}"/>
              </a:ext>
            </a:extLst>
          </p:cNvPr>
          <p:cNvSpPr/>
          <p:nvPr/>
        </p:nvSpPr>
        <p:spPr>
          <a:xfrm>
            <a:off x="9006457" y="3572251"/>
            <a:ext cx="1637308" cy="307777"/>
          </a:xfrm>
          <a:prstGeom prst="rect">
            <a:avLst/>
          </a:prstGeom>
        </p:spPr>
        <p:txBody>
          <a:bodyPr wrap="none">
            <a:spAutoFit/>
          </a:bodyPr>
          <a:lstStyle/>
          <a:p>
            <a:r>
              <a:rPr lang="en-CA" sz="1400" dirty="0">
                <a:solidFill>
                  <a:srgbClr val="FF0000"/>
                </a:solidFill>
              </a:rPr>
              <a:t>Worst case scenario</a:t>
            </a:r>
          </a:p>
        </p:txBody>
      </p:sp>
      <p:pic>
        <p:nvPicPr>
          <p:cNvPr id="39" name="Picture 38">
            <a:extLst>
              <a:ext uri="{FF2B5EF4-FFF2-40B4-BE49-F238E27FC236}">
                <a16:creationId xmlns:a16="http://schemas.microsoft.com/office/drawing/2014/main" id="{499849B2-A49D-4620-B104-5C91391515C9}"/>
              </a:ext>
            </a:extLst>
          </p:cNvPr>
          <p:cNvPicPr>
            <a:picLocks noChangeAspect="1"/>
          </p:cNvPicPr>
          <p:nvPr/>
        </p:nvPicPr>
        <p:blipFill>
          <a:blip r:embed="rId11"/>
          <a:stretch>
            <a:fillRect/>
          </a:stretch>
        </p:blipFill>
        <p:spPr>
          <a:xfrm>
            <a:off x="6253773" y="2959321"/>
            <a:ext cx="3168000" cy="290245"/>
          </a:xfrm>
          <a:prstGeom prst="rect">
            <a:avLst/>
          </a:prstGeom>
        </p:spPr>
      </p:pic>
      <p:pic>
        <p:nvPicPr>
          <p:cNvPr id="40" name="Picture 39">
            <a:extLst>
              <a:ext uri="{FF2B5EF4-FFF2-40B4-BE49-F238E27FC236}">
                <a16:creationId xmlns:a16="http://schemas.microsoft.com/office/drawing/2014/main" id="{95C8CA8D-F06B-41C2-A670-E6A0F3CB4AA3}"/>
              </a:ext>
            </a:extLst>
          </p:cNvPr>
          <p:cNvPicPr>
            <a:picLocks noChangeAspect="1"/>
          </p:cNvPicPr>
          <p:nvPr/>
        </p:nvPicPr>
        <p:blipFill>
          <a:blip r:embed="rId11"/>
          <a:stretch>
            <a:fillRect/>
          </a:stretch>
        </p:blipFill>
        <p:spPr>
          <a:xfrm>
            <a:off x="8852418" y="2973228"/>
            <a:ext cx="3180949" cy="291432"/>
          </a:xfrm>
          <a:prstGeom prst="rect">
            <a:avLst/>
          </a:prstGeom>
        </p:spPr>
      </p:pic>
      <p:sp>
        <p:nvSpPr>
          <p:cNvPr id="9" name="Footer Placeholder 8"/>
          <p:cNvSpPr>
            <a:spLocks noGrp="1"/>
          </p:cNvSpPr>
          <p:nvPr>
            <p:ph type="ftr" sz="quarter" idx="11"/>
          </p:nvPr>
        </p:nvSpPr>
        <p:spPr/>
        <p:txBody>
          <a:bodyPr/>
          <a:lstStyle/>
          <a:p>
            <a:r>
              <a:rPr lang="en-US"/>
              <a:t>MOLLER Collaboration</a:t>
            </a:r>
            <a:endParaRPr lang="en-US" dirty="0"/>
          </a:p>
        </p:txBody>
      </p:sp>
      <p:sp>
        <p:nvSpPr>
          <p:cNvPr id="29" name="Title 1">
            <a:extLst>
              <a:ext uri="{FF2B5EF4-FFF2-40B4-BE49-F238E27FC236}">
                <a16:creationId xmlns:a16="http://schemas.microsoft.com/office/drawing/2014/main" id="{C81CF66A-64EB-CFDB-CB48-29756D26A2FD}"/>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Tree>
    <p:extLst>
      <p:ext uri="{BB962C8B-B14F-4D97-AF65-F5344CB8AC3E}">
        <p14:creationId xmlns:p14="http://schemas.microsoft.com/office/powerpoint/2010/main" val="266860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420CFC8-567F-4161-8BFF-E9057AA632C7}"/>
              </a:ext>
            </a:extLst>
          </p:cNvPr>
          <p:cNvPicPr>
            <a:picLocks noChangeAspect="1"/>
          </p:cNvPicPr>
          <p:nvPr/>
        </p:nvPicPr>
        <p:blipFill rotWithShape="1">
          <a:blip r:embed="rId2">
            <a:clrChange>
              <a:clrFrom>
                <a:srgbClr val="FFFFFF"/>
              </a:clrFrom>
              <a:clrTo>
                <a:srgbClr val="FFFFFF">
                  <a:alpha val="0"/>
                </a:srgbClr>
              </a:clrTo>
            </a:clrChange>
          </a:blip>
          <a:srcRect r="4172"/>
          <a:stretch/>
        </p:blipFill>
        <p:spPr>
          <a:xfrm>
            <a:off x="305643" y="1480026"/>
            <a:ext cx="7611442" cy="49426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181" y="4620685"/>
            <a:ext cx="6903075" cy="1360325"/>
          </a:xfrm>
          <a:prstGeom prst="rect">
            <a:avLst/>
          </a:prstGeom>
        </p:spPr>
      </p:pic>
      <p:sp>
        <p:nvSpPr>
          <p:cNvPr id="2" name="Title 1">
            <a:extLst>
              <a:ext uri="{FF2B5EF4-FFF2-40B4-BE49-F238E27FC236}">
                <a16:creationId xmlns:a16="http://schemas.microsoft.com/office/drawing/2014/main" id="{64C94BD5-7F5D-44C0-8E8E-531FD2A86CFE}"/>
              </a:ext>
            </a:extLst>
          </p:cNvPr>
          <p:cNvSpPr>
            <a:spLocks noGrp="1"/>
          </p:cNvSpPr>
          <p:nvPr>
            <p:ph type="title"/>
          </p:nvPr>
        </p:nvSpPr>
        <p:spPr/>
        <p:txBody>
          <a:bodyPr>
            <a:normAutofit/>
          </a:bodyPr>
          <a:lstStyle/>
          <a:p>
            <a:r>
              <a:rPr lang="en-CA" dirty="0"/>
              <a:t>Open Spectrometer system separates signal from backgrounds</a:t>
            </a:r>
          </a:p>
        </p:txBody>
      </p:sp>
      <p:sp>
        <p:nvSpPr>
          <p:cNvPr id="5" name="Footer Placeholder 4">
            <a:extLst>
              <a:ext uri="{FF2B5EF4-FFF2-40B4-BE49-F238E27FC236}">
                <a16:creationId xmlns:a16="http://schemas.microsoft.com/office/drawing/2014/main" id="{A4B5733A-1A78-4736-AC51-8786F13E960D}"/>
              </a:ext>
            </a:extLst>
          </p:cNvPr>
          <p:cNvSpPr>
            <a:spLocks noGrp="1"/>
          </p:cNvSpPr>
          <p:nvPr>
            <p:ph type="ftr" sz="quarter" idx="11"/>
          </p:nvPr>
        </p:nvSpPr>
        <p:spPr/>
        <p:txBody>
          <a:bodyPr/>
          <a:lstStyle/>
          <a:p>
            <a:r>
              <a:rPr lang="en-CA"/>
              <a:t>MOLLER Collaboration</a:t>
            </a:r>
          </a:p>
        </p:txBody>
      </p:sp>
      <p:sp>
        <p:nvSpPr>
          <p:cNvPr id="6" name="Slide Number Placeholder 5">
            <a:extLst>
              <a:ext uri="{FF2B5EF4-FFF2-40B4-BE49-F238E27FC236}">
                <a16:creationId xmlns:a16="http://schemas.microsoft.com/office/drawing/2014/main" id="{3AB7BF83-B36A-4ECB-946A-EED029D9731F}"/>
              </a:ext>
            </a:extLst>
          </p:cNvPr>
          <p:cNvSpPr>
            <a:spLocks noGrp="1"/>
          </p:cNvSpPr>
          <p:nvPr>
            <p:ph type="sldNum" sz="quarter" idx="12"/>
          </p:nvPr>
        </p:nvSpPr>
        <p:spPr/>
        <p:txBody>
          <a:bodyPr/>
          <a:lstStyle/>
          <a:p>
            <a:fld id="{21F89441-7798-4D0B-AD4E-FC5EAE690D3E}" type="slidenum">
              <a:rPr lang="en-CA" smtClean="0"/>
              <a:t>3</a:t>
            </a:fld>
            <a:endParaRPr lang="en-CA"/>
          </a:p>
        </p:txBody>
      </p:sp>
      <p:cxnSp>
        <p:nvCxnSpPr>
          <p:cNvPr id="15" name="Straight Arrow Connector 14">
            <a:extLst>
              <a:ext uri="{FF2B5EF4-FFF2-40B4-BE49-F238E27FC236}">
                <a16:creationId xmlns:a16="http://schemas.microsoft.com/office/drawing/2014/main" id="{AEAF533B-C4B6-4A5A-AC9A-205996F5D92D}"/>
              </a:ext>
            </a:extLst>
          </p:cNvPr>
          <p:cNvCxnSpPr>
            <a:cxnSpLocks/>
          </p:cNvCxnSpPr>
          <p:nvPr/>
        </p:nvCxnSpPr>
        <p:spPr>
          <a:xfrm flipH="1" flipV="1">
            <a:off x="4089492" y="3520483"/>
            <a:ext cx="2261129" cy="1546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12E2D73-8916-4EFC-BF87-D5602DEAF039}"/>
              </a:ext>
            </a:extLst>
          </p:cNvPr>
          <p:cNvSpPr txBox="1"/>
          <p:nvPr/>
        </p:nvSpPr>
        <p:spPr>
          <a:xfrm>
            <a:off x="7401861" y="5656539"/>
            <a:ext cx="2010256" cy="338554"/>
          </a:xfrm>
          <a:prstGeom prst="rect">
            <a:avLst/>
          </a:prstGeom>
          <a:noFill/>
        </p:spPr>
        <p:txBody>
          <a:bodyPr wrap="square">
            <a:spAutoFit/>
          </a:bodyPr>
          <a:lstStyle/>
          <a:p>
            <a:r>
              <a:rPr lang="en-US" sz="1600" dirty="0"/>
              <a:t>Coils in one </a:t>
            </a:r>
            <a:r>
              <a:rPr lang="en-US" sz="1600" dirty="0" err="1"/>
              <a:t>septant</a:t>
            </a:r>
            <a:endParaRPr lang="en-US" sz="1600" dirty="0"/>
          </a:p>
        </p:txBody>
      </p:sp>
      <p:sp>
        <p:nvSpPr>
          <p:cNvPr id="20" name="TextBox 19">
            <a:extLst>
              <a:ext uri="{FF2B5EF4-FFF2-40B4-BE49-F238E27FC236}">
                <a16:creationId xmlns:a16="http://schemas.microsoft.com/office/drawing/2014/main" id="{F1B2BA7C-4075-4BF3-8A35-EB4F5299BEEA}"/>
              </a:ext>
            </a:extLst>
          </p:cNvPr>
          <p:cNvSpPr txBox="1"/>
          <p:nvPr/>
        </p:nvSpPr>
        <p:spPr>
          <a:xfrm>
            <a:off x="108826" y="2670671"/>
            <a:ext cx="2011711" cy="584775"/>
          </a:xfrm>
          <a:prstGeom prst="rect">
            <a:avLst/>
          </a:prstGeom>
          <a:noFill/>
        </p:spPr>
        <p:txBody>
          <a:bodyPr wrap="square" rtlCol="0">
            <a:spAutoFit/>
          </a:bodyPr>
          <a:lstStyle/>
          <a:p>
            <a:r>
              <a:rPr lang="en-US" sz="1600" dirty="0">
                <a:solidFill>
                  <a:prstClr val="black">
                    <a:lumMod val="95000"/>
                    <a:lumOff val="5000"/>
                  </a:prstClr>
                </a:solidFill>
              </a:rPr>
              <a:t>Acceptance defining collimator</a:t>
            </a:r>
          </a:p>
        </p:txBody>
      </p:sp>
      <p:pic>
        <p:nvPicPr>
          <p:cNvPr id="21" name="Picture 20">
            <a:extLst>
              <a:ext uri="{FF2B5EF4-FFF2-40B4-BE49-F238E27FC236}">
                <a16:creationId xmlns:a16="http://schemas.microsoft.com/office/drawing/2014/main" id="{B2857DF4-DB0A-471A-A26A-8179CF6417D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911" y="712420"/>
            <a:ext cx="2496355" cy="2049247"/>
          </a:xfrm>
          <a:prstGeom prst="rect">
            <a:avLst/>
          </a:prstGeom>
        </p:spPr>
      </p:pic>
      <p:cxnSp>
        <p:nvCxnSpPr>
          <p:cNvPr id="26" name="Straight Arrow Connector 25">
            <a:extLst>
              <a:ext uri="{FF2B5EF4-FFF2-40B4-BE49-F238E27FC236}">
                <a16:creationId xmlns:a16="http://schemas.microsoft.com/office/drawing/2014/main" id="{A39AF0AB-1719-4F94-AB22-269BE9EBD69B}"/>
              </a:ext>
            </a:extLst>
          </p:cNvPr>
          <p:cNvCxnSpPr>
            <a:cxnSpLocks/>
          </p:cNvCxnSpPr>
          <p:nvPr/>
        </p:nvCxnSpPr>
        <p:spPr>
          <a:xfrm>
            <a:off x="1907120" y="2507264"/>
            <a:ext cx="491729" cy="1124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94EEEA18-5E9D-4DAB-B2E9-2D13A75D92D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7342" r="8815"/>
          <a:stretch/>
        </p:blipFill>
        <p:spPr>
          <a:xfrm>
            <a:off x="9364104" y="3418692"/>
            <a:ext cx="2691084" cy="2461673"/>
          </a:xfrm>
          <a:prstGeom prst="rect">
            <a:avLst/>
          </a:prstGeom>
        </p:spPr>
      </p:pic>
      <p:sp>
        <p:nvSpPr>
          <p:cNvPr id="36" name="TextBox 35">
            <a:extLst>
              <a:ext uri="{FF2B5EF4-FFF2-40B4-BE49-F238E27FC236}">
                <a16:creationId xmlns:a16="http://schemas.microsoft.com/office/drawing/2014/main" id="{A3B5BC0C-AE9B-49A0-A04C-FF02D5906D41}"/>
              </a:ext>
            </a:extLst>
          </p:cNvPr>
          <p:cNvSpPr txBox="1"/>
          <p:nvPr/>
        </p:nvSpPr>
        <p:spPr>
          <a:xfrm>
            <a:off x="10421067" y="5861375"/>
            <a:ext cx="1809493" cy="584775"/>
          </a:xfrm>
          <a:prstGeom prst="rect">
            <a:avLst/>
          </a:prstGeom>
          <a:noFill/>
        </p:spPr>
        <p:txBody>
          <a:bodyPr wrap="square">
            <a:spAutoFit/>
          </a:bodyPr>
          <a:lstStyle/>
          <a:p>
            <a:r>
              <a:rPr lang="en-US" sz="1600" dirty="0"/>
              <a:t>particle envelopes</a:t>
            </a:r>
          </a:p>
          <a:p>
            <a:r>
              <a:rPr lang="en-US" sz="1600" dirty="0"/>
              <a:t>along beamline</a:t>
            </a:r>
          </a:p>
        </p:txBody>
      </p:sp>
      <p:cxnSp>
        <p:nvCxnSpPr>
          <p:cNvPr id="38" name="Straight Arrow Connector 37">
            <a:extLst>
              <a:ext uri="{FF2B5EF4-FFF2-40B4-BE49-F238E27FC236}">
                <a16:creationId xmlns:a16="http://schemas.microsoft.com/office/drawing/2014/main" id="{345E1844-7895-4532-8E4B-1CC7DDE77E5A}"/>
              </a:ext>
            </a:extLst>
          </p:cNvPr>
          <p:cNvCxnSpPr>
            <a:cxnSpLocks/>
          </p:cNvCxnSpPr>
          <p:nvPr/>
        </p:nvCxnSpPr>
        <p:spPr>
          <a:xfrm flipH="1" flipV="1">
            <a:off x="4646562" y="3169763"/>
            <a:ext cx="4703858" cy="11920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DA691AC-9F9D-4134-9EFD-D9D328018D50}"/>
              </a:ext>
            </a:extLst>
          </p:cNvPr>
          <p:cNvSpPr txBox="1"/>
          <p:nvPr/>
        </p:nvSpPr>
        <p:spPr>
          <a:xfrm>
            <a:off x="7930465" y="947187"/>
            <a:ext cx="4415787" cy="2062103"/>
          </a:xfrm>
          <a:prstGeom prst="rect">
            <a:avLst/>
          </a:prstGeom>
          <a:noFill/>
        </p:spPr>
        <p:txBody>
          <a:bodyPr wrap="square">
            <a:spAutoFit/>
          </a:bodyPr>
          <a:lstStyle/>
          <a:p>
            <a:pPr marL="285750" indent="-285750">
              <a:buFont typeface="Arial" panose="020B0604020202020204" pitchFamily="34" charset="0"/>
              <a:buChar char="•"/>
            </a:pPr>
            <a:r>
              <a:rPr lang="en-CA" sz="1600" dirty="0"/>
              <a:t>Beam pipe and enclosures</a:t>
            </a:r>
          </a:p>
          <a:p>
            <a:pPr marL="285750" indent="-285750">
              <a:buFont typeface="Arial" panose="020B0604020202020204" pitchFamily="34" charset="0"/>
              <a:buChar char="•"/>
            </a:pPr>
            <a:r>
              <a:rPr lang="en-CA" sz="1600" dirty="0"/>
              <a:t>Bellows and supports</a:t>
            </a:r>
          </a:p>
          <a:p>
            <a:pPr marL="285750" indent="-285750">
              <a:buFont typeface="Arial" panose="020B0604020202020204" pitchFamily="34" charset="0"/>
              <a:buChar char="•"/>
            </a:pPr>
            <a:r>
              <a:rPr lang="en-CA" sz="1600" dirty="0"/>
              <a:t>collimators to control backgrounds</a:t>
            </a:r>
          </a:p>
          <a:p>
            <a:pPr marL="285750" indent="-285750">
              <a:buFont typeface="Arial" panose="020B0604020202020204" pitchFamily="34" charset="0"/>
              <a:buChar char="•"/>
            </a:pPr>
            <a:r>
              <a:rPr lang="en-CA" sz="1600" dirty="0"/>
              <a:t>Blockers to study backgrounds</a:t>
            </a:r>
          </a:p>
          <a:p>
            <a:pPr marL="285750" indent="-285750">
              <a:buFont typeface="Arial" panose="020B0604020202020204" pitchFamily="34" charset="0"/>
              <a:buChar char="•"/>
            </a:pPr>
            <a:r>
              <a:rPr lang="en-CA" sz="1600" dirty="0"/>
              <a:t>Lintels and “collars” to shield coils and detectors</a:t>
            </a:r>
          </a:p>
          <a:p>
            <a:pPr marL="285750" indent="-285750">
              <a:buFont typeface="Arial" panose="020B0604020202020204" pitchFamily="34" charset="0"/>
              <a:buChar char="•"/>
            </a:pPr>
            <a:r>
              <a:rPr lang="en-CA" sz="1600" dirty="0"/>
              <a:t>Field measurement system</a:t>
            </a:r>
          </a:p>
          <a:p>
            <a:pPr marL="285750" indent="-285750">
              <a:buFont typeface="Arial" panose="020B0604020202020204" pitchFamily="34" charset="0"/>
              <a:buChar char="•"/>
            </a:pPr>
            <a:r>
              <a:rPr lang="en-CA" sz="1600" dirty="0"/>
              <a:t>Instrumentation and controls</a:t>
            </a:r>
          </a:p>
        </p:txBody>
      </p:sp>
      <p:cxnSp>
        <p:nvCxnSpPr>
          <p:cNvPr id="23" name="Straight Arrow Connector 22">
            <a:extLst>
              <a:ext uri="{FF2B5EF4-FFF2-40B4-BE49-F238E27FC236}">
                <a16:creationId xmlns:a16="http://schemas.microsoft.com/office/drawing/2014/main" id="{AEAF533B-C4B6-4A5A-AC9A-205996F5D92D}"/>
              </a:ext>
            </a:extLst>
          </p:cNvPr>
          <p:cNvCxnSpPr>
            <a:cxnSpLocks/>
          </p:cNvCxnSpPr>
          <p:nvPr/>
        </p:nvCxnSpPr>
        <p:spPr>
          <a:xfrm flipH="1" flipV="1">
            <a:off x="2680393" y="3890957"/>
            <a:ext cx="592752" cy="1662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CA35427-F8B3-4226-8355-15111C5DF038}"/>
              </a:ext>
            </a:extLst>
          </p:cNvPr>
          <p:cNvSpPr txBox="1"/>
          <p:nvPr/>
        </p:nvSpPr>
        <p:spPr>
          <a:xfrm>
            <a:off x="2152984" y="876990"/>
            <a:ext cx="4562776" cy="1077218"/>
          </a:xfrm>
          <a:prstGeom prst="rect">
            <a:avLst/>
          </a:prstGeom>
          <a:noFill/>
        </p:spPr>
        <p:txBody>
          <a:bodyPr wrap="square">
            <a:spAutoFit/>
          </a:bodyPr>
          <a:lstStyle/>
          <a:p>
            <a:r>
              <a:rPr lang="en-CA" sz="1600" b="1" dirty="0"/>
              <a:t>Spectrometer Elements</a:t>
            </a:r>
          </a:p>
          <a:p>
            <a:pPr marL="285750" indent="-285750">
              <a:buFont typeface="Arial" panose="020B0604020202020204" pitchFamily="34" charset="0"/>
              <a:buChar char="•"/>
            </a:pPr>
            <a:r>
              <a:rPr lang="en-CA" sz="1600" dirty="0"/>
              <a:t>Set of resistive toroidal magnets (US and DS)</a:t>
            </a:r>
          </a:p>
          <a:p>
            <a:pPr marL="285750" indent="-285750">
              <a:buFont typeface="Arial" panose="020B0604020202020204" pitchFamily="34" charset="0"/>
              <a:buChar char="•"/>
            </a:pPr>
            <a:r>
              <a:rPr lang="en-CA" sz="1600" dirty="0"/>
              <a:t>2 collimators to define the acceptance of the signal and that of the </a:t>
            </a:r>
            <a:r>
              <a:rPr lang="en-CA" sz="1600" dirty="0" err="1"/>
              <a:t>unscattered</a:t>
            </a:r>
            <a:r>
              <a:rPr lang="en-CA" sz="1600" dirty="0"/>
              <a:t> beam</a:t>
            </a:r>
          </a:p>
        </p:txBody>
      </p:sp>
      <p:sp>
        <p:nvSpPr>
          <p:cNvPr id="25" name="TextBox 24">
            <a:extLst>
              <a:ext uri="{FF2B5EF4-FFF2-40B4-BE49-F238E27FC236}">
                <a16:creationId xmlns:a16="http://schemas.microsoft.com/office/drawing/2014/main" id="{1D46CC97-3283-8156-C733-0ED64CB601A7}"/>
              </a:ext>
            </a:extLst>
          </p:cNvPr>
          <p:cNvSpPr txBox="1"/>
          <p:nvPr/>
        </p:nvSpPr>
        <p:spPr>
          <a:xfrm>
            <a:off x="2158511" y="5048063"/>
            <a:ext cx="2063599" cy="369332"/>
          </a:xfrm>
          <a:prstGeom prst="rect">
            <a:avLst/>
          </a:prstGeom>
          <a:noFill/>
        </p:spPr>
        <p:txBody>
          <a:bodyPr wrap="square" rtlCol="0">
            <a:spAutoFit/>
          </a:bodyPr>
          <a:lstStyle/>
          <a:p>
            <a:r>
              <a:rPr lang="en-CA" dirty="0">
                <a:solidFill>
                  <a:srgbClr val="C00000"/>
                </a:solidFill>
              </a:rPr>
              <a:t>US region (MIT)</a:t>
            </a:r>
          </a:p>
        </p:txBody>
      </p:sp>
      <p:sp>
        <p:nvSpPr>
          <p:cNvPr id="9" name="TextBox 8">
            <a:extLst>
              <a:ext uri="{FF2B5EF4-FFF2-40B4-BE49-F238E27FC236}">
                <a16:creationId xmlns:a16="http://schemas.microsoft.com/office/drawing/2014/main" id="{E927332B-91DC-5BE5-B9A0-AA87564E57C7}"/>
              </a:ext>
            </a:extLst>
          </p:cNvPr>
          <p:cNvSpPr txBox="1"/>
          <p:nvPr/>
        </p:nvSpPr>
        <p:spPr>
          <a:xfrm>
            <a:off x="5421765" y="5468718"/>
            <a:ext cx="2063599" cy="369332"/>
          </a:xfrm>
          <a:prstGeom prst="rect">
            <a:avLst/>
          </a:prstGeom>
          <a:noFill/>
        </p:spPr>
        <p:txBody>
          <a:bodyPr wrap="square" rtlCol="0">
            <a:spAutoFit/>
          </a:bodyPr>
          <a:lstStyle/>
          <a:p>
            <a:r>
              <a:rPr lang="en-CA" dirty="0">
                <a:solidFill>
                  <a:srgbClr val="C00000"/>
                </a:solidFill>
              </a:rPr>
              <a:t>DS region (JLAB)</a:t>
            </a:r>
          </a:p>
        </p:txBody>
      </p:sp>
      <p:sp>
        <p:nvSpPr>
          <p:cNvPr id="11" name="Date Placeholder 10">
            <a:extLst>
              <a:ext uri="{FF2B5EF4-FFF2-40B4-BE49-F238E27FC236}">
                <a16:creationId xmlns:a16="http://schemas.microsoft.com/office/drawing/2014/main" id="{7C2715AF-EAB9-527E-A3AF-F02321F8A18A}"/>
              </a:ext>
            </a:extLst>
          </p:cNvPr>
          <p:cNvSpPr>
            <a:spLocks noGrp="1"/>
          </p:cNvSpPr>
          <p:nvPr>
            <p:ph type="dt" sz="half" idx="10"/>
          </p:nvPr>
        </p:nvSpPr>
        <p:spPr/>
        <p:txBody>
          <a:bodyPr/>
          <a:lstStyle/>
          <a:p>
            <a:r>
              <a:rPr lang="en-US"/>
              <a:t>May 2023</a:t>
            </a:r>
            <a:endParaRPr lang="en-CA"/>
          </a:p>
        </p:txBody>
      </p:sp>
    </p:spTree>
    <p:extLst>
      <p:ext uri="{BB962C8B-B14F-4D97-AF65-F5344CB8AC3E}">
        <p14:creationId xmlns:p14="http://schemas.microsoft.com/office/powerpoint/2010/main" val="3818291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E70CA-BDCE-6A82-41F0-068BD68E63FA}"/>
              </a:ext>
            </a:extLst>
          </p:cNvPr>
          <p:cNvSpPr>
            <a:spLocks noGrp="1"/>
          </p:cNvSpPr>
          <p:nvPr>
            <p:ph type="title"/>
          </p:nvPr>
        </p:nvSpPr>
        <p:spPr/>
        <p:txBody>
          <a:bodyPr/>
          <a:lstStyle/>
          <a:p>
            <a:r>
              <a:rPr lang="en-CA" dirty="0"/>
              <a:t>Downstream Coil B Dose (</a:t>
            </a:r>
            <a:r>
              <a:rPr lang="en-CA" dirty="0" err="1"/>
              <a:t>MGy</a:t>
            </a:r>
            <a:r>
              <a:rPr lang="en-CA" dirty="0"/>
              <a:t>)</a:t>
            </a:r>
          </a:p>
        </p:txBody>
      </p:sp>
      <p:sp>
        <p:nvSpPr>
          <p:cNvPr id="4" name="Footer Placeholder 3">
            <a:extLst>
              <a:ext uri="{FF2B5EF4-FFF2-40B4-BE49-F238E27FC236}">
                <a16:creationId xmlns:a16="http://schemas.microsoft.com/office/drawing/2014/main" id="{2278ED12-1D13-0C6C-BEE1-586A0BA02CC6}"/>
              </a:ext>
            </a:extLst>
          </p:cNvPr>
          <p:cNvSpPr>
            <a:spLocks noGrp="1"/>
          </p:cNvSpPr>
          <p:nvPr>
            <p:ph type="ftr" sz="quarter" idx="11"/>
          </p:nvPr>
        </p:nvSpPr>
        <p:spPr/>
        <p:txBody>
          <a:bodyPr/>
          <a:lstStyle/>
          <a:p>
            <a:r>
              <a:rPr lang="en-US"/>
              <a:t>MOLLER Collaboration</a:t>
            </a:r>
            <a:endParaRPr lang="en-CA"/>
          </a:p>
        </p:txBody>
      </p:sp>
      <p:sp>
        <p:nvSpPr>
          <p:cNvPr id="5" name="Slide Number Placeholder 4">
            <a:extLst>
              <a:ext uri="{FF2B5EF4-FFF2-40B4-BE49-F238E27FC236}">
                <a16:creationId xmlns:a16="http://schemas.microsoft.com/office/drawing/2014/main" id="{D72C1310-7601-A2AE-D5CE-42AEBDD96126}"/>
              </a:ext>
            </a:extLst>
          </p:cNvPr>
          <p:cNvSpPr>
            <a:spLocks noGrp="1"/>
          </p:cNvSpPr>
          <p:nvPr>
            <p:ph type="sldNum" sz="quarter" idx="12"/>
          </p:nvPr>
        </p:nvSpPr>
        <p:spPr/>
        <p:txBody>
          <a:bodyPr/>
          <a:lstStyle/>
          <a:p>
            <a:fld id="{863012B9-97B1-41EC-92B1-94C8EAB2EE34}" type="slidenum">
              <a:rPr lang="en-CA" smtClean="0"/>
              <a:t>30</a:t>
            </a:fld>
            <a:endParaRPr lang="en-CA"/>
          </a:p>
        </p:txBody>
      </p:sp>
      <p:pic>
        <p:nvPicPr>
          <p:cNvPr id="9" name="Picture 8" descr="Chart, bar chart&#10;&#10;Description automatically generated">
            <a:extLst>
              <a:ext uri="{FF2B5EF4-FFF2-40B4-BE49-F238E27FC236}">
                <a16:creationId xmlns:a16="http://schemas.microsoft.com/office/drawing/2014/main" id="{5CCCA863-7BE4-9706-1A15-7896FBEB3441}"/>
              </a:ext>
            </a:extLst>
          </p:cNvPr>
          <p:cNvPicPr>
            <a:picLocks noChangeAspect="1"/>
          </p:cNvPicPr>
          <p:nvPr/>
        </p:nvPicPr>
        <p:blipFill>
          <a:blip r:embed="rId2"/>
          <a:stretch>
            <a:fillRect/>
          </a:stretch>
        </p:blipFill>
        <p:spPr>
          <a:xfrm>
            <a:off x="8284277" y="1012235"/>
            <a:ext cx="3801963" cy="2772000"/>
          </a:xfrm>
          <a:prstGeom prst="rect">
            <a:avLst/>
          </a:prstGeom>
        </p:spPr>
      </p:pic>
      <p:pic>
        <p:nvPicPr>
          <p:cNvPr id="11" name="Picture 10" descr="Chart, bar chart&#10;&#10;Description automatically generated">
            <a:extLst>
              <a:ext uri="{FF2B5EF4-FFF2-40B4-BE49-F238E27FC236}">
                <a16:creationId xmlns:a16="http://schemas.microsoft.com/office/drawing/2014/main" id="{89068402-37C3-5072-6DAA-66613D760824}"/>
              </a:ext>
            </a:extLst>
          </p:cNvPr>
          <p:cNvPicPr>
            <a:picLocks noChangeAspect="1"/>
          </p:cNvPicPr>
          <p:nvPr/>
        </p:nvPicPr>
        <p:blipFill>
          <a:blip r:embed="rId3"/>
          <a:stretch>
            <a:fillRect/>
          </a:stretch>
        </p:blipFill>
        <p:spPr>
          <a:xfrm>
            <a:off x="4482314" y="1041042"/>
            <a:ext cx="3801963" cy="2772000"/>
          </a:xfrm>
          <a:prstGeom prst="rect">
            <a:avLst/>
          </a:prstGeom>
        </p:spPr>
      </p:pic>
      <p:pic>
        <p:nvPicPr>
          <p:cNvPr id="13" name="Picture 12" descr="Chart, bar chart&#10;&#10;Description automatically generated">
            <a:extLst>
              <a:ext uri="{FF2B5EF4-FFF2-40B4-BE49-F238E27FC236}">
                <a16:creationId xmlns:a16="http://schemas.microsoft.com/office/drawing/2014/main" id="{ABD90625-B8D8-85C4-1F0B-6D9F3CF90F51}"/>
              </a:ext>
            </a:extLst>
          </p:cNvPr>
          <p:cNvPicPr>
            <a:picLocks noChangeAspect="1"/>
          </p:cNvPicPr>
          <p:nvPr/>
        </p:nvPicPr>
        <p:blipFill>
          <a:blip r:embed="rId4"/>
          <a:stretch>
            <a:fillRect/>
          </a:stretch>
        </p:blipFill>
        <p:spPr>
          <a:xfrm>
            <a:off x="284851" y="1047716"/>
            <a:ext cx="3801963" cy="2772000"/>
          </a:xfrm>
          <a:prstGeom prst="rect">
            <a:avLst/>
          </a:prstGeom>
        </p:spPr>
      </p:pic>
      <p:pic>
        <p:nvPicPr>
          <p:cNvPr id="15" name="Picture 14" descr="Scatter chart&#10;&#10;Description automatically generated">
            <a:extLst>
              <a:ext uri="{FF2B5EF4-FFF2-40B4-BE49-F238E27FC236}">
                <a16:creationId xmlns:a16="http://schemas.microsoft.com/office/drawing/2014/main" id="{AC0FC794-BA93-F53C-1A9A-0B3B7D4C50C5}"/>
              </a:ext>
            </a:extLst>
          </p:cNvPr>
          <p:cNvPicPr>
            <a:picLocks noChangeAspect="1"/>
          </p:cNvPicPr>
          <p:nvPr/>
        </p:nvPicPr>
        <p:blipFill>
          <a:blip r:embed="rId5"/>
          <a:stretch>
            <a:fillRect/>
          </a:stretch>
        </p:blipFill>
        <p:spPr>
          <a:xfrm>
            <a:off x="4599494" y="3949479"/>
            <a:ext cx="3801963" cy="2772000"/>
          </a:xfrm>
          <a:prstGeom prst="rect">
            <a:avLst/>
          </a:prstGeom>
        </p:spPr>
      </p:pic>
      <p:pic>
        <p:nvPicPr>
          <p:cNvPr id="17" name="Picture 16" descr="A picture containing graphical user interface&#10;&#10;Description automatically generated">
            <a:extLst>
              <a:ext uri="{FF2B5EF4-FFF2-40B4-BE49-F238E27FC236}">
                <a16:creationId xmlns:a16="http://schemas.microsoft.com/office/drawing/2014/main" id="{1B6E0203-E602-5528-41EC-B5E09B9474DB}"/>
              </a:ext>
            </a:extLst>
          </p:cNvPr>
          <p:cNvPicPr>
            <a:picLocks noChangeAspect="1"/>
          </p:cNvPicPr>
          <p:nvPr/>
        </p:nvPicPr>
        <p:blipFill>
          <a:blip r:embed="rId6"/>
          <a:stretch>
            <a:fillRect/>
          </a:stretch>
        </p:blipFill>
        <p:spPr>
          <a:xfrm>
            <a:off x="217778" y="3949479"/>
            <a:ext cx="3801965" cy="2772000"/>
          </a:xfrm>
          <a:prstGeom prst="rect">
            <a:avLst/>
          </a:prstGeom>
        </p:spPr>
      </p:pic>
      <p:sp>
        <p:nvSpPr>
          <p:cNvPr id="20" name="TextBox 19">
            <a:extLst>
              <a:ext uri="{FF2B5EF4-FFF2-40B4-BE49-F238E27FC236}">
                <a16:creationId xmlns:a16="http://schemas.microsoft.com/office/drawing/2014/main" id="{6EBCE9BC-3932-4953-C900-2346AF009187}"/>
              </a:ext>
            </a:extLst>
          </p:cNvPr>
          <p:cNvSpPr txBox="1"/>
          <p:nvPr/>
        </p:nvSpPr>
        <p:spPr>
          <a:xfrm>
            <a:off x="1154437" y="3949479"/>
            <a:ext cx="2144305" cy="369332"/>
          </a:xfrm>
          <a:prstGeom prst="rect">
            <a:avLst/>
          </a:prstGeom>
          <a:solidFill>
            <a:schemeClr val="bg1"/>
          </a:solidFill>
        </p:spPr>
        <p:txBody>
          <a:bodyPr wrap="none" rtlCol="0">
            <a:spAutoFit/>
          </a:bodyPr>
          <a:lstStyle/>
          <a:p>
            <a:r>
              <a:rPr lang="en-CA" dirty="0"/>
              <a:t>Symmetric, no shield</a:t>
            </a:r>
          </a:p>
        </p:txBody>
      </p:sp>
      <p:sp>
        <p:nvSpPr>
          <p:cNvPr id="21" name="TextBox 20">
            <a:extLst>
              <a:ext uri="{FF2B5EF4-FFF2-40B4-BE49-F238E27FC236}">
                <a16:creationId xmlns:a16="http://schemas.microsoft.com/office/drawing/2014/main" id="{A959CC8D-DE63-6C7F-AFE2-61771D0E84F4}"/>
              </a:ext>
            </a:extLst>
          </p:cNvPr>
          <p:cNvSpPr txBox="1"/>
          <p:nvPr/>
        </p:nvSpPr>
        <p:spPr>
          <a:xfrm>
            <a:off x="1154436" y="998106"/>
            <a:ext cx="2155526" cy="369332"/>
          </a:xfrm>
          <a:prstGeom prst="rect">
            <a:avLst/>
          </a:prstGeom>
          <a:solidFill>
            <a:schemeClr val="bg1"/>
          </a:solidFill>
        </p:spPr>
        <p:txBody>
          <a:bodyPr wrap="none" rtlCol="0">
            <a:spAutoFit/>
          </a:bodyPr>
          <a:lstStyle/>
          <a:p>
            <a:r>
              <a:rPr lang="en-CA" dirty="0"/>
              <a:t>Symmetric, w/ shield</a:t>
            </a:r>
          </a:p>
        </p:txBody>
      </p:sp>
      <p:sp>
        <p:nvSpPr>
          <p:cNvPr id="22" name="TextBox 21">
            <a:extLst>
              <a:ext uri="{FF2B5EF4-FFF2-40B4-BE49-F238E27FC236}">
                <a16:creationId xmlns:a16="http://schemas.microsoft.com/office/drawing/2014/main" id="{D43B8B06-C7C9-BEE0-4C7D-B7CC90699E8E}"/>
              </a:ext>
            </a:extLst>
          </p:cNvPr>
          <p:cNvSpPr txBox="1"/>
          <p:nvPr/>
        </p:nvSpPr>
        <p:spPr>
          <a:xfrm>
            <a:off x="8743444" y="875230"/>
            <a:ext cx="3041154" cy="369332"/>
          </a:xfrm>
          <a:prstGeom prst="rect">
            <a:avLst/>
          </a:prstGeom>
          <a:solidFill>
            <a:schemeClr val="bg1"/>
          </a:solidFill>
        </p:spPr>
        <p:txBody>
          <a:bodyPr wrap="none" rtlCol="0">
            <a:spAutoFit/>
          </a:bodyPr>
          <a:lstStyle/>
          <a:p>
            <a:r>
              <a:rPr lang="en-CA" dirty="0"/>
              <a:t>+/- 1 or 3 mm offset, w/ shield</a:t>
            </a:r>
          </a:p>
        </p:txBody>
      </p:sp>
      <p:sp>
        <p:nvSpPr>
          <p:cNvPr id="23" name="TextBox 22">
            <a:extLst>
              <a:ext uri="{FF2B5EF4-FFF2-40B4-BE49-F238E27FC236}">
                <a16:creationId xmlns:a16="http://schemas.microsoft.com/office/drawing/2014/main" id="{029F0AAF-B5AF-6D65-A1FB-8ABC6AA64394}"/>
              </a:ext>
            </a:extLst>
          </p:cNvPr>
          <p:cNvSpPr txBox="1"/>
          <p:nvPr/>
        </p:nvSpPr>
        <p:spPr>
          <a:xfrm>
            <a:off x="5048569" y="993960"/>
            <a:ext cx="2791085" cy="369332"/>
          </a:xfrm>
          <a:prstGeom prst="rect">
            <a:avLst/>
          </a:prstGeom>
          <a:solidFill>
            <a:schemeClr val="bg1"/>
          </a:solidFill>
        </p:spPr>
        <p:txBody>
          <a:bodyPr wrap="none" rtlCol="0">
            <a:spAutoFit/>
          </a:bodyPr>
          <a:lstStyle/>
          <a:p>
            <a:r>
              <a:rPr lang="en-CA" dirty="0"/>
              <a:t>+/- 0.5 mm offset, w/ shield</a:t>
            </a:r>
          </a:p>
        </p:txBody>
      </p:sp>
      <p:sp>
        <p:nvSpPr>
          <p:cNvPr id="24" name="TextBox 23">
            <a:extLst>
              <a:ext uri="{FF2B5EF4-FFF2-40B4-BE49-F238E27FC236}">
                <a16:creationId xmlns:a16="http://schemas.microsoft.com/office/drawing/2014/main" id="{A890209A-AFC9-3A57-E77D-C92765DB3B26}"/>
              </a:ext>
            </a:extLst>
          </p:cNvPr>
          <p:cNvSpPr txBox="1"/>
          <p:nvPr/>
        </p:nvSpPr>
        <p:spPr>
          <a:xfrm>
            <a:off x="4923534" y="3949479"/>
            <a:ext cx="3000117" cy="369332"/>
          </a:xfrm>
          <a:prstGeom prst="rect">
            <a:avLst/>
          </a:prstGeom>
          <a:solidFill>
            <a:schemeClr val="bg1"/>
          </a:solidFill>
        </p:spPr>
        <p:txBody>
          <a:bodyPr wrap="none" rtlCol="0">
            <a:spAutoFit/>
          </a:bodyPr>
          <a:lstStyle/>
          <a:p>
            <a:r>
              <a:rPr lang="en-CA" dirty="0"/>
              <a:t>Symmetric, Kryptonite* shield</a:t>
            </a:r>
          </a:p>
        </p:txBody>
      </p:sp>
      <p:sp>
        <p:nvSpPr>
          <p:cNvPr id="26" name="TextBox 25">
            <a:extLst>
              <a:ext uri="{FF2B5EF4-FFF2-40B4-BE49-F238E27FC236}">
                <a16:creationId xmlns:a16="http://schemas.microsoft.com/office/drawing/2014/main" id="{AC4E96C8-4734-A25C-CA05-7C0FEF662811}"/>
              </a:ext>
            </a:extLst>
          </p:cNvPr>
          <p:cNvSpPr txBox="1"/>
          <p:nvPr/>
        </p:nvSpPr>
        <p:spPr>
          <a:xfrm>
            <a:off x="9045018" y="422525"/>
            <a:ext cx="3794289" cy="307777"/>
          </a:xfrm>
          <a:prstGeom prst="rect">
            <a:avLst/>
          </a:prstGeom>
          <a:noFill/>
        </p:spPr>
        <p:txBody>
          <a:bodyPr wrap="square">
            <a:spAutoFit/>
          </a:bodyPr>
          <a:lstStyle/>
          <a:p>
            <a:r>
              <a:rPr lang="en-CA" sz="1400" dirty="0"/>
              <a:t>* “Kryptonite” stops all tracks  that hit it.</a:t>
            </a:r>
          </a:p>
        </p:txBody>
      </p:sp>
      <p:pic>
        <p:nvPicPr>
          <p:cNvPr id="32" name="Picture 31" descr="A picture containing square&#10;&#10;Description automatically generated">
            <a:extLst>
              <a:ext uri="{FF2B5EF4-FFF2-40B4-BE49-F238E27FC236}">
                <a16:creationId xmlns:a16="http://schemas.microsoft.com/office/drawing/2014/main" id="{F4E95294-E3F1-E055-1927-E877B2690398}"/>
              </a:ext>
            </a:extLst>
          </p:cNvPr>
          <p:cNvPicPr>
            <a:picLocks noChangeAspect="1"/>
          </p:cNvPicPr>
          <p:nvPr/>
        </p:nvPicPr>
        <p:blipFill>
          <a:blip r:embed="rId7"/>
          <a:stretch>
            <a:fillRect/>
          </a:stretch>
        </p:blipFill>
        <p:spPr>
          <a:xfrm>
            <a:off x="8363031" y="3949479"/>
            <a:ext cx="3801980" cy="2772000"/>
          </a:xfrm>
          <a:prstGeom prst="rect">
            <a:avLst/>
          </a:prstGeom>
        </p:spPr>
      </p:pic>
      <p:sp>
        <p:nvSpPr>
          <p:cNvPr id="33" name="TextBox 32">
            <a:extLst>
              <a:ext uri="{FF2B5EF4-FFF2-40B4-BE49-F238E27FC236}">
                <a16:creationId xmlns:a16="http://schemas.microsoft.com/office/drawing/2014/main" id="{B2411F5A-ECB0-AE26-364D-3790757446F9}"/>
              </a:ext>
            </a:extLst>
          </p:cNvPr>
          <p:cNvSpPr txBox="1"/>
          <p:nvPr/>
        </p:nvSpPr>
        <p:spPr>
          <a:xfrm>
            <a:off x="8743444" y="3949479"/>
            <a:ext cx="3029932" cy="369332"/>
          </a:xfrm>
          <a:prstGeom prst="rect">
            <a:avLst/>
          </a:prstGeom>
          <a:solidFill>
            <a:schemeClr val="bg1"/>
          </a:solidFill>
        </p:spPr>
        <p:txBody>
          <a:bodyPr wrap="none" rtlCol="0">
            <a:spAutoFit/>
          </a:bodyPr>
          <a:lstStyle/>
          <a:p>
            <a:r>
              <a:rPr lang="en-CA" dirty="0"/>
              <a:t>+/- 1 or 3 mm offset, no shield</a:t>
            </a:r>
          </a:p>
        </p:txBody>
      </p:sp>
      <p:sp>
        <p:nvSpPr>
          <p:cNvPr id="18" name="Title 1">
            <a:extLst>
              <a:ext uri="{FF2B5EF4-FFF2-40B4-BE49-F238E27FC236}">
                <a16:creationId xmlns:a16="http://schemas.microsoft.com/office/drawing/2014/main" id="{52CDC902-9F52-50A0-208E-FE8D2AD8E412}"/>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
        <p:nvSpPr>
          <p:cNvPr id="6" name="Date Placeholder 5">
            <a:extLst>
              <a:ext uri="{FF2B5EF4-FFF2-40B4-BE49-F238E27FC236}">
                <a16:creationId xmlns:a16="http://schemas.microsoft.com/office/drawing/2014/main" id="{ECFF64EB-8BF9-B7EB-8C90-5A87B0535B82}"/>
              </a:ext>
            </a:extLst>
          </p:cNvPr>
          <p:cNvSpPr>
            <a:spLocks noGrp="1"/>
          </p:cNvSpPr>
          <p:nvPr>
            <p:ph type="dt" sz="half" idx="10"/>
          </p:nvPr>
        </p:nvSpPr>
        <p:spPr/>
        <p:txBody>
          <a:bodyPr/>
          <a:lstStyle/>
          <a:p>
            <a:r>
              <a:rPr lang="en-US"/>
              <a:t>May 2023</a:t>
            </a:r>
            <a:endParaRPr lang="en-CA"/>
          </a:p>
        </p:txBody>
      </p:sp>
    </p:spTree>
    <p:extLst>
      <p:ext uri="{BB962C8B-B14F-4D97-AF65-F5344CB8AC3E}">
        <p14:creationId xmlns:p14="http://schemas.microsoft.com/office/powerpoint/2010/main" val="1330973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1715879-AA6E-42ED-9CBD-C148D9CCEE51}"/>
              </a:ext>
            </a:extLst>
          </p:cNvPr>
          <p:cNvPicPr>
            <a:picLocks noChangeAspect="1"/>
          </p:cNvPicPr>
          <p:nvPr/>
        </p:nvPicPr>
        <p:blipFill rotWithShape="1">
          <a:blip r:embed="rId3"/>
          <a:srcRect r="7887"/>
          <a:stretch/>
        </p:blipFill>
        <p:spPr>
          <a:xfrm>
            <a:off x="8780973" y="916908"/>
            <a:ext cx="3411027" cy="2661006"/>
          </a:xfrm>
          <a:prstGeom prst="rect">
            <a:avLst/>
          </a:prstGeom>
        </p:spPr>
      </p:pic>
      <p:pic>
        <p:nvPicPr>
          <p:cNvPr id="4" name="Picture 3">
            <a:extLst>
              <a:ext uri="{FF2B5EF4-FFF2-40B4-BE49-F238E27FC236}">
                <a16:creationId xmlns:a16="http://schemas.microsoft.com/office/drawing/2014/main" id="{1733DE9C-E24C-46E6-969B-C4326919C9F3}"/>
              </a:ext>
            </a:extLst>
          </p:cNvPr>
          <p:cNvPicPr>
            <a:picLocks noChangeAspect="1"/>
          </p:cNvPicPr>
          <p:nvPr/>
        </p:nvPicPr>
        <p:blipFill>
          <a:blip r:embed="rId4"/>
          <a:stretch>
            <a:fillRect/>
          </a:stretch>
        </p:blipFill>
        <p:spPr>
          <a:xfrm>
            <a:off x="5280651" y="921854"/>
            <a:ext cx="3334065" cy="3253887"/>
          </a:xfrm>
          <a:prstGeom prst="rect">
            <a:avLst/>
          </a:prstGeom>
        </p:spPr>
      </p:pic>
      <p:pic>
        <p:nvPicPr>
          <p:cNvPr id="17" name="Picture 16">
            <a:extLst>
              <a:ext uri="{FF2B5EF4-FFF2-40B4-BE49-F238E27FC236}">
                <a16:creationId xmlns:a16="http://schemas.microsoft.com/office/drawing/2014/main" id="{4D2595BA-54E3-421F-A5AB-B3384E5D4897}"/>
              </a:ext>
            </a:extLst>
          </p:cNvPr>
          <p:cNvPicPr>
            <a:picLocks noChangeAspect="1"/>
          </p:cNvPicPr>
          <p:nvPr/>
        </p:nvPicPr>
        <p:blipFill>
          <a:blip r:embed="rId5"/>
          <a:stretch>
            <a:fillRect/>
          </a:stretch>
        </p:blipFill>
        <p:spPr>
          <a:xfrm>
            <a:off x="5873403" y="4029437"/>
            <a:ext cx="3524626" cy="2532772"/>
          </a:xfrm>
          <a:prstGeom prst="rect">
            <a:avLst/>
          </a:prstGeom>
        </p:spPr>
      </p:pic>
      <p:sp>
        <p:nvSpPr>
          <p:cNvPr id="2" name="Title 1">
            <a:extLst>
              <a:ext uri="{FF2B5EF4-FFF2-40B4-BE49-F238E27FC236}">
                <a16:creationId xmlns:a16="http://schemas.microsoft.com/office/drawing/2014/main" id="{2CB880A9-D076-4597-8560-0F4197726B24}"/>
              </a:ext>
            </a:extLst>
          </p:cNvPr>
          <p:cNvSpPr>
            <a:spLocks noGrp="1"/>
          </p:cNvSpPr>
          <p:nvPr>
            <p:ph type="title"/>
          </p:nvPr>
        </p:nvSpPr>
        <p:spPr/>
        <p:txBody>
          <a:bodyPr/>
          <a:lstStyle/>
          <a:p>
            <a:r>
              <a:rPr lang="en-CA" dirty="0"/>
              <a:t>Using the whole detector array</a:t>
            </a:r>
          </a:p>
        </p:txBody>
      </p:sp>
      <p:sp>
        <p:nvSpPr>
          <p:cNvPr id="3" name="Content Placeholder 2">
            <a:extLst>
              <a:ext uri="{FF2B5EF4-FFF2-40B4-BE49-F238E27FC236}">
                <a16:creationId xmlns:a16="http://schemas.microsoft.com/office/drawing/2014/main" id="{B28D852E-A958-49A6-A11D-3E7522CE2275}"/>
              </a:ext>
            </a:extLst>
          </p:cNvPr>
          <p:cNvSpPr>
            <a:spLocks noGrp="1"/>
          </p:cNvSpPr>
          <p:nvPr>
            <p:ph idx="1"/>
          </p:nvPr>
        </p:nvSpPr>
        <p:spPr>
          <a:xfrm>
            <a:off x="411892" y="966055"/>
            <a:ext cx="4531287" cy="5381694"/>
          </a:xfrm>
        </p:spPr>
        <p:txBody>
          <a:bodyPr>
            <a:noAutofit/>
          </a:bodyPr>
          <a:lstStyle/>
          <a:p>
            <a:r>
              <a:rPr lang="en-CA" sz="1800" dirty="0">
                <a:latin typeface="+mn-lt"/>
              </a:rPr>
              <a:t>Although we call the rings </a:t>
            </a:r>
            <a:r>
              <a:rPr lang="en-CA" sz="1800" dirty="0" err="1">
                <a:latin typeface="+mn-lt"/>
              </a:rPr>
              <a:t>moller</a:t>
            </a:r>
            <a:r>
              <a:rPr lang="en-CA" sz="1800" dirty="0">
                <a:latin typeface="+mn-lt"/>
              </a:rPr>
              <a:t> or ep rings, we actually use more than one ring to determine the </a:t>
            </a:r>
            <a:r>
              <a:rPr lang="en-CA" sz="1800" dirty="0" err="1">
                <a:latin typeface="+mn-lt"/>
              </a:rPr>
              <a:t>moller</a:t>
            </a:r>
            <a:r>
              <a:rPr lang="en-CA" sz="1800" dirty="0">
                <a:latin typeface="+mn-lt"/>
              </a:rPr>
              <a:t> asymmetry</a:t>
            </a:r>
          </a:p>
          <a:p>
            <a:r>
              <a:rPr lang="en-CA" sz="1800" dirty="0">
                <a:latin typeface="+mn-lt"/>
              </a:rPr>
              <a:t>We will use the different contributions of the rate and asymmetry for each of the processes in each of the detector tiles to “deconvolute” the asymmetries for each process</a:t>
            </a:r>
          </a:p>
          <a:p>
            <a:r>
              <a:rPr lang="en-CA" sz="1800" dirty="0">
                <a:latin typeface="+mn-lt"/>
              </a:rPr>
              <a:t>Measurements to benchmark simulation with tracking system</a:t>
            </a:r>
          </a:p>
          <a:p>
            <a:pPr lvl="1"/>
            <a:r>
              <a:rPr lang="en-CA" sz="1800" dirty="0">
                <a:latin typeface="+mn-lt"/>
              </a:rPr>
              <a:t>low current runs - rate distribution on array</a:t>
            </a:r>
          </a:p>
          <a:p>
            <a:pPr lvl="1"/>
            <a:r>
              <a:rPr lang="en-CA" sz="1800" dirty="0">
                <a:latin typeface="+mn-lt"/>
              </a:rPr>
              <a:t>alternate beam energies</a:t>
            </a:r>
          </a:p>
          <a:p>
            <a:pPr lvl="1"/>
            <a:r>
              <a:rPr lang="en-CA" sz="1800" dirty="0">
                <a:latin typeface="+mn-lt"/>
              </a:rPr>
              <a:t>neutral dilution determination</a:t>
            </a:r>
          </a:p>
          <a:p>
            <a:r>
              <a:rPr lang="en-CA" sz="1800" dirty="0">
                <a:latin typeface="+mn-lt"/>
              </a:rPr>
              <a:t>high current - vary magnet currents to see how rates changes from quartz to quartz (</a:t>
            </a:r>
            <a:r>
              <a:rPr lang="en-CA" sz="1800" b="1" dirty="0">
                <a:latin typeface="+mn-lt"/>
              </a:rPr>
              <a:t>20% less up to 10% higher current</a:t>
            </a:r>
            <a:r>
              <a:rPr lang="en-CA" sz="1800" dirty="0">
                <a:latin typeface="+mn-lt"/>
              </a:rPr>
              <a:t>)</a:t>
            </a:r>
          </a:p>
          <a:p>
            <a:pPr lvl="1"/>
            <a:endParaRPr lang="en-CA" sz="1800" dirty="0">
              <a:latin typeface="+mn-lt"/>
            </a:endParaRPr>
          </a:p>
          <a:p>
            <a:pPr marL="342900" lvl="1" indent="0">
              <a:buNone/>
            </a:pPr>
            <a:endParaRPr lang="en-CA" sz="1800" dirty="0">
              <a:latin typeface="+mn-lt"/>
            </a:endParaRPr>
          </a:p>
          <a:p>
            <a:pPr lvl="1"/>
            <a:endParaRPr lang="en-CA" sz="1800" dirty="0">
              <a:latin typeface="+mn-lt"/>
            </a:endParaRPr>
          </a:p>
        </p:txBody>
      </p:sp>
      <p:sp>
        <p:nvSpPr>
          <p:cNvPr id="46" name="Footer Placeholder 45">
            <a:extLst>
              <a:ext uri="{FF2B5EF4-FFF2-40B4-BE49-F238E27FC236}">
                <a16:creationId xmlns:a16="http://schemas.microsoft.com/office/drawing/2014/main" id="{CD36917E-061B-493F-A0CF-65E05C6E5B24}"/>
              </a:ext>
            </a:extLst>
          </p:cNvPr>
          <p:cNvSpPr>
            <a:spLocks noGrp="1"/>
          </p:cNvSpPr>
          <p:nvPr>
            <p:ph type="ftr" sz="quarter" idx="11"/>
          </p:nvPr>
        </p:nvSpPr>
        <p:spPr/>
        <p:txBody>
          <a:bodyPr/>
          <a:lstStyle/>
          <a:p>
            <a:r>
              <a:rPr lang="en-US"/>
              <a:t>MOLLER Collaboration</a:t>
            </a:r>
            <a:endParaRPr lang="en-US" dirty="0"/>
          </a:p>
        </p:txBody>
      </p:sp>
      <p:sp>
        <p:nvSpPr>
          <p:cNvPr id="47" name="Slide Number Placeholder 46">
            <a:extLst>
              <a:ext uri="{FF2B5EF4-FFF2-40B4-BE49-F238E27FC236}">
                <a16:creationId xmlns:a16="http://schemas.microsoft.com/office/drawing/2014/main" id="{C51B0D35-1B13-4E4B-B535-91449C42D4DE}"/>
              </a:ext>
            </a:extLst>
          </p:cNvPr>
          <p:cNvSpPr>
            <a:spLocks noGrp="1"/>
          </p:cNvSpPr>
          <p:nvPr>
            <p:ph type="sldNum" sz="quarter" idx="12"/>
          </p:nvPr>
        </p:nvSpPr>
        <p:spPr/>
        <p:txBody>
          <a:bodyPr/>
          <a:lstStyle/>
          <a:p>
            <a:fld id="{07E1C93C-5050-FC42-8F10-D22D4F119D13}" type="slidenum">
              <a:rPr lang="en-US" smtClean="0"/>
              <a:pPr/>
              <a:t>31</a:t>
            </a:fld>
            <a:endParaRPr lang="en-US" dirty="0"/>
          </a:p>
        </p:txBody>
      </p:sp>
      <p:cxnSp>
        <p:nvCxnSpPr>
          <p:cNvPr id="8" name="Straight Connector 7">
            <a:extLst>
              <a:ext uri="{FF2B5EF4-FFF2-40B4-BE49-F238E27FC236}">
                <a16:creationId xmlns:a16="http://schemas.microsoft.com/office/drawing/2014/main" id="{EE652116-1781-491E-B050-0FDA1CD26B4B}"/>
              </a:ext>
            </a:extLst>
          </p:cNvPr>
          <p:cNvCxnSpPr>
            <a:cxnSpLocks/>
          </p:cNvCxnSpPr>
          <p:nvPr/>
        </p:nvCxnSpPr>
        <p:spPr>
          <a:xfrm>
            <a:off x="7164890" y="2494156"/>
            <a:ext cx="1880757" cy="176230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B6A9B1D-2AE2-47C1-BBA9-16FFFBDCED78}"/>
              </a:ext>
            </a:extLst>
          </p:cNvPr>
          <p:cNvCxnSpPr>
            <a:cxnSpLocks/>
          </p:cNvCxnSpPr>
          <p:nvPr/>
        </p:nvCxnSpPr>
        <p:spPr>
          <a:xfrm flipV="1">
            <a:off x="7754071" y="1192205"/>
            <a:ext cx="1325398" cy="118901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F188619-2C15-4492-88F8-1DB74E11CC4E}"/>
              </a:ext>
            </a:extLst>
          </p:cNvPr>
          <p:cNvCxnSpPr>
            <a:cxnSpLocks/>
          </p:cNvCxnSpPr>
          <p:nvPr/>
        </p:nvCxnSpPr>
        <p:spPr>
          <a:xfrm flipH="1">
            <a:off x="6699419" y="1761408"/>
            <a:ext cx="37937" cy="161617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4657951-EE26-4EB6-8091-7A79F3243DFE}"/>
              </a:ext>
            </a:extLst>
          </p:cNvPr>
          <p:cNvCxnSpPr>
            <a:cxnSpLocks/>
          </p:cNvCxnSpPr>
          <p:nvPr/>
        </p:nvCxnSpPr>
        <p:spPr>
          <a:xfrm>
            <a:off x="7911548" y="2756774"/>
            <a:ext cx="1264257" cy="55567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881AD49-C1D1-4611-86DE-A612FCD6F5E3}"/>
              </a:ext>
            </a:extLst>
          </p:cNvPr>
          <p:cNvCxnSpPr>
            <a:cxnSpLocks/>
          </p:cNvCxnSpPr>
          <p:nvPr/>
        </p:nvCxnSpPr>
        <p:spPr>
          <a:xfrm flipH="1">
            <a:off x="6234666" y="2510055"/>
            <a:ext cx="565390" cy="174640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26909977-AFBC-88DC-710A-8F7854EE7284}"/>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Tree>
    <p:extLst>
      <p:ext uri="{BB962C8B-B14F-4D97-AF65-F5344CB8AC3E}">
        <p14:creationId xmlns:p14="http://schemas.microsoft.com/office/powerpoint/2010/main" val="825441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31999-D880-4E34-A32C-BE21C02FA761}"/>
              </a:ext>
            </a:extLst>
          </p:cNvPr>
          <p:cNvSpPr>
            <a:spLocks noGrp="1"/>
          </p:cNvSpPr>
          <p:nvPr>
            <p:ph type="title"/>
          </p:nvPr>
        </p:nvSpPr>
        <p:spPr/>
        <p:txBody>
          <a:bodyPr/>
          <a:lstStyle/>
          <a:p>
            <a:r>
              <a:rPr lang="en-CA" dirty="0"/>
              <a:t>Sector Orientation</a:t>
            </a:r>
          </a:p>
        </p:txBody>
      </p:sp>
      <p:sp>
        <p:nvSpPr>
          <p:cNvPr id="4" name="Footer Placeholder 3">
            <a:extLst>
              <a:ext uri="{FF2B5EF4-FFF2-40B4-BE49-F238E27FC236}">
                <a16:creationId xmlns:a16="http://schemas.microsoft.com/office/drawing/2014/main" id="{5431F9D8-4F55-4449-8F8D-FA76186C2D00}"/>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FDDC4AB2-26E5-41CD-948C-80312D0AFBB4}"/>
              </a:ext>
            </a:extLst>
          </p:cNvPr>
          <p:cNvSpPr>
            <a:spLocks noGrp="1"/>
          </p:cNvSpPr>
          <p:nvPr>
            <p:ph type="sldNum" sz="quarter" idx="12"/>
          </p:nvPr>
        </p:nvSpPr>
        <p:spPr/>
        <p:txBody>
          <a:bodyPr/>
          <a:lstStyle/>
          <a:p>
            <a:fld id="{07E1C93C-5050-FC42-8F10-D22D4F119D13}" type="slidenum">
              <a:rPr lang="en-US" smtClean="0"/>
              <a:pPr/>
              <a:t>32</a:t>
            </a:fld>
            <a:endParaRPr lang="en-US" dirty="0"/>
          </a:p>
        </p:txBody>
      </p:sp>
      <p:pic>
        <p:nvPicPr>
          <p:cNvPr id="6" name="Picture 5" descr="linac.jpg">
            <a:extLst>
              <a:ext uri="{FF2B5EF4-FFF2-40B4-BE49-F238E27FC236}">
                <a16:creationId xmlns:a16="http://schemas.microsoft.com/office/drawing/2014/main" id="{7673BC99-243D-4C19-84DC-9F1716B27DEC}"/>
              </a:ext>
            </a:extLst>
          </p:cNvPr>
          <p:cNvPicPr>
            <a:picLocks noChangeAspect="1"/>
          </p:cNvPicPr>
          <p:nvPr/>
        </p:nvPicPr>
        <p:blipFill>
          <a:blip r:embed="rId2" cstate="print"/>
          <a:stretch>
            <a:fillRect/>
          </a:stretch>
        </p:blipFill>
        <p:spPr>
          <a:xfrm>
            <a:off x="4899838" y="2795019"/>
            <a:ext cx="4625163" cy="3025328"/>
          </a:xfrm>
          <a:prstGeom prst="rect">
            <a:avLst/>
          </a:prstGeom>
        </p:spPr>
      </p:pic>
      <p:pic>
        <p:nvPicPr>
          <p:cNvPr id="8" name="Picture 7" descr="solid_view_7_coils_upstream.png">
            <a:extLst>
              <a:ext uri="{FF2B5EF4-FFF2-40B4-BE49-F238E27FC236}">
                <a16:creationId xmlns:a16="http://schemas.microsoft.com/office/drawing/2014/main" id="{C85ED1F5-5636-438C-B585-1D93B61A390C}"/>
              </a:ext>
            </a:extLst>
          </p:cNvPr>
          <p:cNvPicPr>
            <a:picLocks noChangeAspect="1"/>
          </p:cNvPicPr>
          <p:nvPr/>
        </p:nvPicPr>
        <p:blipFill>
          <a:blip r:embed="rId3" cstate="print">
            <a:clrChange>
              <a:clrFrom>
                <a:srgbClr val="FFFFFF"/>
              </a:clrFrom>
              <a:clrTo>
                <a:srgbClr val="FFFFFF">
                  <a:alpha val="0"/>
                </a:srgbClr>
              </a:clrTo>
            </a:clrChange>
          </a:blip>
          <a:srcRect l="27590" r="30000"/>
          <a:stretch>
            <a:fillRect/>
          </a:stretch>
        </p:blipFill>
        <p:spPr>
          <a:xfrm>
            <a:off x="3131121" y="1840136"/>
            <a:ext cx="2705986" cy="2575174"/>
          </a:xfrm>
          <a:prstGeom prst="rect">
            <a:avLst/>
          </a:prstGeom>
        </p:spPr>
      </p:pic>
      <p:sp>
        <p:nvSpPr>
          <p:cNvPr id="9" name="TextBox 8">
            <a:extLst>
              <a:ext uri="{FF2B5EF4-FFF2-40B4-BE49-F238E27FC236}">
                <a16:creationId xmlns:a16="http://schemas.microsoft.com/office/drawing/2014/main" id="{14F9129E-B0A1-4050-908B-396859CEA4CB}"/>
              </a:ext>
            </a:extLst>
          </p:cNvPr>
          <p:cNvSpPr txBox="1"/>
          <p:nvPr/>
        </p:nvSpPr>
        <p:spPr>
          <a:xfrm>
            <a:off x="6239225" y="1790333"/>
            <a:ext cx="2741597" cy="715581"/>
          </a:xfrm>
          <a:prstGeom prst="rect">
            <a:avLst/>
          </a:prstGeom>
          <a:noFill/>
        </p:spPr>
        <p:txBody>
          <a:bodyPr wrap="square" rtlCol="0">
            <a:spAutoFit/>
          </a:bodyPr>
          <a:lstStyle/>
          <a:p>
            <a:r>
              <a:rPr lang="en-CA" sz="1350" dirty="0"/>
              <a:t>Closed sector to beam left to shield synchrotron radiation from hall A arc</a:t>
            </a:r>
          </a:p>
        </p:txBody>
      </p:sp>
      <p:sp>
        <p:nvSpPr>
          <p:cNvPr id="10" name="TextBox 9">
            <a:extLst>
              <a:ext uri="{FF2B5EF4-FFF2-40B4-BE49-F238E27FC236}">
                <a16:creationId xmlns:a16="http://schemas.microsoft.com/office/drawing/2014/main" id="{14F9129E-B0A1-4050-908B-396859CEA4CB}"/>
              </a:ext>
            </a:extLst>
          </p:cNvPr>
          <p:cNvSpPr txBox="1"/>
          <p:nvPr/>
        </p:nvSpPr>
        <p:spPr>
          <a:xfrm>
            <a:off x="2786327" y="3207022"/>
            <a:ext cx="2741597" cy="300082"/>
          </a:xfrm>
          <a:prstGeom prst="rect">
            <a:avLst/>
          </a:prstGeom>
          <a:noFill/>
        </p:spPr>
        <p:txBody>
          <a:bodyPr wrap="square" rtlCol="0">
            <a:spAutoFit/>
          </a:bodyPr>
          <a:lstStyle/>
          <a:p>
            <a:r>
              <a:rPr lang="en-CA" sz="1350" dirty="0"/>
              <a:t>Horizontal coil</a:t>
            </a:r>
          </a:p>
        </p:txBody>
      </p:sp>
      <p:sp>
        <p:nvSpPr>
          <p:cNvPr id="11" name="Title 1">
            <a:extLst>
              <a:ext uri="{FF2B5EF4-FFF2-40B4-BE49-F238E27FC236}">
                <a16:creationId xmlns:a16="http://schemas.microsoft.com/office/drawing/2014/main" id="{45DD6313-CA9B-4DDD-A9B4-F6F41DE69C43}"/>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Tree>
    <p:extLst>
      <p:ext uri="{BB962C8B-B14F-4D97-AF65-F5344CB8AC3E}">
        <p14:creationId xmlns:p14="http://schemas.microsoft.com/office/powerpoint/2010/main" val="1579867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Finite Target Effects - Example</a:t>
            </a:r>
          </a:p>
        </p:txBody>
      </p:sp>
      <p:sp>
        <p:nvSpPr>
          <p:cNvPr id="4" name="Footer Placeholder 3"/>
          <p:cNvSpPr>
            <a:spLocks noGrp="1"/>
          </p:cNvSpPr>
          <p:nvPr>
            <p:ph type="ftr" sz="quarter" idx="11"/>
          </p:nvPr>
        </p:nvSpPr>
        <p:spPr/>
        <p:txBody>
          <a:bodyPr/>
          <a:lstStyle/>
          <a:p>
            <a:r>
              <a:rPr lang="en-US"/>
              <a:t>MOLLER Collaboration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33</a:t>
            </a:fld>
            <a:endParaRPr lang="en-US" dirty="0"/>
          </a:p>
        </p:txBody>
      </p:sp>
      <p:sp>
        <p:nvSpPr>
          <p:cNvPr id="6" name="Rectangle 5">
            <a:extLst>
              <a:ext uri="{FF2B5EF4-FFF2-40B4-BE49-F238E27FC236}">
                <a16:creationId xmlns:a16="http://schemas.microsoft.com/office/drawing/2014/main" id="{40BDE4D3-D5D6-4590-875D-0F7E39754F2D}"/>
              </a:ext>
            </a:extLst>
          </p:cNvPr>
          <p:cNvSpPr/>
          <p:nvPr/>
        </p:nvSpPr>
        <p:spPr>
          <a:xfrm>
            <a:off x="3067050" y="3809118"/>
            <a:ext cx="2171700" cy="11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5F7692-6DD9-4C72-A8CD-34E9F88E976B}"/>
              </a:ext>
            </a:extLst>
          </p:cNvPr>
          <p:cNvSpPr/>
          <p:nvPr/>
        </p:nvSpPr>
        <p:spPr>
          <a:xfrm>
            <a:off x="7401022" y="1726168"/>
            <a:ext cx="57150" cy="85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50B5DA1-97EF-4A65-A8B6-334D43224B89}"/>
              </a:ext>
            </a:extLst>
          </p:cNvPr>
          <p:cNvSpPr/>
          <p:nvPr/>
        </p:nvSpPr>
        <p:spPr>
          <a:xfrm>
            <a:off x="7410450" y="3037593"/>
            <a:ext cx="57150" cy="85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ED7EF7EA-0835-4445-817F-A56E9820722A}"/>
              </a:ext>
            </a:extLst>
          </p:cNvPr>
          <p:cNvCxnSpPr>
            <a:cxnSpLocks/>
            <a:stCxn id="6" idx="3"/>
          </p:cNvCxnSpPr>
          <p:nvPr/>
        </p:nvCxnSpPr>
        <p:spPr>
          <a:xfrm flipV="1">
            <a:off x="5238751" y="2363836"/>
            <a:ext cx="3858575" cy="150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B3D478-D218-4ABF-83E8-44CDBE77F3E0}"/>
              </a:ext>
            </a:extLst>
          </p:cNvPr>
          <p:cNvCxnSpPr>
            <a:cxnSpLocks/>
          </p:cNvCxnSpPr>
          <p:nvPr/>
        </p:nvCxnSpPr>
        <p:spPr>
          <a:xfrm flipV="1">
            <a:off x="3067050" y="2136561"/>
            <a:ext cx="6000750" cy="17297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B037C4-444B-4A85-9593-FC653E35F920}"/>
              </a:ext>
            </a:extLst>
          </p:cNvPr>
          <p:cNvCxnSpPr>
            <a:cxnSpLocks/>
          </p:cNvCxnSpPr>
          <p:nvPr/>
        </p:nvCxnSpPr>
        <p:spPr>
          <a:xfrm flipV="1">
            <a:off x="3067050" y="2686276"/>
            <a:ext cx="6154968" cy="1179993"/>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4CC84270-6DC7-4818-B0E7-F43B1FBAC354}"/>
              </a:ext>
            </a:extLst>
          </p:cNvPr>
          <p:cNvCxnSpPr>
            <a:cxnSpLocks/>
          </p:cNvCxnSpPr>
          <p:nvPr/>
        </p:nvCxnSpPr>
        <p:spPr>
          <a:xfrm flipV="1">
            <a:off x="5238751" y="1959526"/>
            <a:ext cx="3296516" cy="1906743"/>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graphicFrame>
        <p:nvGraphicFramePr>
          <p:cNvPr id="13" name="Table 12">
            <a:extLst>
              <a:ext uri="{FF2B5EF4-FFF2-40B4-BE49-F238E27FC236}">
                <a16:creationId xmlns:a16="http://schemas.microsoft.com/office/drawing/2014/main" id="{F28A389D-304C-4E4F-A16B-FC3077CD188F}"/>
              </a:ext>
            </a:extLst>
          </p:cNvPr>
          <p:cNvGraphicFramePr>
            <a:graphicFrameLocks noGrp="1"/>
          </p:cNvGraphicFramePr>
          <p:nvPr>
            <p:extLst>
              <p:ext uri="{D42A27DB-BD31-4B8C-83A1-F6EECF244321}">
                <p14:modId xmlns:p14="http://schemas.microsoft.com/office/powerpoint/2010/main" val="1361766283"/>
              </p:ext>
            </p:extLst>
          </p:nvPr>
        </p:nvGraphicFramePr>
        <p:xfrm>
          <a:off x="-193977" y="4025682"/>
          <a:ext cx="3047228" cy="844392"/>
        </p:xfrm>
        <a:graphic>
          <a:graphicData uri="http://schemas.openxmlformats.org/drawingml/2006/table">
            <a:tbl>
              <a:tblPr/>
              <a:tblGrid>
                <a:gridCol w="1443789">
                  <a:extLst>
                    <a:ext uri="{9D8B030D-6E8A-4147-A177-3AD203B41FA5}">
                      <a16:colId xmlns:a16="http://schemas.microsoft.com/office/drawing/2014/main" val="20000"/>
                    </a:ext>
                  </a:extLst>
                </a:gridCol>
                <a:gridCol w="842210">
                  <a:extLst>
                    <a:ext uri="{9D8B030D-6E8A-4147-A177-3AD203B41FA5}">
                      <a16:colId xmlns:a16="http://schemas.microsoft.com/office/drawing/2014/main" val="20001"/>
                    </a:ext>
                  </a:extLst>
                </a:gridCol>
                <a:gridCol w="761229">
                  <a:extLst>
                    <a:ext uri="{9D8B030D-6E8A-4147-A177-3AD203B41FA5}">
                      <a16:colId xmlns:a16="http://schemas.microsoft.com/office/drawing/2014/main" val="20002"/>
                    </a:ext>
                  </a:extLst>
                </a:gridCol>
              </a:tblGrid>
              <a:tr h="173089">
                <a:tc>
                  <a:txBody>
                    <a:bodyPr/>
                    <a:lstStyle/>
                    <a:p>
                      <a:pPr algn="r" fontAlgn="b"/>
                      <a:r>
                        <a:rPr lang="en-US" sz="1800" b="0" i="0" u="none" strike="noStrike" dirty="0" err="1">
                          <a:solidFill>
                            <a:srgbClr val="000000"/>
                          </a:solidFill>
                          <a:latin typeface="Calibri"/>
                        </a:rPr>
                        <a:t>z</a:t>
                      </a:r>
                      <a:r>
                        <a:rPr lang="en-US" sz="1800" b="0" i="0" u="none" strike="noStrike" baseline="-25000" dirty="0" err="1">
                          <a:solidFill>
                            <a:srgbClr val="000000"/>
                          </a:solidFill>
                          <a:latin typeface="Calibri"/>
                        </a:rPr>
                        <a:t>targ,up</a:t>
                      </a:r>
                      <a:r>
                        <a:rPr lang="en-US" sz="1800" b="0" i="0" u="none" strike="noStrike" baseline="-25000" dirty="0">
                          <a:solidFill>
                            <a:srgbClr val="000000"/>
                          </a:solidFill>
                          <a:latin typeface="Calibri"/>
                        </a:rPr>
                        <a:t> </a:t>
                      </a:r>
                      <a:r>
                        <a:rPr lang="en-US" sz="1800" b="0" i="0" u="none" strike="noStrike" dirty="0">
                          <a:solidFill>
                            <a:srgbClr val="000000"/>
                          </a:solidFill>
                          <a:latin typeface="Calibri"/>
                        </a:rPr>
                        <a:t>=</a:t>
                      </a:r>
                    </a:p>
                  </a:txBody>
                  <a:tcPr marL="7144" marR="7144" marT="7144"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-75</a:t>
                      </a:r>
                    </a:p>
                  </a:txBody>
                  <a:tcPr marL="7144" marR="7144" marT="7144" marB="0" anchor="b">
                    <a:lnL>
                      <a:noFill/>
                    </a:lnL>
                    <a:lnR>
                      <a:noFill/>
                    </a:lnR>
                    <a:lnT>
                      <a:noFill/>
                    </a:lnT>
                    <a:lnB>
                      <a:noFill/>
                    </a:lnB>
                  </a:tcPr>
                </a:tc>
                <a:tc>
                  <a:txBody>
                    <a:bodyPr/>
                    <a:lstStyle/>
                    <a:p>
                      <a:pPr algn="l" fontAlgn="b"/>
                      <a:r>
                        <a:rPr lang="en-US" sz="1800" b="0" i="0" u="none" strike="noStrike" dirty="0">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2"/>
                  </a:ext>
                </a:extLst>
              </a:tr>
              <a:tr h="189814">
                <a:tc>
                  <a:txBody>
                    <a:bodyPr/>
                    <a:lstStyle/>
                    <a:p>
                      <a:pPr algn="r" fontAlgn="b"/>
                      <a:r>
                        <a:rPr lang="en-US" sz="1800" b="0" i="0" u="none" strike="noStrike" dirty="0" err="1">
                          <a:solidFill>
                            <a:srgbClr val="000000"/>
                          </a:solidFill>
                          <a:latin typeface="Calibri"/>
                        </a:rPr>
                        <a:t>z</a:t>
                      </a:r>
                      <a:r>
                        <a:rPr lang="en-US" sz="1800" b="0" i="0" u="none" strike="noStrike" baseline="-25000" dirty="0" err="1">
                          <a:solidFill>
                            <a:srgbClr val="000000"/>
                          </a:solidFill>
                          <a:latin typeface="Calibri"/>
                        </a:rPr>
                        <a:t>targ,center</a:t>
                      </a:r>
                      <a:r>
                        <a:rPr lang="en-US" sz="1800" b="0" i="0" u="none" strike="noStrike" baseline="-25000" dirty="0">
                          <a:solidFill>
                            <a:srgbClr val="000000"/>
                          </a:solidFill>
                          <a:latin typeface="Calibri"/>
                        </a:rPr>
                        <a:t> </a:t>
                      </a:r>
                      <a:r>
                        <a:rPr lang="en-US" sz="1800" b="0" i="0" u="none" strike="noStrike" dirty="0">
                          <a:solidFill>
                            <a:srgbClr val="000000"/>
                          </a:solidFill>
                          <a:latin typeface="Calibri"/>
                        </a:rPr>
                        <a:t>=</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0</a:t>
                      </a:r>
                    </a:p>
                  </a:txBody>
                  <a:tcPr marL="7144" marR="7144" marT="7144" marB="0" anchor="b">
                    <a:lnL>
                      <a:noFill/>
                    </a:lnL>
                    <a:lnR>
                      <a:noFill/>
                    </a:lnR>
                    <a:lnT>
                      <a:noFill/>
                    </a:lnT>
                    <a:lnB>
                      <a:noFill/>
                    </a:lnB>
                  </a:tcPr>
                </a:tc>
                <a:tc>
                  <a:txBody>
                    <a:bodyPr/>
                    <a:lstStyle/>
                    <a:p>
                      <a:pPr algn="l" fontAlgn="b"/>
                      <a:r>
                        <a:rPr lang="en-US" sz="1800" b="0" i="0" u="none" strike="noStrike" dirty="0">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3"/>
                  </a:ext>
                </a:extLst>
              </a:tr>
              <a:tr h="171450">
                <a:tc>
                  <a:txBody>
                    <a:bodyPr/>
                    <a:lstStyle/>
                    <a:p>
                      <a:pPr algn="r" fontAlgn="b"/>
                      <a:r>
                        <a:rPr lang="en-US" sz="1800" b="0" i="0" u="none" strike="noStrike" dirty="0" err="1">
                          <a:solidFill>
                            <a:srgbClr val="000000"/>
                          </a:solidFill>
                          <a:latin typeface="Calibri"/>
                        </a:rPr>
                        <a:t>z</a:t>
                      </a:r>
                      <a:r>
                        <a:rPr lang="en-US" sz="1800" b="0" i="0" u="none" strike="noStrike" baseline="-25000" dirty="0" err="1">
                          <a:solidFill>
                            <a:srgbClr val="000000"/>
                          </a:solidFill>
                          <a:latin typeface="Calibri"/>
                        </a:rPr>
                        <a:t>targ,down</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75</a:t>
                      </a:r>
                    </a:p>
                  </a:txBody>
                  <a:tcPr marL="7144" marR="7144" marT="7144" marB="0" anchor="b">
                    <a:lnL>
                      <a:noFill/>
                    </a:lnL>
                    <a:lnR>
                      <a:noFill/>
                    </a:lnR>
                    <a:lnT>
                      <a:noFill/>
                    </a:lnT>
                    <a:lnB>
                      <a:noFill/>
                    </a:lnB>
                  </a:tcPr>
                </a:tc>
                <a:tc>
                  <a:txBody>
                    <a:bodyPr/>
                    <a:lstStyle/>
                    <a:p>
                      <a:pPr algn="l" fontAlgn="b"/>
                      <a:r>
                        <a:rPr lang="en-US" sz="1800" b="0" i="0" u="none" strike="noStrike" dirty="0">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4"/>
                  </a:ext>
                </a:extLst>
              </a:tr>
            </a:tbl>
          </a:graphicData>
        </a:graphic>
      </p:graphicFrame>
      <p:graphicFrame>
        <p:nvGraphicFramePr>
          <p:cNvPr id="14" name="Table 13">
            <a:extLst>
              <a:ext uri="{FF2B5EF4-FFF2-40B4-BE49-F238E27FC236}">
                <a16:creationId xmlns:a16="http://schemas.microsoft.com/office/drawing/2014/main" id="{58076563-8E08-484B-AA3A-8696C5674DD7}"/>
              </a:ext>
            </a:extLst>
          </p:cNvPr>
          <p:cNvGraphicFramePr>
            <a:graphicFrameLocks noGrp="1"/>
          </p:cNvGraphicFramePr>
          <p:nvPr>
            <p:extLst>
              <p:ext uri="{D42A27DB-BD31-4B8C-83A1-F6EECF244321}">
                <p14:modId xmlns:p14="http://schemas.microsoft.com/office/powerpoint/2010/main" val="1362044992"/>
              </p:ext>
            </p:extLst>
          </p:nvPr>
        </p:nvGraphicFramePr>
        <p:xfrm>
          <a:off x="4628737" y="4994250"/>
          <a:ext cx="2258272" cy="562928"/>
        </p:xfrm>
        <a:graphic>
          <a:graphicData uri="http://schemas.openxmlformats.org/drawingml/2006/table">
            <a:tbl>
              <a:tblPr/>
              <a:tblGrid>
                <a:gridCol w="903309">
                  <a:extLst>
                    <a:ext uri="{9D8B030D-6E8A-4147-A177-3AD203B41FA5}">
                      <a16:colId xmlns:a16="http://schemas.microsoft.com/office/drawing/2014/main" val="20000"/>
                    </a:ext>
                  </a:extLst>
                </a:gridCol>
                <a:gridCol w="833824">
                  <a:extLst>
                    <a:ext uri="{9D8B030D-6E8A-4147-A177-3AD203B41FA5}">
                      <a16:colId xmlns:a16="http://schemas.microsoft.com/office/drawing/2014/main" val="20001"/>
                    </a:ext>
                  </a:extLst>
                </a:gridCol>
                <a:gridCol w="521139">
                  <a:extLst>
                    <a:ext uri="{9D8B030D-6E8A-4147-A177-3AD203B41FA5}">
                      <a16:colId xmlns:a16="http://schemas.microsoft.com/office/drawing/2014/main" val="20002"/>
                    </a:ext>
                  </a:extLst>
                </a:gridCol>
              </a:tblGrid>
              <a:tr h="200025">
                <a:tc>
                  <a:txBody>
                    <a:bodyPr/>
                    <a:lstStyle/>
                    <a:p>
                      <a:pPr algn="l" fontAlgn="b"/>
                      <a:r>
                        <a:rPr lang="en-US" sz="1800" b="0" i="0" u="none" strike="noStrike" dirty="0" err="1">
                          <a:solidFill>
                            <a:srgbClr val="000000"/>
                          </a:solidFill>
                          <a:latin typeface="Calibri"/>
                        </a:rPr>
                        <a:t>R</a:t>
                      </a:r>
                      <a:r>
                        <a:rPr lang="en-US" sz="1800" b="0" i="0" u="none" strike="noStrike" baseline="-25000" dirty="0" err="1">
                          <a:solidFill>
                            <a:srgbClr val="000000"/>
                          </a:solidFill>
                          <a:latin typeface="Calibri"/>
                        </a:rPr>
                        <a:t>inner</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3.658</a:t>
                      </a:r>
                    </a:p>
                  </a:txBody>
                  <a:tcPr marL="7144" marR="7144" marT="7144" marB="0" anchor="b">
                    <a:lnL>
                      <a:noFill/>
                    </a:lnL>
                    <a:lnR>
                      <a:noFill/>
                    </a:lnR>
                    <a:lnT>
                      <a:noFill/>
                    </a:lnT>
                    <a:lnB>
                      <a:noFill/>
                    </a:lnB>
                  </a:tcPr>
                </a:tc>
                <a:tc>
                  <a:txBody>
                    <a:bodyPr/>
                    <a:lstStyle/>
                    <a:p>
                      <a:pPr algn="l" fontAlgn="b"/>
                      <a:r>
                        <a:rPr lang="en-US" sz="1800" b="0" i="0" u="none" strike="noStrike" dirty="0">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0"/>
                  </a:ext>
                </a:extLst>
              </a:tr>
              <a:tr h="200025">
                <a:tc>
                  <a:txBody>
                    <a:bodyPr/>
                    <a:lstStyle/>
                    <a:p>
                      <a:pPr algn="l" fontAlgn="b"/>
                      <a:r>
                        <a:rPr lang="en-US" sz="1800" b="0" i="0" u="none" strike="noStrike" dirty="0">
                          <a:solidFill>
                            <a:srgbClr val="000000"/>
                          </a:solidFill>
                          <a:latin typeface="Calibri"/>
                        </a:rPr>
                        <a:t>R</a:t>
                      </a:r>
                      <a:r>
                        <a:rPr lang="en-US" sz="1800" b="0" i="0" u="none" strike="noStrike" baseline="-25000" dirty="0">
                          <a:solidFill>
                            <a:srgbClr val="000000"/>
                          </a:solidFill>
                          <a:latin typeface="Calibri"/>
                        </a:rPr>
                        <a:t>outer</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11.306</a:t>
                      </a:r>
                    </a:p>
                  </a:txBody>
                  <a:tcPr marL="7144" marR="7144" marT="7144" marB="0" anchor="b">
                    <a:lnL>
                      <a:noFill/>
                    </a:lnL>
                    <a:lnR>
                      <a:noFill/>
                    </a:lnR>
                    <a:lnT>
                      <a:noFill/>
                    </a:lnT>
                    <a:lnB>
                      <a:noFill/>
                    </a:lnB>
                  </a:tcPr>
                </a:tc>
                <a:tc>
                  <a:txBody>
                    <a:bodyPr/>
                    <a:lstStyle/>
                    <a:p>
                      <a:pPr algn="l" fontAlgn="b"/>
                      <a:r>
                        <a:rPr lang="en-US" sz="1800" b="0" i="0" u="none" strike="noStrike" dirty="0">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1"/>
                  </a:ext>
                </a:extLst>
              </a:tr>
            </a:tbl>
          </a:graphicData>
        </a:graphic>
      </p:graphicFrame>
      <p:graphicFrame>
        <p:nvGraphicFramePr>
          <p:cNvPr id="15" name="Table 14">
            <a:extLst>
              <a:ext uri="{FF2B5EF4-FFF2-40B4-BE49-F238E27FC236}">
                <a16:creationId xmlns:a16="http://schemas.microsoft.com/office/drawing/2014/main" id="{EB91A51F-3DDA-4CE6-9613-950BA1405A65}"/>
              </a:ext>
            </a:extLst>
          </p:cNvPr>
          <p:cNvGraphicFramePr>
            <a:graphicFrameLocks noGrp="1"/>
          </p:cNvGraphicFramePr>
          <p:nvPr>
            <p:extLst>
              <p:ext uri="{D42A27DB-BD31-4B8C-83A1-F6EECF244321}">
                <p14:modId xmlns:p14="http://schemas.microsoft.com/office/powerpoint/2010/main" val="1442874868"/>
              </p:ext>
            </p:extLst>
          </p:nvPr>
        </p:nvGraphicFramePr>
        <p:xfrm>
          <a:off x="8036515" y="4563404"/>
          <a:ext cx="2272275" cy="562928"/>
        </p:xfrm>
        <a:graphic>
          <a:graphicData uri="http://schemas.openxmlformats.org/drawingml/2006/table">
            <a:tbl>
              <a:tblPr/>
              <a:tblGrid>
                <a:gridCol w="854152">
                  <a:extLst>
                    <a:ext uri="{9D8B030D-6E8A-4147-A177-3AD203B41FA5}">
                      <a16:colId xmlns:a16="http://schemas.microsoft.com/office/drawing/2014/main" val="20000"/>
                    </a:ext>
                  </a:extLst>
                </a:gridCol>
                <a:gridCol w="466621">
                  <a:extLst>
                    <a:ext uri="{9D8B030D-6E8A-4147-A177-3AD203B41FA5}">
                      <a16:colId xmlns:a16="http://schemas.microsoft.com/office/drawing/2014/main" val="20001"/>
                    </a:ext>
                  </a:extLst>
                </a:gridCol>
                <a:gridCol w="885594">
                  <a:extLst>
                    <a:ext uri="{9D8B030D-6E8A-4147-A177-3AD203B41FA5}">
                      <a16:colId xmlns:a16="http://schemas.microsoft.com/office/drawing/2014/main" val="20002"/>
                    </a:ext>
                  </a:extLst>
                </a:gridCol>
                <a:gridCol w="65908">
                  <a:extLst>
                    <a:ext uri="{9D8B030D-6E8A-4147-A177-3AD203B41FA5}">
                      <a16:colId xmlns:a16="http://schemas.microsoft.com/office/drawing/2014/main" val="20003"/>
                    </a:ext>
                  </a:extLst>
                </a:gridCol>
              </a:tblGrid>
              <a:tr h="167164">
                <a:tc>
                  <a:txBody>
                    <a:bodyPr/>
                    <a:lstStyle/>
                    <a:p>
                      <a:pPr algn="r" fontAlgn="b"/>
                      <a:r>
                        <a:rPr lang="el-GR" sz="1800" b="0" i="0" u="none" strike="noStrike" dirty="0">
                          <a:solidFill>
                            <a:srgbClr val="000000"/>
                          </a:solidFill>
                          <a:latin typeface="Calibri"/>
                        </a:rPr>
                        <a:t>θ</a:t>
                      </a:r>
                      <a:r>
                        <a:rPr lang="en-US" sz="1800" b="0" i="0" u="none" strike="noStrike" baseline="-25000" dirty="0" err="1">
                          <a:solidFill>
                            <a:srgbClr val="000000"/>
                          </a:solidFill>
                          <a:latin typeface="Calibri"/>
                        </a:rPr>
                        <a:t>low,cen</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6.2</a:t>
                      </a:r>
                    </a:p>
                  </a:txBody>
                  <a:tcPr marL="7144" marR="7144" marT="7144" marB="0" anchor="b">
                    <a:lnL>
                      <a:noFill/>
                    </a:lnL>
                    <a:lnR>
                      <a:noFill/>
                    </a:lnR>
                    <a:lnT>
                      <a:noFill/>
                    </a:lnT>
                    <a:lnB>
                      <a:noFill/>
                    </a:lnB>
                  </a:tcPr>
                </a:tc>
                <a:tc>
                  <a:txBody>
                    <a:bodyPr/>
                    <a:lstStyle/>
                    <a:p>
                      <a:pPr algn="l" fontAlgn="b"/>
                      <a:r>
                        <a:rPr lang="en-US" sz="1800" b="0" i="0" u="none" strike="noStrike" dirty="0" err="1">
                          <a:solidFill>
                            <a:srgbClr val="000000"/>
                          </a:solidFill>
                          <a:latin typeface="Calibri"/>
                        </a:rPr>
                        <a:t>mrads</a:t>
                      </a:r>
                      <a:endParaRPr lang="en-US" sz="1800" b="0" i="0" u="none" strike="noStrike" dirty="0">
                        <a:solidFill>
                          <a:srgbClr val="000000"/>
                        </a:solidFill>
                        <a:latin typeface="Calibri"/>
                      </a:endParaRPr>
                    </a:p>
                  </a:txBody>
                  <a:tcPr marL="7144" marR="7144" marT="7144" marB="0" anchor="b">
                    <a:lnL>
                      <a:noFill/>
                    </a:lnL>
                    <a:lnR>
                      <a:noFill/>
                    </a:lnR>
                    <a:lnT>
                      <a:noFill/>
                    </a:lnT>
                    <a:lnB>
                      <a:noFill/>
                    </a:lnB>
                  </a:tcPr>
                </a:tc>
                <a:tc>
                  <a:txBody>
                    <a:bodyPr/>
                    <a:lstStyle/>
                    <a:p>
                      <a:pPr algn="l" fontAlgn="b"/>
                      <a:endParaRPr lang="en-US" sz="1800" b="0" i="0" u="none" strike="noStrike">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2"/>
                  </a:ext>
                </a:extLst>
              </a:tr>
              <a:tr h="167164">
                <a:tc>
                  <a:txBody>
                    <a:bodyPr/>
                    <a:lstStyle/>
                    <a:p>
                      <a:pPr algn="r" fontAlgn="b"/>
                      <a:r>
                        <a:rPr lang="el-GR" sz="1800" b="0" i="0" u="none" strike="noStrike" dirty="0">
                          <a:solidFill>
                            <a:srgbClr val="000000"/>
                          </a:solidFill>
                          <a:latin typeface="Calibri"/>
                        </a:rPr>
                        <a:t>θ</a:t>
                      </a:r>
                      <a:r>
                        <a:rPr lang="en-US" sz="1800" b="0" i="0" u="none" strike="noStrike" baseline="-25000" dirty="0" err="1">
                          <a:solidFill>
                            <a:srgbClr val="000000"/>
                          </a:solidFill>
                          <a:latin typeface="Calibri"/>
                        </a:rPr>
                        <a:t>high,cen</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19.2</a:t>
                      </a:r>
                    </a:p>
                  </a:txBody>
                  <a:tcPr marL="7144" marR="7144" marT="7144" marB="0" anchor="b">
                    <a:lnL>
                      <a:noFill/>
                    </a:lnL>
                    <a:lnR>
                      <a:noFill/>
                    </a:lnR>
                    <a:lnT>
                      <a:noFill/>
                    </a:lnT>
                    <a:lnB>
                      <a:noFill/>
                    </a:lnB>
                  </a:tcPr>
                </a:tc>
                <a:tc>
                  <a:txBody>
                    <a:bodyPr/>
                    <a:lstStyle/>
                    <a:p>
                      <a:pPr algn="l" fontAlgn="b"/>
                      <a:r>
                        <a:rPr lang="en-US" sz="1800" b="0" i="0" u="none" strike="noStrike" dirty="0" err="1">
                          <a:solidFill>
                            <a:srgbClr val="000000"/>
                          </a:solidFill>
                          <a:latin typeface="Calibri"/>
                        </a:rPr>
                        <a:t>mrads</a:t>
                      </a:r>
                      <a:endParaRPr lang="en-US" sz="1800" b="0" i="0" u="none" strike="noStrike" dirty="0">
                        <a:solidFill>
                          <a:srgbClr val="000000"/>
                        </a:solidFill>
                        <a:latin typeface="Calibri"/>
                      </a:endParaRPr>
                    </a:p>
                  </a:txBody>
                  <a:tcPr marL="7144" marR="7144" marT="7144" marB="0" anchor="b">
                    <a:lnL>
                      <a:noFill/>
                    </a:lnL>
                    <a:lnR>
                      <a:noFill/>
                    </a:lnR>
                    <a:lnT>
                      <a:noFill/>
                    </a:lnT>
                    <a:lnB>
                      <a:noFill/>
                    </a:lnB>
                  </a:tcPr>
                </a:tc>
                <a:tc>
                  <a:txBody>
                    <a:bodyPr/>
                    <a:lstStyle/>
                    <a:p>
                      <a:pPr algn="l" fontAlgn="b"/>
                      <a:endParaRPr lang="en-US" sz="1800" b="0" i="0" u="none" strike="noStrike" dirty="0">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16" name="Right Arrow 17">
            <a:extLst>
              <a:ext uri="{FF2B5EF4-FFF2-40B4-BE49-F238E27FC236}">
                <a16:creationId xmlns:a16="http://schemas.microsoft.com/office/drawing/2014/main" id="{5D9A29D6-C5C7-4CA1-9EF9-99EE486A2C23}"/>
              </a:ext>
            </a:extLst>
          </p:cNvPr>
          <p:cNvSpPr/>
          <p:nvPr/>
        </p:nvSpPr>
        <p:spPr>
          <a:xfrm>
            <a:off x="3946587" y="5108676"/>
            <a:ext cx="5715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8">
            <a:extLst>
              <a:ext uri="{FF2B5EF4-FFF2-40B4-BE49-F238E27FC236}">
                <a16:creationId xmlns:a16="http://schemas.microsoft.com/office/drawing/2014/main" id="{44FDF6B0-8C24-4EB1-85C2-BA29027621B3}"/>
              </a:ext>
            </a:extLst>
          </p:cNvPr>
          <p:cNvSpPr/>
          <p:nvPr/>
        </p:nvSpPr>
        <p:spPr>
          <a:xfrm>
            <a:off x="7005649" y="5108676"/>
            <a:ext cx="5715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3198D71-D249-4529-8725-1925CA7E62B7}"/>
              </a:ext>
            </a:extLst>
          </p:cNvPr>
          <p:cNvSpPr txBox="1"/>
          <p:nvPr/>
        </p:nvSpPr>
        <p:spPr>
          <a:xfrm>
            <a:off x="8077541" y="3204434"/>
            <a:ext cx="635110" cy="369332"/>
          </a:xfrm>
          <a:prstGeom prst="rect">
            <a:avLst/>
          </a:prstGeom>
          <a:noFill/>
        </p:spPr>
        <p:txBody>
          <a:bodyPr wrap="none" rtlCol="0">
            <a:spAutoFit/>
          </a:bodyPr>
          <a:lstStyle/>
          <a:p>
            <a:r>
              <a:rPr lang="en-US" dirty="0" err="1"/>
              <a:t>R</a:t>
            </a:r>
            <a:r>
              <a:rPr lang="en-US" baseline="-25000" dirty="0" err="1"/>
              <a:t>inner</a:t>
            </a:r>
            <a:endParaRPr lang="en-US" baseline="-25000" dirty="0"/>
          </a:p>
        </p:txBody>
      </p:sp>
      <p:sp>
        <p:nvSpPr>
          <p:cNvPr id="20" name="TextBox 19">
            <a:extLst>
              <a:ext uri="{FF2B5EF4-FFF2-40B4-BE49-F238E27FC236}">
                <a16:creationId xmlns:a16="http://schemas.microsoft.com/office/drawing/2014/main" id="{6CF5C99B-63EC-4011-8B7F-B73E6C785556}"/>
              </a:ext>
            </a:extLst>
          </p:cNvPr>
          <p:cNvSpPr txBox="1"/>
          <p:nvPr/>
        </p:nvSpPr>
        <p:spPr>
          <a:xfrm>
            <a:off x="6380001" y="1844429"/>
            <a:ext cx="646331" cy="369332"/>
          </a:xfrm>
          <a:prstGeom prst="rect">
            <a:avLst/>
          </a:prstGeom>
          <a:noFill/>
        </p:spPr>
        <p:txBody>
          <a:bodyPr wrap="none" rtlCol="0">
            <a:spAutoFit/>
          </a:bodyPr>
          <a:lstStyle/>
          <a:p>
            <a:r>
              <a:rPr lang="en-US" dirty="0"/>
              <a:t>R</a:t>
            </a:r>
            <a:r>
              <a:rPr lang="en-US" baseline="-25000" dirty="0"/>
              <a:t>outer</a:t>
            </a:r>
          </a:p>
        </p:txBody>
      </p:sp>
      <p:cxnSp>
        <p:nvCxnSpPr>
          <p:cNvPr id="21" name="Straight Arrow Connector 20">
            <a:extLst>
              <a:ext uri="{FF2B5EF4-FFF2-40B4-BE49-F238E27FC236}">
                <a16:creationId xmlns:a16="http://schemas.microsoft.com/office/drawing/2014/main" id="{4AE8AE8A-7C2B-4BA3-AC59-257F07423156}"/>
              </a:ext>
            </a:extLst>
          </p:cNvPr>
          <p:cNvCxnSpPr/>
          <p:nvPr/>
        </p:nvCxnSpPr>
        <p:spPr>
          <a:xfrm>
            <a:off x="6781802" y="2240518"/>
            <a:ext cx="628650" cy="342900"/>
          </a:xfrm>
          <a:prstGeom prst="straightConnector1">
            <a:avLst/>
          </a:prstGeom>
          <a:ln w="15875">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248A160-6B6B-4837-98DB-F94F9B38971E}"/>
              </a:ext>
            </a:extLst>
          </p:cNvPr>
          <p:cNvCxnSpPr/>
          <p:nvPr/>
        </p:nvCxnSpPr>
        <p:spPr>
          <a:xfrm rot="10800000">
            <a:off x="7448892" y="3032984"/>
            <a:ext cx="657225" cy="285750"/>
          </a:xfrm>
          <a:prstGeom prst="straightConnector1">
            <a:avLst/>
          </a:prstGeom>
          <a:ln w="15875">
            <a:tailEnd type="stealth"/>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9E03C2EA-73DF-4A88-8233-D17BB05A5586}"/>
              </a:ext>
            </a:extLst>
          </p:cNvPr>
          <p:cNvSpPr/>
          <p:nvPr/>
        </p:nvSpPr>
        <p:spPr>
          <a:xfrm>
            <a:off x="4095750" y="3809118"/>
            <a:ext cx="114300" cy="1143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11BF240-124F-427D-B87B-1547A8A99D1F}"/>
              </a:ext>
            </a:extLst>
          </p:cNvPr>
          <p:cNvSpPr txBox="1"/>
          <p:nvPr/>
        </p:nvSpPr>
        <p:spPr>
          <a:xfrm>
            <a:off x="4895838" y="3866268"/>
            <a:ext cx="914417" cy="369332"/>
          </a:xfrm>
          <a:prstGeom prst="rect">
            <a:avLst/>
          </a:prstGeom>
          <a:noFill/>
        </p:spPr>
        <p:txBody>
          <a:bodyPr wrap="none" rtlCol="0">
            <a:spAutoFit/>
          </a:bodyPr>
          <a:lstStyle/>
          <a:p>
            <a:r>
              <a:rPr lang="en-US" dirty="0" err="1"/>
              <a:t>z</a:t>
            </a:r>
            <a:r>
              <a:rPr lang="en-US" baseline="-25000" dirty="0" err="1"/>
              <a:t>targ,down</a:t>
            </a:r>
            <a:endParaRPr lang="en-US" baseline="-25000" dirty="0"/>
          </a:p>
        </p:txBody>
      </p:sp>
      <p:sp>
        <p:nvSpPr>
          <p:cNvPr id="25" name="TextBox 24">
            <a:extLst>
              <a:ext uri="{FF2B5EF4-FFF2-40B4-BE49-F238E27FC236}">
                <a16:creationId xmlns:a16="http://schemas.microsoft.com/office/drawing/2014/main" id="{98CF67E1-2AB0-47A0-92CB-B66AD8D935AB}"/>
              </a:ext>
            </a:extLst>
          </p:cNvPr>
          <p:cNvSpPr txBox="1"/>
          <p:nvPr/>
        </p:nvSpPr>
        <p:spPr>
          <a:xfrm>
            <a:off x="3009900" y="3866268"/>
            <a:ext cx="722634" cy="369332"/>
          </a:xfrm>
          <a:prstGeom prst="rect">
            <a:avLst/>
          </a:prstGeom>
          <a:noFill/>
        </p:spPr>
        <p:txBody>
          <a:bodyPr wrap="none" rtlCol="0">
            <a:spAutoFit/>
          </a:bodyPr>
          <a:lstStyle/>
          <a:p>
            <a:r>
              <a:rPr lang="en-US" dirty="0" err="1"/>
              <a:t>z</a:t>
            </a:r>
            <a:r>
              <a:rPr lang="en-US" baseline="-25000" dirty="0" err="1"/>
              <a:t>targ,up</a:t>
            </a:r>
            <a:endParaRPr lang="en-US" baseline="-25000" dirty="0"/>
          </a:p>
        </p:txBody>
      </p:sp>
      <p:sp>
        <p:nvSpPr>
          <p:cNvPr id="26" name="TextBox 25">
            <a:extLst>
              <a:ext uri="{FF2B5EF4-FFF2-40B4-BE49-F238E27FC236}">
                <a16:creationId xmlns:a16="http://schemas.microsoft.com/office/drawing/2014/main" id="{E824AF2B-5255-45E3-8ECB-FDEF0CF15BAB}"/>
              </a:ext>
            </a:extLst>
          </p:cNvPr>
          <p:cNvSpPr txBox="1"/>
          <p:nvPr/>
        </p:nvSpPr>
        <p:spPr>
          <a:xfrm>
            <a:off x="3810000" y="3866268"/>
            <a:ext cx="963212" cy="369332"/>
          </a:xfrm>
          <a:prstGeom prst="rect">
            <a:avLst/>
          </a:prstGeom>
          <a:noFill/>
        </p:spPr>
        <p:txBody>
          <a:bodyPr wrap="none" rtlCol="0">
            <a:spAutoFit/>
          </a:bodyPr>
          <a:lstStyle/>
          <a:p>
            <a:r>
              <a:rPr lang="en-US" dirty="0" err="1"/>
              <a:t>z</a:t>
            </a:r>
            <a:r>
              <a:rPr lang="en-US" baseline="-25000" dirty="0" err="1"/>
              <a:t>targ,center</a:t>
            </a:r>
            <a:endParaRPr lang="en-US" baseline="-25000" dirty="0"/>
          </a:p>
        </p:txBody>
      </p:sp>
      <p:sp>
        <p:nvSpPr>
          <p:cNvPr id="27" name="TextBox 26">
            <a:extLst>
              <a:ext uri="{FF2B5EF4-FFF2-40B4-BE49-F238E27FC236}">
                <a16:creationId xmlns:a16="http://schemas.microsoft.com/office/drawing/2014/main" id="{26C035D5-F12F-4ADD-85ED-0A877984B66F}"/>
              </a:ext>
            </a:extLst>
          </p:cNvPr>
          <p:cNvSpPr txBox="1"/>
          <p:nvPr/>
        </p:nvSpPr>
        <p:spPr>
          <a:xfrm>
            <a:off x="9100344" y="2657113"/>
            <a:ext cx="720710" cy="369332"/>
          </a:xfrm>
          <a:prstGeom prst="rect">
            <a:avLst/>
          </a:prstGeom>
          <a:noFill/>
        </p:spPr>
        <p:txBody>
          <a:bodyPr wrap="none" rtlCol="0">
            <a:spAutoFit/>
          </a:bodyPr>
          <a:lstStyle/>
          <a:p>
            <a:r>
              <a:rPr lang="el-GR" dirty="0"/>
              <a:t>θ</a:t>
            </a:r>
            <a:r>
              <a:rPr lang="en-US" baseline="-25000" dirty="0" err="1"/>
              <a:t>low,up</a:t>
            </a:r>
            <a:endParaRPr lang="en-US" baseline="-25000" dirty="0"/>
          </a:p>
        </p:txBody>
      </p:sp>
      <p:sp>
        <p:nvSpPr>
          <p:cNvPr id="28" name="TextBox 27">
            <a:extLst>
              <a:ext uri="{FF2B5EF4-FFF2-40B4-BE49-F238E27FC236}">
                <a16:creationId xmlns:a16="http://schemas.microsoft.com/office/drawing/2014/main" id="{B887C922-A9EF-437B-85C7-B6D6FC60BF95}"/>
              </a:ext>
            </a:extLst>
          </p:cNvPr>
          <p:cNvSpPr txBox="1"/>
          <p:nvPr/>
        </p:nvSpPr>
        <p:spPr>
          <a:xfrm>
            <a:off x="9051427" y="2164463"/>
            <a:ext cx="912494" cy="369332"/>
          </a:xfrm>
          <a:prstGeom prst="rect">
            <a:avLst/>
          </a:prstGeom>
          <a:noFill/>
        </p:spPr>
        <p:txBody>
          <a:bodyPr wrap="none" rtlCol="0">
            <a:spAutoFit/>
          </a:bodyPr>
          <a:lstStyle/>
          <a:p>
            <a:r>
              <a:rPr lang="el-GR" dirty="0"/>
              <a:t>θ</a:t>
            </a:r>
            <a:r>
              <a:rPr lang="en-US" baseline="-25000" dirty="0" err="1"/>
              <a:t>low,down</a:t>
            </a:r>
            <a:endParaRPr lang="en-US" baseline="-25000" dirty="0"/>
          </a:p>
        </p:txBody>
      </p:sp>
      <p:sp>
        <p:nvSpPr>
          <p:cNvPr id="29" name="TextBox 28">
            <a:extLst>
              <a:ext uri="{FF2B5EF4-FFF2-40B4-BE49-F238E27FC236}">
                <a16:creationId xmlns:a16="http://schemas.microsoft.com/office/drawing/2014/main" id="{B082EC49-07DF-4EB2-95EE-7EF6188C7202}"/>
              </a:ext>
            </a:extLst>
          </p:cNvPr>
          <p:cNvSpPr txBox="1"/>
          <p:nvPr/>
        </p:nvSpPr>
        <p:spPr>
          <a:xfrm>
            <a:off x="8945615" y="1799610"/>
            <a:ext cx="774571" cy="369332"/>
          </a:xfrm>
          <a:prstGeom prst="rect">
            <a:avLst/>
          </a:prstGeom>
          <a:noFill/>
        </p:spPr>
        <p:txBody>
          <a:bodyPr wrap="none" rtlCol="0">
            <a:spAutoFit/>
          </a:bodyPr>
          <a:lstStyle/>
          <a:p>
            <a:r>
              <a:rPr lang="el-GR" dirty="0"/>
              <a:t>θ</a:t>
            </a:r>
            <a:r>
              <a:rPr lang="en-US" baseline="-25000" dirty="0" err="1"/>
              <a:t>high,up</a:t>
            </a:r>
            <a:endParaRPr lang="en-US" baseline="-25000" dirty="0"/>
          </a:p>
        </p:txBody>
      </p:sp>
      <p:sp>
        <p:nvSpPr>
          <p:cNvPr id="30" name="TextBox 29">
            <a:extLst>
              <a:ext uri="{FF2B5EF4-FFF2-40B4-BE49-F238E27FC236}">
                <a16:creationId xmlns:a16="http://schemas.microsoft.com/office/drawing/2014/main" id="{1F3E40E4-D4C2-45FC-9F91-70048399FE90}"/>
              </a:ext>
            </a:extLst>
          </p:cNvPr>
          <p:cNvSpPr txBox="1"/>
          <p:nvPr/>
        </p:nvSpPr>
        <p:spPr>
          <a:xfrm>
            <a:off x="8025661" y="1512197"/>
            <a:ext cx="966355" cy="369332"/>
          </a:xfrm>
          <a:prstGeom prst="rect">
            <a:avLst/>
          </a:prstGeom>
          <a:noFill/>
        </p:spPr>
        <p:txBody>
          <a:bodyPr wrap="none" rtlCol="0">
            <a:spAutoFit/>
          </a:bodyPr>
          <a:lstStyle/>
          <a:p>
            <a:r>
              <a:rPr lang="el-GR" dirty="0"/>
              <a:t>θ</a:t>
            </a:r>
            <a:r>
              <a:rPr lang="en-US" baseline="-25000" dirty="0" err="1"/>
              <a:t>high,down</a:t>
            </a:r>
            <a:endParaRPr lang="en-US" baseline="-25000" dirty="0"/>
          </a:p>
        </p:txBody>
      </p:sp>
      <p:grpSp>
        <p:nvGrpSpPr>
          <p:cNvPr id="32" name="Group 18">
            <a:extLst>
              <a:ext uri="{FF2B5EF4-FFF2-40B4-BE49-F238E27FC236}">
                <a16:creationId xmlns:a16="http://schemas.microsoft.com/office/drawing/2014/main" id="{D4963923-15E5-4DC6-BCA1-39161ADAD57F}"/>
              </a:ext>
            </a:extLst>
          </p:cNvPr>
          <p:cNvGrpSpPr>
            <a:grpSpLocks/>
          </p:cNvGrpSpPr>
          <p:nvPr/>
        </p:nvGrpSpPr>
        <p:grpSpPr bwMode="auto">
          <a:xfrm>
            <a:off x="323126" y="1868018"/>
            <a:ext cx="2530125" cy="2039396"/>
            <a:chOff x="584" y="2206"/>
            <a:chExt cx="1637" cy="1614"/>
          </a:xfrm>
        </p:grpSpPr>
        <p:pic>
          <p:nvPicPr>
            <p:cNvPr id="33" name="Picture 19">
              <a:extLst>
                <a:ext uri="{FF2B5EF4-FFF2-40B4-BE49-F238E27FC236}">
                  <a16:creationId xmlns:a16="http://schemas.microsoft.com/office/drawing/2014/main" id="{6353790E-E0EA-463C-8630-BF7C69784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50" t="11635" r="10902" b="19678"/>
            <a:stretch>
              <a:fillRect/>
            </a:stretch>
          </p:blipFill>
          <p:spPr bwMode="auto">
            <a:xfrm>
              <a:off x="584" y="2301"/>
              <a:ext cx="1637" cy="1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20">
              <a:extLst>
                <a:ext uri="{FF2B5EF4-FFF2-40B4-BE49-F238E27FC236}">
                  <a16:creationId xmlns:a16="http://schemas.microsoft.com/office/drawing/2014/main" id="{733B3CA7-77E9-4663-AD4D-70A5B45C7753}"/>
                </a:ext>
              </a:extLst>
            </p:cNvPr>
            <p:cNvSpPr txBox="1">
              <a:spLocks noChangeArrowheads="1"/>
            </p:cNvSpPr>
            <p:nvPr/>
          </p:nvSpPr>
          <p:spPr bwMode="auto">
            <a:xfrm>
              <a:off x="766" y="2206"/>
              <a:ext cx="1384" cy="2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dirty="0">
                  <a:solidFill>
                    <a:srgbClr val="008000"/>
                  </a:solidFill>
                  <a:latin typeface="Comic Sans MS" panose="030F0702030302020204" pitchFamily="66" charset="0"/>
                </a:rPr>
                <a:t> Expected Q</a:t>
              </a:r>
              <a:r>
                <a:rPr lang="en-US" altLang="en-US" sz="1200" baseline="30000" dirty="0">
                  <a:solidFill>
                    <a:srgbClr val="008000"/>
                  </a:solidFill>
                  <a:latin typeface="Comic Sans MS" panose="030F0702030302020204" pitchFamily="66" charset="0"/>
                </a:rPr>
                <a:t>2 </a:t>
              </a:r>
              <a:r>
                <a:rPr lang="en-US" altLang="en-US" sz="1200" dirty="0">
                  <a:solidFill>
                    <a:srgbClr val="008000"/>
                  </a:solidFill>
                  <a:latin typeface="Comic Sans MS" panose="030F0702030302020204" pitchFamily="66" charset="0"/>
                </a:rPr>
                <a:t>distribution</a:t>
              </a:r>
            </a:p>
          </p:txBody>
        </p:sp>
      </p:grpSp>
      <p:graphicFrame>
        <p:nvGraphicFramePr>
          <p:cNvPr id="39" name="Table 38">
            <a:extLst>
              <a:ext uri="{FF2B5EF4-FFF2-40B4-BE49-F238E27FC236}">
                <a16:creationId xmlns:a16="http://schemas.microsoft.com/office/drawing/2014/main" id="{0691F392-DC9E-42FF-8A64-CE8EFFC64A61}"/>
              </a:ext>
            </a:extLst>
          </p:cNvPr>
          <p:cNvGraphicFramePr>
            <a:graphicFrameLocks noGrp="1"/>
          </p:cNvGraphicFramePr>
          <p:nvPr>
            <p:extLst>
              <p:ext uri="{D42A27DB-BD31-4B8C-83A1-F6EECF244321}">
                <p14:modId xmlns:p14="http://schemas.microsoft.com/office/powerpoint/2010/main" val="2521828886"/>
              </p:ext>
            </p:extLst>
          </p:nvPr>
        </p:nvGraphicFramePr>
        <p:xfrm>
          <a:off x="5200918" y="6002403"/>
          <a:ext cx="1314117" cy="281464"/>
        </p:xfrm>
        <a:graphic>
          <a:graphicData uri="http://schemas.openxmlformats.org/drawingml/2006/table">
            <a:tbl>
              <a:tblPr/>
              <a:tblGrid>
                <a:gridCol w="622634">
                  <a:extLst>
                    <a:ext uri="{9D8B030D-6E8A-4147-A177-3AD203B41FA5}">
                      <a16:colId xmlns:a16="http://schemas.microsoft.com/office/drawing/2014/main" val="20000"/>
                    </a:ext>
                  </a:extLst>
                </a:gridCol>
                <a:gridCol w="363203">
                  <a:extLst>
                    <a:ext uri="{9D8B030D-6E8A-4147-A177-3AD203B41FA5}">
                      <a16:colId xmlns:a16="http://schemas.microsoft.com/office/drawing/2014/main" val="20001"/>
                    </a:ext>
                  </a:extLst>
                </a:gridCol>
                <a:gridCol w="328280">
                  <a:extLst>
                    <a:ext uri="{9D8B030D-6E8A-4147-A177-3AD203B41FA5}">
                      <a16:colId xmlns:a16="http://schemas.microsoft.com/office/drawing/2014/main" val="20002"/>
                    </a:ext>
                  </a:extLst>
                </a:gridCol>
              </a:tblGrid>
              <a:tr h="167164">
                <a:tc>
                  <a:txBody>
                    <a:bodyPr/>
                    <a:lstStyle/>
                    <a:p>
                      <a:pPr algn="r" fontAlgn="b"/>
                      <a:r>
                        <a:rPr lang="en-US" sz="1800" b="0" i="0" u="none" strike="noStrike" dirty="0" err="1">
                          <a:solidFill>
                            <a:srgbClr val="000000"/>
                          </a:solidFill>
                          <a:latin typeface="Calibri"/>
                        </a:rPr>
                        <a:t>z</a:t>
                      </a:r>
                      <a:r>
                        <a:rPr lang="en-US" sz="1800" b="0" i="0" u="none" strike="noStrike" baseline="-25000" dirty="0" err="1">
                          <a:solidFill>
                            <a:srgbClr val="000000"/>
                          </a:solidFill>
                          <a:latin typeface="Calibri"/>
                        </a:rPr>
                        <a:t>coll</a:t>
                      </a:r>
                      <a:r>
                        <a:rPr lang="en-US" sz="1800" b="0" i="0" u="none" strike="noStrike" baseline="-25000" dirty="0">
                          <a:solidFill>
                            <a:srgbClr val="000000"/>
                          </a:solidFill>
                          <a:latin typeface="Calibri"/>
                        </a:rPr>
                        <a:t> </a:t>
                      </a:r>
                      <a:r>
                        <a:rPr lang="en-US" sz="1800" b="0" i="0" u="none" strike="noStrike" dirty="0">
                          <a:solidFill>
                            <a:srgbClr val="000000"/>
                          </a:solidFill>
                          <a:latin typeface="Calibri"/>
                        </a:rPr>
                        <a:t>=</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590</a:t>
                      </a:r>
                    </a:p>
                  </a:txBody>
                  <a:tcPr marL="7144" marR="7144" marT="7144" marB="0" anchor="b">
                    <a:lnL>
                      <a:noFill/>
                    </a:lnL>
                    <a:lnR>
                      <a:noFill/>
                    </a:lnR>
                    <a:lnT>
                      <a:noFill/>
                    </a:lnT>
                    <a:lnB>
                      <a:noFill/>
                    </a:lnB>
                  </a:tcPr>
                </a:tc>
                <a:tc>
                  <a:txBody>
                    <a:bodyPr/>
                    <a:lstStyle/>
                    <a:p>
                      <a:pPr algn="l" fontAlgn="b"/>
                      <a:r>
                        <a:rPr lang="en-US" sz="1800" b="0" i="0" u="none" strike="noStrike" dirty="0">
                          <a:solidFill>
                            <a:srgbClr val="000000"/>
                          </a:solidFill>
                          <a:latin typeface="Calibri"/>
                        </a:rPr>
                        <a:t>cm</a:t>
                      </a:r>
                    </a:p>
                  </a:txBody>
                  <a:tcPr marL="7144" marR="7144" marT="7144" marB="0" anchor="b">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40" name="Table 39">
            <a:extLst>
              <a:ext uri="{FF2B5EF4-FFF2-40B4-BE49-F238E27FC236}">
                <a16:creationId xmlns:a16="http://schemas.microsoft.com/office/drawing/2014/main" id="{DA4A91CD-F155-49C5-B49F-0FA6D9C4E47C}"/>
              </a:ext>
            </a:extLst>
          </p:cNvPr>
          <p:cNvGraphicFramePr>
            <a:graphicFrameLocks noGrp="1"/>
          </p:cNvGraphicFramePr>
          <p:nvPr>
            <p:extLst>
              <p:ext uri="{D42A27DB-BD31-4B8C-83A1-F6EECF244321}">
                <p14:modId xmlns:p14="http://schemas.microsoft.com/office/powerpoint/2010/main" val="1414002551"/>
              </p:ext>
            </p:extLst>
          </p:nvPr>
        </p:nvGraphicFramePr>
        <p:xfrm>
          <a:off x="1719287" y="5036457"/>
          <a:ext cx="2048455" cy="562928"/>
        </p:xfrm>
        <a:graphic>
          <a:graphicData uri="http://schemas.openxmlformats.org/drawingml/2006/table">
            <a:tbl>
              <a:tblPr/>
              <a:tblGrid>
                <a:gridCol w="1153856">
                  <a:extLst>
                    <a:ext uri="{9D8B030D-6E8A-4147-A177-3AD203B41FA5}">
                      <a16:colId xmlns:a16="http://schemas.microsoft.com/office/drawing/2014/main" val="20000"/>
                    </a:ext>
                  </a:extLst>
                </a:gridCol>
                <a:gridCol w="382874">
                  <a:extLst>
                    <a:ext uri="{9D8B030D-6E8A-4147-A177-3AD203B41FA5}">
                      <a16:colId xmlns:a16="http://schemas.microsoft.com/office/drawing/2014/main" val="20001"/>
                    </a:ext>
                  </a:extLst>
                </a:gridCol>
                <a:gridCol w="511725">
                  <a:extLst>
                    <a:ext uri="{9D8B030D-6E8A-4147-A177-3AD203B41FA5}">
                      <a16:colId xmlns:a16="http://schemas.microsoft.com/office/drawing/2014/main" val="20002"/>
                    </a:ext>
                  </a:extLst>
                </a:gridCol>
              </a:tblGrid>
              <a:tr h="173089">
                <a:tc>
                  <a:txBody>
                    <a:bodyPr/>
                    <a:lstStyle/>
                    <a:p>
                      <a:pPr algn="r" fontAlgn="b"/>
                      <a:r>
                        <a:rPr lang="el-GR" sz="1800" b="0" i="0" u="none" strike="noStrike" dirty="0">
                          <a:solidFill>
                            <a:srgbClr val="000000"/>
                          </a:solidFill>
                          <a:latin typeface="Calibri"/>
                        </a:rPr>
                        <a:t>θ</a:t>
                      </a:r>
                      <a:r>
                        <a:rPr lang="en-US" sz="1800" b="0" i="0" u="none" strike="noStrike" baseline="-25000" dirty="0">
                          <a:solidFill>
                            <a:srgbClr val="000000"/>
                          </a:solidFill>
                          <a:latin typeface="Calibri"/>
                        </a:rPr>
                        <a:t>low</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5.5</a:t>
                      </a:r>
                    </a:p>
                  </a:txBody>
                  <a:tcPr marL="7144" marR="7144" marT="7144" marB="0" anchor="b">
                    <a:lnL>
                      <a:noFill/>
                    </a:lnL>
                    <a:lnR>
                      <a:noFill/>
                    </a:lnR>
                    <a:lnT>
                      <a:noFill/>
                    </a:lnT>
                    <a:lnB>
                      <a:noFill/>
                    </a:lnB>
                  </a:tcPr>
                </a:tc>
                <a:tc>
                  <a:txBody>
                    <a:bodyPr/>
                    <a:lstStyle/>
                    <a:p>
                      <a:pPr algn="l" fontAlgn="b"/>
                      <a:r>
                        <a:rPr lang="en-US" sz="1800" b="0" i="0" u="none" strike="noStrike" dirty="0" err="1">
                          <a:solidFill>
                            <a:srgbClr val="000000"/>
                          </a:solidFill>
                          <a:latin typeface="Calibri"/>
                        </a:rPr>
                        <a:t>mrad</a:t>
                      </a:r>
                      <a:endParaRPr lang="en-US" sz="1800" b="0" i="0" u="none" strike="noStrike" dirty="0">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6"/>
                  </a:ext>
                </a:extLst>
              </a:tr>
              <a:tr h="173089">
                <a:tc>
                  <a:txBody>
                    <a:bodyPr/>
                    <a:lstStyle/>
                    <a:p>
                      <a:pPr algn="r" fontAlgn="b"/>
                      <a:r>
                        <a:rPr lang="el-GR" sz="1800" b="0" i="0" u="none" strike="noStrike" dirty="0">
                          <a:solidFill>
                            <a:srgbClr val="000000"/>
                          </a:solidFill>
                          <a:latin typeface="Calibri"/>
                        </a:rPr>
                        <a:t>θ</a:t>
                      </a:r>
                      <a:r>
                        <a:rPr lang="en-US" sz="1800" b="0" i="0" u="none" strike="noStrike" baseline="-25000" dirty="0">
                          <a:solidFill>
                            <a:srgbClr val="000000"/>
                          </a:solidFill>
                          <a:latin typeface="Calibri"/>
                        </a:rPr>
                        <a:t>high</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a:solidFill>
                            <a:srgbClr val="000000"/>
                          </a:solidFill>
                          <a:latin typeface="Calibri"/>
                        </a:rPr>
                        <a:t>17</a:t>
                      </a:r>
                    </a:p>
                  </a:txBody>
                  <a:tcPr marL="7144" marR="7144" marT="7144" marB="0" anchor="b">
                    <a:lnL>
                      <a:noFill/>
                    </a:lnL>
                    <a:lnR>
                      <a:noFill/>
                    </a:lnR>
                    <a:lnT>
                      <a:noFill/>
                    </a:lnT>
                    <a:lnB>
                      <a:noFill/>
                    </a:lnB>
                  </a:tcPr>
                </a:tc>
                <a:tc>
                  <a:txBody>
                    <a:bodyPr/>
                    <a:lstStyle/>
                    <a:p>
                      <a:pPr algn="l" fontAlgn="b"/>
                      <a:r>
                        <a:rPr lang="en-US" sz="1800" b="0" i="0" u="none" strike="noStrike" dirty="0" err="1">
                          <a:solidFill>
                            <a:srgbClr val="000000"/>
                          </a:solidFill>
                          <a:latin typeface="Calibri"/>
                        </a:rPr>
                        <a:t>mrad</a:t>
                      </a:r>
                      <a:endParaRPr lang="en-US" sz="1800" b="0" i="0" u="none" strike="noStrike" dirty="0">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7"/>
                  </a:ext>
                </a:extLst>
              </a:tr>
            </a:tbl>
          </a:graphicData>
        </a:graphic>
      </p:graphicFrame>
      <p:graphicFrame>
        <p:nvGraphicFramePr>
          <p:cNvPr id="41" name="Table 40">
            <a:extLst>
              <a:ext uri="{FF2B5EF4-FFF2-40B4-BE49-F238E27FC236}">
                <a16:creationId xmlns:a16="http://schemas.microsoft.com/office/drawing/2014/main" id="{CF31F4A3-1ACC-4DD6-83C0-29CFD0F3371C}"/>
              </a:ext>
            </a:extLst>
          </p:cNvPr>
          <p:cNvGraphicFramePr>
            <a:graphicFrameLocks noGrp="1"/>
          </p:cNvGraphicFramePr>
          <p:nvPr>
            <p:extLst>
              <p:ext uri="{D42A27DB-BD31-4B8C-83A1-F6EECF244321}">
                <p14:modId xmlns:p14="http://schemas.microsoft.com/office/powerpoint/2010/main" val="1453104496"/>
              </p:ext>
            </p:extLst>
          </p:nvPr>
        </p:nvGraphicFramePr>
        <p:xfrm>
          <a:off x="7534896" y="5439475"/>
          <a:ext cx="2554803" cy="562928"/>
        </p:xfrm>
        <a:graphic>
          <a:graphicData uri="http://schemas.openxmlformats.org/drawingml/2006/table">
            <a:tbl>
              <a:tblPr/>
              <a:tblGrid>
                <a:gridCol w="65241">
                  <a:extLst>
                    <a:ext uri="{9D8B030D-6E8A-4147-A177-3AD203B41FA5}">
                      <a16:colId xmlns:a16="http://schemas.microsoft.com/office/drawing/2014/main" val="20003"/>
                    </a:ext>
                  </a:extLst>
                </a:gridCol>
                <a:gridCol w="1339123">
                  <a:extLst>
                    <a:ext uri="{9D8B030D-6E8A-4147-A177-3AD203B41FA5}">
                      <a16:colId xmlns:a16="http://schemas.microsoft.com/office/drawing/2014/main" val="20004"/>
                    </a:ext>
                  </a:extLst>
                </a:gridCol>
                <a:gridCol w="453362">
                  <a:extLst>
                    <a:ext uri="{9D8B030D-6E8A-4147-A177-3AD203B41FA5}">
                      <a16:colId xmlns:a16="http://schemas.microsoft.com/office/drawing/2014/main" val="20005"/>
                    </a:ext>
                  </a:extLst>
                </a:gridCol>
                <a:gridCol w="697077">
                  <a:extLst>
                    <a:ext uri="{9D8B030D-6E8A-4147-A177-3AD203B41FA5}">
                      <a16:colId xmlns:a16="http://schemas.microsoft.com/office/drawing/2014/main" val="20006"/>
                    </a:ext>
                  </a:extLst>
                </a:gridCol>
              </a:tblGrid>
              <a:tr h="167164">
                <a:tc>
                  <a:txBody>
                    <a:bodyPr/>
                    <a:lstStyle/>
                    <a:p>
                      <a:pPr algn="l" fontAlgn="b"/>
                      <a:endParaRPr lang="en-US" sz="1800" b="0" i="0" u="none" strike="noStrike">
                        <a:solidFill>
                          <a:srgbClr val="000000"/>
                        </a:solidFill>
                        <a:latin typeface="Calibri"/>
                      </a:endParaRPr>
                    </a:p>
                  </a:txBody>
                  <a:tcPr marL="7144" marR="7144" marT="7144" marB="0" anchor="b">
                    <a:lnL>
                      <a:noFill/>
                    </a:lnL>
                    <a:lnR>
                      <a:noFill/>
                    </a:lnR>
                    <a:lnT>
                      <a:noFill/>
                    </a:lnT>
                    <a:lnB>
                      <a:noFill/>
                    </a:lnB>
                  </a:tcPr>
                </a:tc>
                <a:tc>
                  <a:txBody>
                    <a:bodyPr/>
                    <a:lstStyle/>
                    <a:p>
                      <a:pPr algn="r" fontAlgn="b"/>
                      <a:r>
                        <a:rPr lang="el-GR" sz="1800" b="0" i="0" u="none" strike="noStrike" dirty="0">
                          <a:solidFill>
                            <a:srgbClr val="000000"/>
                          </a:solidFill>
                          <a:latin typeface="Calibri"/>
                        </a:rPr>
                        <a:t>θ</a:t>
                      </a:r>
                      <a:r>
                        <a:rPr lang="en-US" sz="1800" b="0" i="0" u="none" strike="noStrike" baseline="-25000" dirty="0" err="1">
                          <a:solidFill>
                            <a:srgbClr val="000000"/>
                          </a:solidFill>
                          <a:latin typeface="Calibri"/>
                        </a:rPr>
                        <a:t>low,down</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7.1</a:t>
                      </a:r>
                    </a:p>
                  </a:txBody>
                  <a:tcPr marL="7144" marR="7144" marT="7144" marB="0" anchor="b">
                    <a:lnL>
                      <a:noFill/>
                    </a:lnL>
                    <a:lnR>
                      <a:noFill/>
                    </a:lnR>
                    <a:lnT>
                      <a:noFill/>
                    </a:lnT>
                    <a:lnB>
                      <a:noFill/>
                    </a:lnB>
                  </a:tcPr>
                </a:tc>
                <a:tc>
                  <a:txBody>
                    <a:bodyPr/>
                    <a:lstStyle/>
                    <a:p>
                      <a:pPr algn="l" fontAlgn="b"/>
                      <a:r>
                        <a:rPr lang="en-US" sz="1800" b="0" i="0" u="none" strike="noStrike" dirty="0" err="1">
                          <a:solidFill>
                            <a:srgbClr val="000000"/>
                          </a:solidFill>
                          <a:latin typeface="Calibri"/>
                        </a:rPr>
                        <a:t>mrads</a:t>
                      </a:r>
                      <a:endParaRPr lang="en-US" sz="1800" b="0" i="0" u="none" strike="noStrike" dirty="0">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2"/>
                  </a:ext>
                </a:extLst>
              </a:tr>
              <a:tr h="167164">
                <a:tc>
                  <a:txBody>
                    <a:bodyPr/>
                    <a:lstStyle/>
                    <a:p>
                      <a:pPr algn="l" fontAlgn="b"/>
                      <a:endParaRPr lang="en-US" sz="1800" b="0" i="0" u="none" strike="noStrike" dirty="0">
                        <a:solidFill>
                          <a:srgbClr val="000000"/>
                        </a:solidFill>
                        <a:latin typeface="Calibri"/>
                      </a:endParaRPr>
                    </a:p>
                  </a:txBody>
                  <a:tcPr marL="7144" marR="7144" marT="7144" marB="0" anchor="b">
                    <a:lnL>
                      <a:noFill/>
                    </a:lnL>
                    <a:lnR>
                      <a:noFill/>
                    </a:lnR>
                    <a:lnT>
                      <a:noFill/>
                    </a:lnT>
                    <a:lnB>
                      <a:noFill/>
                    </a:lnB>
                  </a:tcPr>
                </a:tc>
                <a:tc>
                  <a:txBody>
                    <a:bodyPr/>
                    <a:lstStyle/>
                    <a:p>
                      <a:pPr algn="r" fontAlgn="b"/>
                      <a:r>
                        <a:rPr lang="el-GR" sz="1800" b="0" i="0" u="none" strike="noStrike" dirty="0">
                          <a:solidFill>
                            <a:srgbClr val="000000"/>
                          </a:solidFill>
                          <a:latin typeface="Calibri"/>
                        </a:rPr>
                        <a:t>θ</a:t>
                      </a:r>
                      <a:r>
                        <a:rPr lang="en-US" sz="1800" b="0" i="0" u="none" strike="noStrike" baseline="-25000" dirty="0" err="1">
                          <a:solidFill>
                            <a:srgbClr val="000000"/>
                          </a:solidFill>
                          <a:latin typeface="Calibri"/>
                        </a:rPr>
                        <a:t>high,down</a:t>
                      </a:r>
                      <a:r>
                        <a:rPr lang="en-US" sz="1800" b="0" i="0" u="none" strike="noStrike" dirty="0">
                          <a:solidFill>
                            <a:srgbClr val="000000"/>
                          </a:solidFill>
                          <a:latin typeface="Calibri"/>
                        </a:rPr>
                        <a:t> =</a:t>
                      </a:r>
                    </a:p>
                  </a:txBody>
                  <a:tcPr marL="7144" marR="7144" marT="7144" marB="0" anchor="b">
                    <a:lnL>
                      <a:noFill/>
                    </a:lnL>
                    <a:lnR>
                      <a:noFill/>
                    </a:lnR>
                    <a:lnT>
                      <a:noFill/>
                    </a:lnT>
                    <a:lnB>
                      <a:noFill/>
                    </a:lnB>
                  </a:tcPr>
                </a:tc>
                <a:tc>
                  <a:txBody>
                    <a:bodyPr/>
                    <a:lstStyle/>
                    <a:p>
                      <a:pPr algn="r" fontAlgn="b"/>
                      <a:r>
                        <a:rPr lang="en-US" sz="1800" b="0" i="0" u="none" strike="noStrike" dirty="0">
                          <a:solidFill>
                            <a:srgbClr val="000000"/>
                          </a:solidFill>
                          <a:latin typeface="Calibri"/>
                        </a:rPr>
                        <a:t>21</a:t>
                      </a:r>
                    </a:p>
                  </a:txBody>
                  <a:tcPr marL="7144" marR="7144" marT="7144" marB="0" anchor="b">
                    <a:lnL>
                      <a:noFill/>
                    </a:lnL>
                    <a:lnR>
                      <a:noFill/>
                    </a:lnR>
                    <a:lnT>
                      <a:noFill/>
                    </a:lnT>
                    <a:lnB>
                      <a:noFill/>
                    </a:lnB>
                  </a:tcPr>
                </a:tc>
                <a:tc>
                  <a:txBody>
                    <a:bodyPr/>
                    <a:lstStyle/>
                    <a:p>
                      <a:pPr algn="l" fontAlgn="b"/>
                      <a:r>
                        <a:rPr lang="en-US" sz="1800" b="0" i="0" u="none" strike="noStrike" dirty="0" err="1">
                          <a:solidFill>
                            <a:srgbClr val="000000"/>
                          </a:solidFill>
                          <a:latin typeface="Calibri"/>
                        </a:rPr>
                        <a:t>mrads</a:t>
                      </a:r>
                      <a:endParaRPr lang="en-US" sz="1800" b="0" i="0" u="none" strike="noStrike" dirty="0">
                        <a:solidFill>
                          <a:srgbClr val="000000"/>
                        </a:solidFill>
                        <a:latin typeface="Calibri"/>
                      </a:endParaRPr>
                    </a:p>
                  </a:txBody>
                  <a:tcPr marL="7144" marR="7144" marT="7144" marB="0" anchor="b">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3" name="TextBox 2"/>
          <p:cNvSpPr txBox="1"/>
          <p:nvPr/>
        </p:nvSpPr>
        <p:spPr>
          <a:xfrm>
            <a:off x="235066" y="1141734"/>
            <a:ext cx="6063236" cy="646331"/>
          </a:xfrm>
          <a:prstGeom prst="rect">
            <a:avLst/>
          </a:prstGeom>
          <a:noFill/>
        </p:spPr>
        <p:txBody>
          <a:bodyPr wrap="square" rtlCol="0">
            <a:spAutoFit/>
          </a:bodyPr>
          <a:lstStyle/>
          <a:p>
            <a:pPr marL="214313" indent="-214313">
              <a:buFont typeface="Arial" panose="020B0604020202020204" pitchFamily="34" charset="0"/>
              <a:buChar char="•"/>
            </a:pPr>
            <a:r>
              <a:rPr lang="en-CA" dirty="0"/>
              <a:t>The acceptance varies along the length of the target</a:t>
            </a:r>
          </a:p>
          <a:p>
            <a:pPr marL="214313" indent="-214313">
              <a:buFont typeface="Arial" panose="020B0604020202020204" pitchFamily="34" charset="0"/>
              <a:buChar char="•"/>
            </a:pPr>
            <a:r>
              <a:rPr lang="en-CA" dirty="0"/>
              <a:t>Requires mapping with the tracking system</a:t>
            </a:r>
          </a:p>
        </p:txBody>
      </p:sp>
      <p:sp>
        <p:nvSpPr>
          <p:cNvPr id="37" name="Title 1">
            <a:extLst>
              <a:ext uri="{FF2B5EF4-FFF2-40B4-BE49-F238E27FC236}">
                <a16:creationId xmlns:a16="http://schemas.microsoft.com/office/drawing/2014/main" id="{007BE282-1439-4E30-98A8-80DBF2BD9A52}"/>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Tree>
    <p:extLst>
      <p:ext uri="{BB962C8B-B14F-4D97-AF65-F5344CB8AC3E}">
        <p14:creationId xmlns:p14="http://schemas.microsoft.com/office/powerpoint/2010/main" val="3271991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BC699DEF-13BA-4DA7-B699-9063CF915F8D}"/>
              </a:ext>
            </a:extLst>
          </p:cNvPr>
          <p:cNvPicPr>
            <a:picLocks noChangeAspect="1"/>
          </p:cNvPicPr>
          <p:nvPr/>
        </p:nvPicPr>
        <p:blipFill rotWithShape="1">
          <a:blip r:embed="rId3"/>
          <a:srcRect b="52125"/>
          <a:stretch/>
        </p:blipFill>
        <p:spPr>
          <a:xfrm>
            <a:off x="3226168" y="1251854"/>
            <a:ext cx="3208624" cy="2720856"/>
          </a:xfrm>
          <a:prstGeom prst="rect">
            <a:avLst/>
          </a:prstGeom>
        </p:spPr>
      </p:pic>
      <p:pic>
        <p:nvPicPr>
          <p:cNvPr id="32" name="Picture 31">
            <a:extLst>
              <a:ext uri="{FF2B5EF4-FFF2-40B4-BE49-F238E27FC236}">
                <a16:creationId xmlns:a16="http://schemas.microsoft.com/office/drawing/2014/main" id="{728344BF-CDD7-4614-8E2F-B314FF8434D7}"/>
              </a:ext>
            </a:extLst>
          </p:cNvPr>
          <p:cNvPicPr>
            <a:picLocks noChangeAspect="1"/>
          </p:cNvPicPr>
          <p:nvPr/>
        </p:nvPicPr>
        <p:blipFill>
          <a:blip r:embed="rId4"/>
          <a:stretch>
            <a:fillRect/>
          </a:stretch>
        </p:blipFill>
        <p:spPr>
          <a:xfrm>
            <a:off x="-62586" y="1188247"/>
            <a:ext cx="3034526" cy="2773296"/>
          </a:xfrm>
          <a:prstGeom prst="rect">
            <a:avLst/>
          </a:prstGeom>
        </p:spPr>
      </p:pic>
      <p:sp>
        <p:nvSpPr>
          <p:cNvPr id="2" name="Title 1">
            <a:extLst>
              <a:ext uri="{FF2B5EF4-FFF2-40B4-BE49-F238E27FC236}">
                <a16:creationId xmlns:a16="http://schemas.microsoft.com/office/drawing/2014/main" id="{89E579A2-FAC4-45A6-A8A8-517EB3B315DF}"/>
              </a:ext>
            </a:extLst>
          </p:cNvPr>
          <p:cNvSpPr>
            <a:spLocks noGrp="1"/>
          </p:cNvSpPr>
          <p:nvPr>
            <p:ph type="title"/>
          </p:nvPr>
        </p:nvSpPr>
        <p:spPr/>
        <p:txBody>
          <a:bodyPr/>
          <a:lstStyle/>
          <a:p>
            <a:r>
              <a:rPr lang="en-CA" dirty="0"/>
              <a:t>Nominal (symmetric) case – clean transport to dump </a:t>
            </a:r>
          </a:p>
        </p:txBody>
      </p:sp>
      <p:sp>
        <p:nvSpPr>
          <p:cNvPr id="8" name="TextBox 7">
            <a:extLst>
              <a:ext uri="{FF2B5EF4-FFF2-40B4-BE49-F238E27FC236}">
                <a16:creationId xmlns:a16="http://schemas.microsoft.com/office/drawing/2014/main" id="{20BDB64A-C0C1-4A55-8016-79483FC7F300}"/>
              </a:ext>
            </a:extLst>
          </p:cNvPr>
          <p:cNvSpPr txBox="1"/>
          <p:nvPr/>
        </p:nvSpPr>
        <p:spPr>
          <a:xfrm flipH="1">
            <a:off x="3717433" y="818154"/>
            <a:ext cx="2111793" cy="369332"/>
          </a:xfrm>
          <a:prstGeom prst="rect">
            <a:avLst/>
          </a:prstGeom>
          <a:noFill/>
        </p:spPr>
        <p:txBody>
          <a:bodyPr wrap="square" rtlCol="0">
            <a:spAutoFit/>
          </a:bodyPr>
          <a:lstStyle/>
          <a:p>
            <a:pPr algn="ctr"/>
            <a:r>
              <a:rPr lang="en-CA" dirty="0"/>
              <a:t>Looking upstream</a:t>
            </a:r>
          </a:p>
        </p:txBody>
      </p:sp>
      <p:sp>
        <p:nvSpPr>
          <p:cNvPr id="26" name="TextBox 25">
            <a:extLst>
              <a:ext uri="{FF2B5EF4-FFF2-40B4-BE49-F238E27FC236}">
                <a16:creationId xmlns:a16="http://schemas.microsoft.com/office/drawing/2014/main" id="{096679B5-06D7-4413-9DF5-48A3ADEC53D0}"/>
              </a:ext>
            </a:extLst>
          </p:cNvPr>
          <p:cNvSpPr txBox="1"/>
          <p:nvPr/>
        </p:nvSpPr>
        <p:spPr>
          <a:xfrm flipH="1">
            <a:off x="253545" y="851464"/>
            <a:ext cx="2313288" cy="369332"/>
          </a:xfrm>
          <a:prstGeom prst="rect">
            <a:avLst/>
          </a:prstGeom>
          <a:noFill/>
        </p:spPr>
        <p:txBody>
          <a:bodyPr wrap="square" rtlCol="0">
            <a:spAutoFit/>
          </a:bodyPr>
          <a:lstStyle/>
          <a:p>
            <a:pPr algn="ctr"/>
            <a:r>
              <a:rPr lang="en-CA" dirty="0"/>
              <a:t>Looking downstream</a:t>
            </a:r>
          </a:p>
        </p:txBody>
      </p:sp>
      <p:sp>
        <p:nvSpPr>
          <p:cNvPr id="30" name="Rectangle 29">
            <a:extLst>
              <a:ext uri="{FF2B5EF4-FFF2-40B4-BE49-F238E27FC236}">
                <a16:creationId xmlns:a16="http://schemas.microsoft.com/office/drawing/2014/main" id="{F59F9EBB-FC75-40C3-9584-CC910BD39A0C}"/>
              </a:ext>
            </a:extLst>
          </p:cNvPr>
          <p:cNvSpPr/>
          <p:nvPr/>
        </p:nvSpPr>
        <p:spPr>
          <a:xfrm>
            <a:off x="408255" y="1251854"/>
            <a:ext cx="948273" cy="307777"/>
          </a:xfrm>
          <a:prstGeom prst="rect">
            <a:avLst/>
          </a:prstGeom>
        </p:spPr>
        <p:txBody>
          <a:bodyPr wrap="none">
            <a:spAutoFit/>
          </a:bodyPr>
          <a:lstStyle/>
          <a:p>
            <a:r>
              <a:rPr lang="en-CA" sz="1400" dirty="0">
                <a:solidFill>
                  <a:srgbClr val="92D050"/>
                </a:solidFill>
              </a:rPr>
              <a:t>symmetric</a:t>
            </a:r>
          </a:p>
        </p:txBody>
      </p:sp>
      <p:sp>
        <p:nvSpPr>
          <p:cNvPr id="12" name="Footer Placeholder 11">
            <a:extLst>
              <a:ext uri="{FF2B5EF4-FFF2-40B4-BE49-F238E27FC236}">
                <a16:creationId xmlns:a16="http://schemas.microsoft.com/office/drawing/2014/main" id="{419DB9BA-9D48-43F9-B4A5-0BBC53962138}"/>
              </a:ext>
            </a:extLst>
          </p:cNvPr>
          <p:cNvSpPr>
            <a:spLocks noGrp="1"/>
          </p:cNvSpPr>
          <p:nvPr>
            <p:ph type="ftr" sz="quarter" idx="11"/>
          </p:nvPr>
        </p:nvSpPr>
        <p:spPr/>
        <p:txBody>
          <a:bodyPr/>
          <a:lstStyle/>
          <a:p>
            <a:r>
              <a:rPr lang="en-US"/>
              <a:t>MOLLER Collaboration</a:t>
            </a:r>
            <a:endParaRPr lang="en-US" dirty="0"/>
          </a:p>
        </p:txBody>
      </p:sp>
      <p:sp>
        <p:nvSpPr>
          <p:cNvPr id="14" name="Slide Number Placeholder 13">
            <a:extLst>
              <a:ext uri="{FF2B5EF4-FFF2-40B4-BE49-F238E27FC236}">
                <a16:creationId xmlns:a16="http://schemas.microsoft.com/office/drawing/2014/main" id="{9D0075A0-9EB3-4AF1-A36E-65D8DCEB03F9}"/>
              </a:ext>
            </a:extLst>
          </p:cNvPr>
          <p:cNvSpPr>
            <a:spLocks noGrp="1"/>
          </p:cNvSpPr>
          <p:nvPr>
            <p:ph type="sldNum" sz="quarter" idx="12"/>
          </p:nvPr>
        </p:nvSpPr>
        <p:spPr/>
        <p:txBody>
          <a:bodyPr/>
          <a:lstStyle/>
          <a:p>
            <a:fld id="{07E1C93C-5050-FC42-8F10-D22D4F119D13}" type="slidenum">
              <a:rPr lang="en-US" smtClean="0"/>
              <a:pPr/>
              <a:t>34</a:t>
            </a:fld>
            <a:endParaRPr lang="en-US" dirty="0"/>
          </a:p>
        </p:txBody>
      </p:sp>
      <p:sp>
        <p:nvSpPr>
          <p:cNvPr id="33" name="Oval 32">
            <a:extLst>
              <a:ext uri="{FF2B5EF4-FFF2-40B4-BE49-F238E27FC236}">
                <a16:creationId xmlns:a16="http://schemas.microsoft.com/office/drawing/2014/main" id="{7E74FB2C-6B56-4746-9478-67463025A67B}"/>
              </a:ext>
            </a:extLst>
          </p:cNvPr>
          <p:cNvSpPr/>
          <p:nvPr/>
        </p:nvSpPr>
        <p:spPr>
          <a:xfrm>
            <a:off x="4068470" y="1995419"/>
            <a:ext cx="1520610" cy="1325986"/>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5" name="Rectangle 44">
            <a:extLst>
              <a:ext uri="{FF2B5EF4-FFF2-40B4-BE49-F238E27FC236}">
                <a16:creationId xmlns:a16="http://schemas.microsoft.com/office/drawing/2014/main" id="{B5A19D79-558E-402E-A733-6D5405FF1D45}"/>
              </a:ext>
            </a:extLst>
          </p:cNvPr>
          <p:cNvSpPr/>
          <p:nvPr/>
        </p:nvSpPr>
        <p:spPr>
          <a:xfrm rot="10800000">
            <a:off x="3612985" y="2609657"/>
            <a:ext cx="2429372" cy="110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7DDD4C37-216B-460F-9866-25872C4273BB}"/>
              </a:ext>
            </a:extLst>
          </p:cNvPr>
          <p:cNvSpPr txBox="1"/>
          <p:nvPr/>
        </p:nvSpPr>
        <p:spPr>
          <a:xfrm>
            <a:off x="66090" y="4272098"/>
            <a:ext cx="6543421" cy="1754326"/>
          </a:xfrm>
          <a:prstGeom prst="rect">
            <a:avLst/>
          </a:prstGeom>
          <a:noFill/>
        </p:spPr>
        <p:txBody>
          <a:bodyPr wrap="square" rtlCol="0">
            <a:spAutoFit/>
          </a:bodyPr>
          <a:lstStyle/>
          <a:p>
            <a:pPr marL="285750" indent="-285750">
              <a:buFont typeface="Arial" panose="020B0604020202020204" pitchFamily="34" charset="0"/>
              <a:buChar char="•"/>
            </a:pPr>
            <a:r>
              <a:rPr lang="en-CA" dirty="0"/>
              <a:t>In the top left plot you see a picture of the ds coils at a particular z location with the magnetic field contours and vectors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Middle top plot is a 2D rate distribution at the entrance to the dump tunnel</a:t>
            </a:r>
          </a:p>
          <a:p>
            <a:pPr marL="285750" indent="-285750">
              <a:buFont typeface="Arial" panose="020B0604020202020204" pitchFamily="34" charset="0"/>
              <a:buChar char="•"/>
            </a:pPr>
            <a:endParaRPr lang="en-CA" dirty="0"/>
          </a:p>
        </p:txBody>
      </p:sp>
      <p:sp>
        <p:nvSpPr>
          <p:cNvPr id="51" name="TextBox 50">
            <a:extLst>
              <a:ext uri="{FF2B5EF4-FFF2-40B4-BE49-F238E27FC236}">
                <a16:creationId xmlns:a16="http://schemas.microsoft.com/office/drawing/2014/main" id="{4DD1C142-ECF9-45E8-A60A-68366FE6BC4D}"/>
              </a:ext>
            </a:extLst>
          </p:cNvPr>
          <p:cNvSpPr txBox="1"/>
          <p:nvPr/>
        </p:nvSpPr>
        <p:spPr>
          <a:xfrm>
            <a:off x="66090" y="5802978"/>
            <a:ext cx="6492038" cy="646331"/>
          </a:xfrm>
          <a:prstGeom prst="rect">
            <a:avLst/>
          </a:prstGeom>
          <a:noFill/>
        </p:spPr>
        <p:txBody>
          <a:bodyPr wrap="square">
            <a:spAutoFit/>
          </a:bodyPr>
          <a:lstStyle/>
          <a:p>
            <a:pPr marL="285750" indent="-285750">
              <a:buFont typeface="Arial" panose="020B0604020202020204" pitchFamily="34" charset="0"/>
              <a:buChar char="•"/>
            </a:pPr>
            <a:r>
              <a:rPr lang="en-CA" dirty="0"/>
              <a:t>To the right is a 1D distribution of the rate in horizontal </a:t>
            </a:r>
            <a:r>
              <a:rPr lang="en-CA" dirty="0" err="1"/>
              <a:t>septant</a:t>
            </a:r>
            <a:r>
              <a:rPr lang="en-CA" dirty="0"/>
              <a:t> (1); the vertical lines indicate the radius of various apertures</a:t>
            </a:r>
          </a:p>
        </p:txBody>
      </p:sp>
      <p:sp>
        <p:nvSpPr>
          <p:cNvPr id="36" name="Oval 35">
            <a:extLst>
              <a:ext uri="{FF2B5EF4-FFF2-40B4-BE49-F238E27FC236}">
                <a16:creationId xmlns:a16="http://schemas.microsoft.com/office/drawing/2014/main" id="{2948C88A-0EEC-44FE-83AE-C586718C8DC6}"/>
              </a:ext>
            </a:extLst>
          </p:cNvPr>
          <p:cNvSpPr/>
          <p:nvPr/>
        </p:nvSpPr>
        <p:spPr>
          <a:xfrm>
            <a:off x="4367232" y="2249482"/>
            <a:ext cx="936000" cy="840910"/>
          </a:xfrm>
          <a:prstGeom prst="ellipse">
            <a:avLst/>
          </a:prstGeom>
          <a:no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Oval 37">
            <a:extLst>
              <a:ext uri="{FF2B5EF4-FFF2-40B4-BE49-F238E27FC236}">
                <a16:creationId xmlns:a16="http://schemas.microsoft.com/office/drawing/2014/main" id="{552C7810-F412-482B-8D9B-3207B66EEFDE}"/>
              </a:ext>
            </a:extLst>
          </p:cNvPr>
          <p:cNvSpPr/>
          <p:nvPr/>
        </p:nvSpPr>
        <p:spPr>
          <a:xfrm>
            <a:off x="3629180" y="1618399"/>
            <a:ext cx="2412000" cy="2090921"/>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5" name="Group 4">
            <a:extLst>
              <a:ext uri="{FF2B5EF4-FFF2-40B4-BE49-F238E27FC236}">
                <a16:creationId xmlns:a16="http://schemas.microsoft.com/office/drawing/2014/main" id="{946F623E-1429-45B6-AD1E-75EC24FE0A7E}"/>
              </a:ext>
            </a:extLst>
          </p:cNvPr>
          <p:cNvGrpSpPr/>
          <p:nvPr/>
        </p:nvGrpSpPr>
        <p:grpSpPr>
          <a:xfrm>
            <a:off x="6609511" y="2476188"/>
            <a:ext cx="5419196" cy="3894196"/>
            <a:chOff x="6609511" y="1995419"/>
            <a:chExt cx="5419196" cy="3894196"/>
          </a:xfrm>
        </p:grpSpPr>
        <p:pic>
          <p:nvPicPr>
            <p:cNvPr id="18" name="Picture 17">
              <a:extLst>
                <a:ext uri="{FF2B5EF4-FFF2-40B4-BE49-F238E27FC236}">
                  <a16:creationId xmlns:a16="http://schemas.microsoft.com/office/drawing/2014/main" id="{2362434E-E688-42B7-AFB3-ABF80743447D}"/>
                </a:ext>
              </a:extLst>
            </p:cNvPr>
            <p:cNvPicPr>
              <a:picLocks noChangeAspect="1"/>
            </p:cNvPicPr>
            <p:nvPr/>
          </p:nvPicPr>
          <p:blipFill>
            <a:blip r:embed="rId5"/>
            <a:stretch>
              <a:fillRect/>
            </a:stretch>
          </p:blipFill>
          <p:spPr>
            <a:xfrm>
              <a:off x="6609511" y="1995419"/>
              <a:ext cx="5419196" cy="3894196"/>
            </a:xfrm>
            <a:prstGeom prst="rect">
              <a:avLst/>
            </a:prstGeom>
          </p:spPr>
        </p:pic>
        <p:cxnSp>
          <p:nvCxnSpPr>
            <p:cNvPr id="25" name="Straight Connector 24">
              <a:extLst>
                <a:ext uri="{FF2B5EF4-FFF2-40B4-BE49-F238E27FC236}">
                  <a16:creationId xmlns:a16="http://schemas.microsoft.com/office/drawing/2014/main" id="{CEBBC1D9-72DC-49E7-93AA-CF2BD9ABD45C}"/>
                </a:ext>
              </a:extLst>
            </p:cNvPr>
            <p:cNvCxnSpPr/>
            <p:nvPr/>
          </p:nvCxnSpPr>
          <p:spPr>
            <a:xfrm>
              <a:off x="8085268" y="4370844"/>
              <a:ext cx="0" cy="1137797"/>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9DA4FA7-79B0-4E24-AB1E-6554CB6C1B5D}"/>
                </a:ext>
              </a:extLst>
            </p:cNvPr>
            <p:cNvCxnSpPr/>
            <p:nvPr/>
          </p:nvCxnSpPr>
          <p:spPr>
            <a:xfrm>
              <a:off x="10591486" y="4370845"/>
              <a:ext cx="0" cy="1137797"/>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0072062-A56D-42C6-87A7-C4939E2C1AEB}"/>
                </a:ext>
              </a:extLst>
            </p:cNvPr>
            <p:cNvSpPr txBox="1"/>
            <p:nvPr/>
          </p:nvSpPr>
          <p:spPr>
            <a:xfrm>
              <a:off x="7360993" y="2655866"/>
              <a:ext cx="1760985" cy="830997"/>
            </a:xfrm>
            <a:prstGeom prst="rect">
              <a:avLst/>
            </a:prstGeom>
            <a:noFill/>
          </p:spPr>
          <p:txBody>
            <a:bodyPr wrap="square" rtlCol="0">
              <a:spAutoFit/>
            </a:bodyPr>
            <a:lstStyle/>
            <a:p>
              <a:r>
                <a:rPr lang="en-CA" sz="1600" dirty="0"/>
                <a:t>Rate distribution for a slice along radius</a:t>
              </a:r>
              <a:endParaRPr lang="en-CA" sz="1200" dirty="0"/>
            </a:p>
          </p:txBody>
        </p:sp>
        <p:cxnSp>
          <p:nvCxnSpPr>
            <p:cNvPr id="27" name="Straight Connector 26">
              <a:extLst>
                <a:ext uri="{FF2B5EF4-FFF2-40B4-BE49-F238E27FC236}">
                  <a16:creationId xmlns:a16="http://schemas.microsoft.com/office/drawing/2014/main" id="{86818132-52F8-4C60-9C4B-359C9E2BA019}"/>
                </a:ext>
              </a:extLst>
            </p:cNvPr>
            <p:cNvCxnSpPr/>
            <p:nvPr/>
          </p:nvCxnSpPr>
          <p:spPr>
            <a:xfrm>
              <a:off x="8454484" y="4372329"/>
              <a:ext cx="0" cy="1137797"/>
            </a:xfrm>
            <a:prstGeom prst="line">
              <a:avLst/>
            </a:prstGeom>
            <a:ln w="381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ED28B40-78ED-4023-89C3-DA4012B978E1}"/>
                </a:ext>
              </a:extLst>
            </p:cNvPr>
            <p:cNvCxnSpPr/>
            <p:nvPr/>
          </p:nvCxnSpPr>
          <p:spPr>
            <a:xfrm>
              <a:off x="10168851" y="4372329"/>
              <a:ext cx="0" cy="1137797"/>
            </a:xfrm>
            <a:prstGeom prst="line">
              <a:avLst/>
            </a:prstGeom>
            <a:ln w="381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BB8437F-0789-4144-B71E-163B3AEA1A9B}"/>
                </a:ext>
              </a:extLst>
            </p:cNvPr>
            <p:cNvCxnSpPr/>
            <p:nvPr/>
          </p:nvCxnSpPr>
          <p:spPr>
            <a:xfrm>
              <a:off x="7321697" y="4370844"/>
              <a:ext cx="0" cy="1137797"/>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BEA67A7-0EE0-40E8-9406-3C81154B1897}"/>
                </a:ext>
              </a:extLst>
            </p:cNvPr>
            <p:cNvCxnSpPr/>
            <p:nvPr/>
          </p:nvCxnSpPr>
          <p:spPr>
            <a:xfrm>
              <a:off x="11307923" y="4370845"/>
              <a:ext cx="0" cy="1137797"/>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cxnSp>
        <p:nvCxnSpPr>
          <p:cNvPr id="52" name="Straight Arrow Connector 51">
            <a:extLst>
              <a:ext uri="{FF2B5EF4-FFF2-40B4-BE49-F238E27FC236}">
                <a16:creationId xmlns:a16="http://schemas.microsoft.com/office/drawing/2014/main" id="{F21C4B95-0871-4B6C-8BC5-EA3D6134BB81}"/>
              </a:ext>
            </a:extLst>
          </p:cNvPr>
          <p:cNvCxnSpPr>
            <a:cxnSpLocks/>
            <a:stCxn id="53" idx="1"/>
          </p:cNvCxnSpPr>
          <p:nvPr/>
        </p:nvCxnSpPr>
        <p:spPr>
          <a:xfrm flipH="1">
            <a:off x="5551874" y="1708074"/>
            <a:ext cx="1549386" cy="708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02E130A-6270-4C94-A30A-9F2E9C257269}"/>
              </a:ext>
            </a:extLst>
          </p:cNvPr>
          <p:cNvSpPr txBox="1"/>
          <p:nvPr/>
        </p:nvSpPr>
        <p:spPr>
          <a:xfrm>
            <a:off x="7101260" y="1446464"/>
            <a:ext cx="3243762" cy="523220"/>
          </a:xfrm>
          <a:prstGeom prst="rect">
            <a:avLst/>
          </a:prstGeom>
          <a:noFill/>
        </p:spPr>
        <p:txBody>
          <a:bodyPr wrap="square" rtlCol="0">
            <a:spAutoFit/>
          </a:bodyPr>
          <a:lstStyle/>
          <a:p>
            <a:r>
              <a:rPr lang="en-CA" sz="1600" dirty="0"/>
              <a:t>Limiting aperture in dump tunnel</a:t>
            </a:r>
          </a:p>
          <a:p>
            <a:r>
              <a:rPr lang="en-CA" sz="1200" dirty="0"/>
              <a:t>(~0.5 m downstream)</a:t>
            </a:r>
          </a:p>
        </p:txBody>
      </p:sp>
      <p:sp>
        <p:nvSpPr>
          <p:cNvPr id="54" name="TextBox 53">
            <a:extLst>
              <a:ext uri="{FF2B5EF4-FFF2-40B4-BE49-F238E27FC236}">
                <a16:creationId xmlns:a16="http://schemas.microsoft.com/office/drawing/2014/main" id="{7DB67E01-B48A-4016-BA15-AF272B85C78E}"/>
              </a:ext>
            </a:extLst>
          </p:cNvPr>
          <p:cNvSpPr txBox="1"/>
          <p:nvPr/>
        </p:nvSpPr>
        <p:spPr>
          <a:xfrm>
            <a:off x="7101260" y="2010894"/>
            <a:ext cx="3243762" cy="523220"/>
          </a:xfrm>
          <a:prstGeom prst="rect">
            <a:avLst/>
          </a:prstGeom>
          <a:noFill/>
        </p:spPr>
        <p:txBody>
          <a:bodyPr wrap="square" rtlCol="0">
            <a:spAutoFit/>
          </a:bodyPr>
          <a:lstStyle/>
          <a:p>
            <a:r>
              <a:rPr lang="en-CA" sz="1600" dirty="0"/>
              <a:t>Dump entrance flange </a:t>
            </a:r>
          </a:p>
          <a:p>
            <a:r>
              <a:rPr lang="en-CA" sz="1200" dirty="0"/>
              <a:t>(same z location as plots)</a:t>
            </a:r>
          </a:p>
        </p:txBody>
      </p:sp>
      <p:sp>
        <p:nvSpPr>
          <p:cNvPr id="55" name="TextBox 54">
            <a:extLst>
              <a:ext uri="{FF2B5EF4-FFF2-40B4-BE49-F238E27FC236}">
                <a16:creationId xmlns:a16="http://schemas.microsoft.com/office/drawing/2014/main" id="{D6FC6CB9-7A98-495F-A345-E74BD595A1B1}"/>
              </a:ext>
            </a:extLst>
          </p:cNvPr>
          <p:cNvSpPr txBox="1"/>
          <p:nvPr/>
        </p:nvSpPr>
        <p:spPr>
          <a:xfrm>
            <a:off x="7101260" y="769239"/>
            <a:ext cx="3243762" cy="523220"/>
          </a:xfrm>
          <a:prstGeom prst="rect">
            <a:avLst/>
          </a:prstGeom>
          <a:noFill/>
        </p:spPr>
        <p:txBody>
          <a:bodyPr wrap="square" rtlCol="0">
            <a:spAutoFit/>
          </a:bodyPr>
          <a:lstStyle/>
          <a:p>
            <a:r>
              <a:rPr lang="en-CA" sz="1600" dirty="0"/>
              <a:t>Beampipe intrusion for the SAMs</a:t>
            </a:r>
          </a:p>
          <a:p>
            <a:r>
              <a:rPr lang="en-CA" sz="1200" dirty="0"/>
              <a:t>(~0.5m upstream)</a:t>
            </a:r>
          </a:p>
        </p:txBody>
      </p:sp>
      <p:cxnSp>
        <p:nvCxnSpPr>
          <p:cNvPr id="56" name="Straight Arrow Connector 55">
            <a:extLst>
              <a:ext uri="{FF2B5EF4-FFF2-40B4-BE49-F238E27FC236}">
                <a16:creationId xmlns:a16="http://schemas.microsoft.com/office/drawing/2014/main" id="{62BBF27A-5B0E-49ED-BEC7-BB6CB0DB7925}"/>
              </a:ext>
            </a:extLst>
          </p:cNvPr>
          <p:cNvCxnSpPr>
            <a:cxnSpLocks/>
          </p:cNvCxnSpPr>
          <p:nvPr/>
        </p:nvCxnSpPr>
        <p:spPr>
          <a:xfrm flipH="1">
            <a:off x="5944133" y="2300472"/>
            <a:ext cx="1201808" cy="789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C713CDE-F5F9-490E-8282-6DD34000A9B9}"/>
              </a:ext>
            </a:extLst>
          </p:cNvPr>
          <p:cNvCxnSpPr>
            <a:cxnSpLocks/>
            <a:stCxn id="55" idx="1"/>
          </p:cNvCxnSpPr>
          <p:nvPr/>
        </p:nvCxnSpPr>
        <p:spPr>
          <a:xfrm flipH="1">
            <a:off x="5074940" y="1030849"/>
            <a:ext cx="2026320" cy="1291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3B00595C-BE8F-4EC9-8521-2EA7B0BA7DFE}"/>
              </a:ext>
            </a:extLst>
          </p:cNvPr>
          <p:cNvSpPr txBox="1"/>
          <p:nvPr/>
        </p:nvSpPr>
        <p:spPr>
          <a:xfrm>
            <a:off x="3473585" y="3349279"/>
            <a:ext cx="3012590" cy="369332"/>
          </a:xfrm>
          <a:prstGeom prst="rect">
            <a:avLst/>
          </a:prstGeom>
          <a:noFill/>
        </p:spPr>
        <p:txBody>
          <a:bodyPr wrap="square">
            <a:spAutoFit/>
          </a:bodyPr>
          <a:lstStyle/>
          <a:p>
            <a:r>
              <a:rPr lang="en-CA" sz="1800" dirty="0"/>
              <a:t>Symmetric coils, w/o SAMs</a:t>
            </a:r>
          </a:p>
        </p:txBody>
      </p:sp>
    </p:spTree>
    <p:extLst>
      <p:ext uri="{BB962C8B-B14F-4D97-AF65-F5344CB8AC3E}">
        <p14:creationId xmlns:p14="http://schemas.microsoft.com/office/powerpoint/2010/main" val="2068302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BE52D74-497E-489A-9724-5932182F172B}"/>
              </a:ext>
            </a:extLst>
          </p:cNvPr>
          <p:cNvPicPr>
            <a:picLocks noChangeAspect="1"/>
          </p:cNvPicPr>
          <p:nvPr/>
        </p:nvPicPr>
        <p:blipFill>
          <a:blip r:embed="rId2"/>
          <a:stretch>
            <a:fillRect/>
          </a:stretch>
        </p:blipFill>
        <p:spPr>
          <a:xfrm>
            <a:off x="146520" y="1121809"/>
            <a:ext cx="4274982" cy="3258607"/>
          </a:xfrm>
          <a:prstGeom prst="rect">
            <a:avLst/>
          </a:prstGeom>
        </p:spPr>
      </p:pic>
      <p:sp>
        <p:nvSpPr>
          <p:cNvPr id="2" name="Title 1">
            <a:extLst>
              <a:ext uri="{FF2B5EF4-FFF2-40B4-BE49-F238E27FC236}">
                <a16:creationId xmlns:a16="http://schemas.microsoft.com/office/drawing/2014/main" id="{9FEBCAD2-B293-479A-AB60-22543B0D00A6}"/>
              </a:ext>
            </a:extLst>
          </p:cNvPr>
          <p:cNvSpPr>
            <a:spLocks noGrp="1"/>
          </p:cNvSpPr>
          <p:nvPr>
            <p:ph type="title"/>
          </p:nvPr>
        </p:nvSpPr>
        <p:spPr>
          <a:xfrm>
            <a:off x="411892" y="146271"/>
            <a:ext cx="11285837" cy="487490"/>
          </a:xfrm>
        </p:spPr>
        <p:txBody>
          <a:bodyPr/>
          <a:lstStyle/>
          <a:p>
            <a:r>
              <a:rPr lang="en-CA" dirty="0"/>
              <a:t>Comparison of cases – clean transport to the dump</a:t>
            </a:r>
          </a:p>
        </p:txBody>
      </p:sp>
      <p:sp>
        <p:nvSpPr>
          <p:cNvPr id="4" name="Footer Placeholder 3">
            <a:extLst>
              <a:ext uri="{FF2B5EF4-FFF2-40B4-BE49-F238E27FC236}">
                <a16:creationId xmlns:a16="http://schemas.microsoft.com/office/drawing/2014/main" id="{B340A2C6-33BA-418C-94C8-1C54AF733B92}"/>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4EB2BA48-71F8-4021-A8E6-6283CDDC79BA}"/>
              </a:ext>
            </a:extLst>
          </p:cNvPr>
          <p:cNvSpPr>
            <a:spLocks noGrp="1"/>
          </p:cNvSpPr>
          <p:nvPr>
            <p:ph type="sldNum" sz="quarter" idx="12"/>
          </p:nvPr>
        </p:nvSpPr>
        <p:spPr/>
        <p:txBody>
          <a:bodyPr/>
          <a:lstStyle/>
          <a:p>
            <a:fld id="{07E1C93C-5050-FC42-8F10-D22D4F119D13}" type="slidenum">
              <a:rPr lang="en-US" smtClean="0"/>
              <a:pPr/>
              <a:t>35</a:t>
            </a:fld>
            <a:endParaRPr lang="en-US" dirty="0"/>
          </a:p>
        </p:txBody>
      </p:sp>
      <p:grpSp>
        <p:nvGrpSpPr>
          <p:cNvPr id="15" name="Group 14">
            <a:extLst>
              <a:ext uri="{FF2B5EF4-FFF2-40B4-BE49-F238E27FC236}">
                <a16:creationId xmlns:a16="http://schemas.microsoft.com/office/drawing/2014/main" id="{C1D60F01-2F60-482E-8530-282EF8C2E0DF}"/>
              </a:ext>
            </a:extLst>
          </p:cNvPr>
          <p:cNvGrpSpPr/>
          <p:nvPr/>
        </p:nvGrpSpPr>
        <p:grpSpPr>
          <a:xfrm>
            <a:off x="8428600" y="780772"/>
            <a:ext cx="3663350" cy="2411657"/>
            <a:chOff x="4935071" y="1014986"/>
            <a:chExt cx="3353502" cy="2411657"/>
          </a:xfrm>
        </p:grpSpPr>
        <p:pic>
          <p:nvPicPr>
            <p:cNvPr id="7" name="Picture 6">
              <a:extLst>
                <a:ext uri="{FF2B5EF4-FFF2-40B4-BE49-F238E27FC236}">
                  <a16:creationId xmlns:a16="http://schemas.microsoft.com/office/drawing/2014/main" id="{E02EAB7C-242D-46F1-BF8E-9112977D12B0}"/>
                </a:ext>
              </a:extLst>
            </p:cNvPr>
            <p:cNvPicPr>
              <a:picLocks noChangeAspect="1"/>
            </p:cNvPicPr>
            <p:nvPr/>
          </p:nvPicPr>
          <p:blipFill rotWithShape="1">
            <a:blip r:embed="rId3"/>
            <a:srcRect t="50274"/>
            <a:stretch/>
          </p:blipFill>
          <p:spPr>
            <a:xfrm>
              <a:off x="4935071" y="1036756"/>
              <a:ext cx="3353502" cy="2389887"/>
            </a:xfrm>
            <a:prstGeom prst="rect">
              <a:avLst/>
            </a:prstGeom>
          </p:spPr>
        </p:pic>
        <p:sp>
          <p:nvSpPr>
            <p:cNvPr id="9" name="TextBox 8">
              <a:extLst>
                <a:ext uri="{FF2B5EF4-FFF2-40B4-BE49-F238E27FC236}">
                  <a16:creationId xmlns:a16="http://schemas.microsoft.com/office/drawing/2014/main" id="{A160DBEE-7A24-4AB2-A6BA-6463757A92E8}"/>
                </a:ext>
              </a:extLst>
            </p:cNvPr>
            <p:cNvSpPr txBox="1"/>
            <p:nvPr/>
          </p:nvSpPr>
          <p:spPr>
            <a:xfrm>
              <a:off x="6882632" y="2541059"/>
              <a:ext cx="842668" cy="369332"/>
            </a:xfrm>
            <a:prstGeom prst="rect">
              <a:avLst/>
            </a:prstGeom>
            <a:solidFill>
              <a:schemeClr val="bg1"/>
            </a:solidFill>
          </p:spPr>
          <p:txBody>
            <a:bodyPr wrap="square" rtlCol="0">
              <a:spAutoFit/>
            </a:bodyPr>
            <a:lstStyle/>
            <a:p>
              <a:r>
                <a:rPr lang="en-CA" dirty="0"/>
                <a:t>Case 1</a:t>
              </a:r>
            </a:p>
          </p:txBody>
        </p:sp>
        <p:sp>
          <p:nvSpPr>
            <p:cNvPr id="12" name="Rectangle 11">
              <a:extLst>
                <a:ext uri="{FF2B5EF4-FFF2-40B4-BE49-F238E27FC236}">
                  <a16:creationId xmlns:a16="http://schemas.microsoft.com/office/drawing/2014/main" id="{1A52CEDF-E29C-4221-A0F9-923B49EF8E61}"/>
                </a:ext>
              </a:extLst>
            </p:cNvPr>
            <p:cNvSpPr/>
            <p:nvPr/>
          </p:nvSpPr>
          <p:spPr>
            <a:xfrm>
              <a:off x="7113835" y="1014986"/>
              <a:ext cx="801278" cy="224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7" name="Group 16">
            <a:extLst>
              <a:ext uri="{FF2B5EF4-FFF2-40B4-BE49-F238E27FC236}">
                <a16:creationId xmlns:a16="http://schemas.microsoft.com/office/drawing/2014/main" id="{BA64AC71-A6E0-41B5-B8DF-FA3A27DD0E9E}"/>
              </a:ext>
            </a:extLst>
          </p:cNvPr>
          <p:cNvGrpSpPr/>
          <p:nvPr/>
        </p:nvGrpSpPr>
        <p:grpSpPr>
          <a:xfrm>
            <a:off x="4791170" y="788542"/>
            <a:ext cx="3663350" cy="4745144"/>
            <a:chOff x="330827" y="966055"/>
            <a:chExt cx="3663350" cy="4745144"/>
          </a:xfrm>
        </p:grpSpPr>
        <p:pic>
          <p:nvPicPr>
            <p:cNvPr id="6" name="Picture 5" descr="Chart&#10;&#10;Description automatically generated">
              <a:extLst>
                <a:ext uri="{FF2B5EF4-FFF2-40B4-BE49-F238E27FC236}">
                  <a16:creationId xmlns:a16="http://schemas.microsoft.com/office/drawing/2014/main" id="{EE71184C-6EC1-4B8C-A94C-5E20594B286C}"/>
                </a:ext>
              </a:extLst>
            </p:cNvPr>
            <p:cNvPicPr>
              <a:picLocks noChangeAspect="1"/>
            </p:cNvPicPr>
            <p:nvPr/>
          </p:nvPicPr>
          <p:blipFill>
            <a:blip r:embed="rId4"/>
            <a:stretch>
              <a:fillRect/>
            </a:stretch>
          </p:blipFill>
          <p:spPr>
            <a:xfrm>
              <a:off x="330827" y="966055"/>
              <a:ext cx="3663350" cy="4745144"/>
            </a:xfrm>
            <a:prstGeom prst="rect">
              <a:avLst/>
            </a:prstGeom>
          </p:spPr>
        </p:pic>
        <p:sp>
          <p:nvSpPr>
            <p:cNvPr id="10" name="TextBox 9">
              <a:extLst>
                <a:ext uri="{FF2B5EF4-FFF2-40B4-BE49-F238E27FC236}">
                  <a16:creationId xmlns:a16="http://schemas.microsoft.com/office/drawing/2014/main" id="{FC624666-BB13-4101-8FE5-08C1F1AEA309}"/>
                </a:ext>
              </a:extLst>
            </p:cNvPr>
            <p:cNvSpPr txBox="1"/>
            <p:nvPr/>
          </p:nvSpPr>
          <p:spPr>
            <a:xfrm>
              <a:off x="2535091" y="4931790"/>
              <a:ext cx="938982" cy="369332"/>
            </a:xfrm>
            <a:prstGeom prst="rect">
              <a:avLst/>
            </a:prstGeom>
            <a:solidFill>
              <a:schemeClr val="bg1"/>
            </a:solidFill>
          </p:spPr>
          <p:txBody>
            <a:bodyPr wrap="square" rtlCol="0">
              <a:spAutoFit/>
            </a:bodyPr>
            <a:lstStyle/>
            <a:p>
              <a:r>
                <a:rPr lang="en-CA" dirty="0"/>
                <a:t>Case 3</a:t>
              </a:r>
            </a:p>
          </p:txBody>
        </p:sp>
        <p:sp>
          <p:nvSpPr>
            <p:cNvPr id="13" name="Rectangle 12">
              <a:extLst>
                <a:ext uri="{FF2B5EF4-FFF2-40B4-BE49-F238E27FC236}">
                  <a16:creationId xmlns:a16="http://schemas.microsoft.com/office/drawing/2014/main" id="{E2CD32AF-A34E-4C29-A455-BE11738E8399}"/>
                </a:ext>
              </a:extLst>
            </p:cNvPr>
            <p:cNvSpPr/>
            <p:nvPr/>
          </p:nvSpPr>
          <p:spPr>
            <a:xfrm>
              <a:off x="2672795" y="3289954"/>
              <a:ext cx="801278" cy="273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6" name="Group 15">
            <a:extLst>
              <a:ext uri="{FF2B5EF4-FFF2-40B4-BE49-F238E27FC236}">
                <a16:creationId xmlns:a16="http://schemas.microsoft.com/office/drawing/2014/main" id="{9F7D6691-DE76-4D0D-A4B1-D1EE23BFB5E8}"/>
              </a:ext>
            </a:extLst>
          </p:cNvPr>
          <p:cNvGrpSpPr/>
          <p:nvPr/>
        </p:nvGrpSpPr>
        <p:grpSpPr>
          <a:xfrm>
            <a:off x="8409249" y="3090153"/>
            <a:ext cx="3663350" cy="2443533"/>
            <a:chOff x="4780147" y="3448411"/>
            <a:chExt cx="3663350" cy="2443533"/>
          </a:xfrm>
        </p:grpSpPr>
        <p:pic>
          <p:nvPicPr>
            <p:cNvPr id="8" name="Picture 5" descr="Chart&#10;&#10;Description automatically generated">
              <a:extLst>
                <a:ext uri="{FF2B5EF4-FFF2-40B4-BE49-F238E27FC236}">
                  <a16:creationId xmlns:a16="http://schemas.microsoft.com/office/drawing/2014/main" id="{D6484223-C9EE-4323-B31B-9FA94D365489}"/>
                </a:ext>
              </a:extLst>
            </p:cNvPr>
            <p:cNvPicPr>
              <a:picLocks noChangeAspect="1"/>
            </p:cNvPicPr>
            <p:nvPr/>
          </p:nvPicPr>
          <p:blipFill rotWithShape="1">
            <a:blip r:embed="rId5"/>
            <a:srcRect t="50006"/>
            <a:stretch/>
          </p:blipFill>
          <p:spPr>
            <a:xfrm>
              <a:off x="4780147" y="3497343"/>
              <a:ext cx="3663350" cy="2394601"/>
            </a:xfrm>
            <a:prstGeom prst="rect">
              <a:avLst/>
            </a:prstGeom>
          </p:spPr>
        </p:pic>
        <p:sp>
          <p:nvSpPr>
            <p:cNvPr id="11" name="TextBox 10">
              <a:extLst>
                <a:ext uri="{FF2B5EF4-FFF2-40B4-BE49-F238E27FC236}">
                  <a16:creationId xmlns:a16="http://schemas.microsoft.com/office/drawing/2014/main" id="{EC849024-C185-4A04-AE3C-05639DB41B79}"/>
                </a:ext>
              </a:extLst>
            </p:cNvPr>
            <p:cNvSpPr txBox="1"/>
            <p:nvPr/>
          </p:nvSpPr>
          <p:spPr>
            <a:xfrm>
              <a:off x="6929909" y="5119599"/>
              <a:ext cx="917051" cy="369332"/>
            </a:xfrm>
            <a:prstGeom prst="rect">
              <a:avLst/>
            </a:prstGeom>
            <a:solidFill>
              <a:schemeClr val="bg1"/>
            </a:solidFill>
          </p:spPr>
          <p:txBody>
            <a:bodyPr wrap="square" rtlCol="0">
              <a:spAutoFit/>
            </a:bodyPr>
            <a:lstStyle/>
            <a:p>
              <a:r>
                <a:rPr lang="en-CA" dirty="0"/>
                <a:t>Case 2</a:t>
              </a:r>
            </a:p>
          </p:txBody>
        </p:sp>
        <p:sp>
          <p:nvSpPr>
            <p:cNvPr id="14" name="Rectangle 13">
              <a:extLst>
                <a:ext uri="{FF2B5EF4-FFF2-40B4-BE49-F238E27FC236}">
                  <a16:creationId xmlns:a16="http://schemas.microsoft.com/office/drawing/2014/main" id="{3D7D41B4-D0A8-4858-B9D0-BB9EADA21141}"/>
                </a:ext>
              </a:extLst>
            </p:cNvPr>
            <p:cNvSpPr/>
            <p:nvPr/>
          </p:nvSpPr>
          <p:spPr>
            <a:xfrm>
              <a:off x="7049158" y="3448411"/>
              <a:ext cx="801278" cy="273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8" name="TextBox 17">
            <a:extLst>
              <a:ext uri="{FF2B5EF4-FFF2-40B4-BE49-F238E27FC236}">
                <a16:creationId xmlns:a16="http://schemas.microsoft.com/office/drawing/2014/main" id="{4294BA34-C9EE-4A7A-A2B8-326F7D1258F9}"/>
              </a:ext>
            </a:extLst>
          </p:cNvPr>
          <p:cNvSpPr txBox="1"/>
          <p:nvPr/>
        </p:nvSpPr>
        <p:spPr>
          <a:xfrm>
            <a:off x="4485179" y="5643488"/>
            <a:ext cx="2215299" cy="369332"/>
          </a:xfrm>
          <a:prstGeom prst="rect">
            <a:avLst/>
          </a:prstGeom>
          <a:noFill/>
        </p:spPr>
        <p:txBody>
          <a:bodyPr wrap="square" rtlCol="0">
            <a:spAutoFit/>
          </a:bodyPr>
          <a:lstStyle/>
          <a:p>
            <a:r>
              <a:rPr lang="en-CA" dirty="0"/>
              <a:t>Most likely</a:t>
            </a:r>
          </a:p>
        </p:txBody>
      </p:sp>
      <p:cxnSp>
        <p:nvCxnSpPr>
          <p:cNvPr id="19" name="Straight Arrow Connector 18">
            <a:extLst>
              <a:ext uri="{FF2B5EF4-FFF2-40B4-BE49-F238E27FC236}">
                <a16:creationId xmlns:a16="http://schemas.microsoft.com/office/drawing/2014/main" id="{3AA0CC1D-9F4F-4393-AFA6-937D8571DC7F}"/>
              </a:ext>
            </a:extLst>
          </p:cNvPr>
          <p:cNvCxnSpPr>
            <a:cxnSpLocks/>
          </p:cNvCxnSpPr>
          <p:nvPr/>
        </p:nvCxnSpPr>
        <p:spPr>
          <a:xfrm flipV="1">
            <a:off x="5549990" y="5149512"/>
            <a:ext cx="356234" cy="490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80638C14-482D-4698-853C-9494BEAB0905}"/>
              </a:ext>
            </a:extLst>
          </p:cNvPr>
          <p:cNvGrpSpPr/>
          <p:nvPr/>
        </p:nvGrpSpPr>
        <p:grpSpPr>
          <a:xfrm>
            <a:off x="1808719" y="1430395"/>
            <a:ext cx="2469364" cy="2628239"/>
            <a:chOff x="1753386" y="1912018"/>
            <a:chExt cx="2469364" cy="2628239"/>
          </a:xfrm>
        </p:grpSpPr>
        <p:cxnSp>
          <p:nvCxnSpPr>
            <p:cNvPr id="24" name="Straight Connector 23">
              <a:extLst>
                <a:ext uri="{FF2B5EF4-FFF2-40B4-BE49-F238E27FC236}">
                  <a16:creationId xmlns:a16="http://schemas.microsoft.com/office/drawing/2014/main" id="{A3B0608F-8921-495B-B79A-E7D4132AFBE9}"/>
                </a:ext>
              </a:extLst>
            </p:cNvPr>
            <p:cNvCxnSpPr/>
            <p:nvPr/>
          </p:nvCxnSpPr>
          <p:spPr>
            <a:xfrm>
              <a:off x="1753386" y="4468305"/>
              <a:ext cx="0"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2EFF663-83D0-40C0-8B2D-786F233721A4}"/>
                </a:ext>
              </a:extLst>
            </p:cNvPr>
            <p:cNvCxnSpPr>
              <a:cxnSpLocks/>
            </p:cNvCxnSpPr>
            <p:nvPr/>
          </p:nvCxnSpPr>
          <p:spPr>
            <a:xfrm flipV="1">
              <a:off x="1753386" y="2829496"/>
              <a:ext cx="0" cy="1710761"/>
            </a:xfrm>
            <a:prstGeom prst="line">
              <a:avLst/>
            </a:prstGeom>
            <a:ln w="190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9E4D594-B164-405E-A950-043E026D97C3}"/>
                </a:ext>
              </a:extLst>
            </p:cNvPr>
            <p:cNvCxnSpPr>
              <a:cxnSpLocks/>
            </p:cNvCxnSpPr>
            <p:nvPr/>
          </p:nvCxnSpPr>
          <p:spPr>
            <a:xfrm flipV="1">
              <a:off x="2396706" y="3020014"/>
              <a:ext cx="0" cy="1517095"/>
            </a:xfrm>
            <a:prstGeom prst="line">
              <a:avLst/>
            </a:prstGeom>
            <a:ln w="19050">
              <a:solidFill>
                <a:schemeClr val="bg1">
                  <a:lumMod val="50000"/>
                </a:schemeClr>
              </a:solidFill>
              <a:prstDash val="solid"/>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C6C1004A-F5B4-498F-A619-97BA7908BFB1}"/>
                </a:ext>
              </a:extLst>
            </p:cNvPr>
            <p:cNvSpPr txBox="1"/>
            <p:nvPr/>
          </p:nvSpPr>
          <p:spPr>
            <a:xfrm flipH="1">
              <a:off x="2509544" y="1912018"/>
              <a:ext cx="1713206" cy="1107996"/>
            </a:xfrm>
            <a:prstGeom prst="rect">
              <a:avLst/>
            </a:prstGeom>
            <a:solidFill>
              <a:schemeClr val="bg1"/>
            </a:solidFill>
          </p:spPr>
          <p:txBody>
            <a:bodyPr wrap="square" rtlCol="0">
              <a:spAutoFit/>
            </a:bodyPr>
            <a:lstStyle/>
            <a:p>
              <a:r>
                <a:rPr lang="en-CA" sz="1100" dirty="0"/>
                <a:t>Symmetric coils, no SAMs</a:t>
              </a:r>
            </a:p>
            <a:p>
              <a:r>
                <a:rPr lang="en-CA" sz="1100" dirty="0"/>
                <a:t>Case 1, no SAMs/shield</a:t>
              </a:r>
            </a:p>
            <a:p>
              <a:endParaRPr lang="en-CA" sz="1100" dirty="0"/>
            </a:p>
            <a:p>
              <a:r>
                <a:rPr lang="en-CA" sz="1100" dirty="0"/>
                <a:t>Symmetric coils, w/ SAMs</a:t>
              </a:r>
            </a:p>
            <a:p>
              <a:r>
                <a:rPr lang="en-CA" sz="1100" dirty="0"/>
                <a:t>Case 2, w/ SAMs/shield</a:t>
              </a:r>
            </a:p>
            <a:p>
              <a:r>
                <a:rPr lang="en-CA" sz="1100" dirty="0"/>
                <a:t>Case 3, w/ SAMs/shield</a:t>
              </a:r>
            </a:p>
          </p:txBody>
        </p:sp>
        <p:sp>
          <p:nvSpPr>
            <p:cNvPr id="33" name="Rectangle 32">
              <a:extLst>
                <a:ext uri="{FF2B5EF4-FFF2-40B4-BE49-F238E27FC236}">
                  <a16:creationId xmlns:a16="http://schemas.microsoft.com/office/drawing/2014/main" id="{410FAA7C-EA0E-4C7C-ACE9-18AD7637457A}"/>
                </a:ext>
              </a:extLst>
            </p:cNvPr>
            <p:cNvSpPr/>
            <p:nvPr/>
          </p:nvSpPr>
          <p:spPr>
            <a:xfrm>
              <a:off x="2332062" y="2490799"/>
              <a:ext cx="211452" cy="108000"/>
            </a:xfrm>
            <a:prstGeom prst="rect">
              <a:avLst/>
            </a:prstGeom>
            <a:solidFill>
              <a:srgbClr val="292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a:extLst>
                <a:ext uri="{FF2B5EF4-FFF2-40B4-BE49-F238E27FC236}">
                  <a16:creationId xmlns:a16="http://schemas.microsoft.com/office/drawing/2014/main" id="{C511396A-7034-422D-8DBA-617F9FE5668A}"/>
                </a:ext>
              </a:extLst>
            </p:cNvPr>
            <p:cNvSpPr/>
            <p:nvPr/>
          </p:nvSpPr>
          <p:spPr>
            <a:xfrm>
              <a:off x="2330041" y="2163171"/>
              <a:ext cx="211452" cy="108000"/>
            </a:xfrm>
            <a:prstGeom prst="rect">
              <a:avLst/>
            </a:prstGeom>
            <a:solidFill>
              <a:srgbClr val="6E6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ectangle 35">
              <a:extLst>
                <a:ext uri="{FF2B5EF4-FFF2-40B4-BE49-F238E27FC236}">
                  <a16:creationId xmlns:a16="http://schemas.microsoft.com/office/drawing/2014/main" id="{3AD64440-ADBD-4B63-B279-0D894D3D0DB2}"/>
                </a:ext>
              </a:extLst>
            </p:cNvPr>
            <p:cNvSpPr/>
            <p:nvPr/>
          </p:nvSpPr>
          <p:spPr>
            <a:xfrm>
              <a:off x="2328345" y="2663060"/>
              <a:ext cx="211452" cy="108000"/>
            </a:xfrm>
            <a:prstGeom prst="rect">
              <a:avLst/>
            </a:prstGeom>
            <a:solidFill>
              <a:srgbClr val="FF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a:extLst>
                <a:ext uri="{FF2B5EF4-FFF2-40B4-BE49-F238E27FC236}">
                  <a16:creationId xmlns:a16="http://schemas.microsoft.com/office/drawing/2014/main" id="{152EE6E3-0E89-4E4B-B216-C63114FAA36C}"/>
                </a:ext>
              </a:extLst>
            </p:cNvPr>
            <p:cNvSpPr/>
            <p:nvPr/>
          </p:nvSpPr>
          <p:spPr>
            <a:xfrm>
              <a:off x="2328345" y="2829496"/>
              <a:ext cx="211452" cy="108000"/>
            </a:xfrm>
            <a:prstGeom prst="rect">
              <a:avLst/>
            </a:prstGeom>
            <a:solidFill>
              <a:srgbClr val="2B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a:extLst>
                <a:ext uri="{FF2B5EF4-FFF2-40B4-BE49-F238E27FC236}">
                  <a16:creationId xmlns:a16="http://schemas.microsoft.com/office/drawing/2014/main" id="{6F46AE36-5D9D-47DB-9516-B9DF0170778E}"/>
                </a:ext>
              </a:extLst>
            </p:cNvPr>
            <p:cNvSpPr/>
            <p:nvPr/>
          </p:nvSpPr>
          <p:spPr>
            <a:xfrm>
              <a:off x="2328345" y="1996735"/>
              <a:ext cx="211452" cy="108000"/>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3" name="TextBox 42">
            <a:extLst>
              <a:ext uri="{FF2B5EF4-FFF2-40B4-BE49-F238E27FC236}">
                <a16:creationId xmlns:a16="http://schemas.microsoft.com/office/drawing/2014/main" id="{5A600B8B-4A94-449C-9900-7E5AB6B0D0C3}"/>
              </a:ext>
            </a:extLst>
          </p:cNvPr>
          <p:cNvSpPr txBox="1"/>
          <p:nvPr/>
        </p:nvSpPr>
        <p:spPr>
          <a:xfrm>
            <a:off x="3016844" y="5169339"/>
            <a:ext cx="999963" cy="1384995"/>
          </a:xfrm>
          <a:prstGeom prst="rect">
            <a:avLst/>
          </a:prstGeom>
          <a:noFill/>
        </p:spPr>
        <p:txBody>
          <a:bodyPr wrap="square" rtlCol="0">
            <a:spAutoFit/>
          </a:bodyPr>
          <a:lstStyle/>
          <a:p>
            <a:r>
              <a:rPr lang="en-CA" sz="1400" dirty="0"/>
              <a:t>38.1 W</a:t>
            </a:r>
          </a:p>
          <a:p>
            <a:r>
              <a:rPr lang="en-CA" sz="1400" dirty="0"/>
              <a:t>260 W</a:t>
            </a:r>
          </a:p>
          <a:p>
            <a:endParaRPr lang="en-CA" sz="1400" dirty="0"/>
          </a:p>
          <a:p>
            <a:r>
              <a:rPr lang="en-CA" sz="1400" dirty="0"/>
              <a:t>13.4 W</a:t>
            </a:r>
          </a:p>
          <a:p>
            <a:r>
              <a:rPr lang="en-CA" sz="1400" dirty="0"/>
              <a:t>17.8 W</a:t>
            </a:r>
          </a:p>
          <a:p>
            <a:r>
              <a:rPr lang="en-CA" sz="1400" dirty="0"/>
              <a:t>14.2 W</a:t>
            </a:r>
          </a:p>
        </p:txBody>
      </p:sp>
      <p:sp>
        <p:nvSpPr>
          <p:cNvPr id="45" name="TextBox 44">
            <a:extLst>
              <a:ext uri="{FF2B5EF4-FFF2-40B4-BE49-F238E27FC236}">
                <a16:creationId xmlns:a16="http://schemas.microsoft.com/office/drawing/2014/main" id="{D2CA314D-EFC1-472C-BEEF-29DF8DD1E6E7}"/>
              </a:ext>
            </a:extLst>
          </p:cNvPr>
          <p:cNvSpPr txBox="1"/>
          <p:nvPr/>
        </p:nvSpPr>
        <p:spPr>
          <a:xfrm>
            <a:off x="861379" y="5172002"/>
            <a:ext cx="2355719" cy="1398389"/>
          </a:xfrm>
          <a:prstGeom prst="rect">
            <a:avLst/>
          </a:prstGeom>
          <a:noFill/>
        </p:spPr>
        <p:txBody>
          <a:bodyPr wrap="square">
            <a:spAutoFit/>
          </a:bodyPr>
          <a:lstStyle/>
          <a:p>
            <a:r>
              <a:rPr lang="en-CA" sz="1400" dirty="0"/>
              <a:t>Symmetric coils, no SAMs</a:t>
            </a:r>
          </a:p>
          <a:p>
            <a:r>
              <a:rPr lang="en-CA" sz="1400" dirty="0"/>
              <a:t>Case 1, no SAMs/shield</a:t>
            </a:r>
          </a:p>
          <a:p>
            <a:endParaRPr lang="en-CA" sz="1400" dirty="0"/>
          </a:p>
          <a:p>
            <a:r>
              <a:rPr lang="en-CA" sz="1400" dirty="0"/>
              <a:t>Symmetric coils, w/ SAMs</a:t>
            </a:r>
          </a:p>
          <a:p>
            <a:r>
              <a:rPr lang="en-CA" sz="1400" dirty="0"/>
              <a:t>Case 2, w/ SAMs/shield</a:t>
            </a:r>
          </a:p>
          <a:p>
            <a:r>
              <a:rPr lang="en-CA" sz="1400" dirty="0"/>
              <a:t>Case 3, w/ SAMs/shield</a:t>
            </a:r>
          </a:p>
        </p:txBody>
      </p:sp>
      <p:sp>
        <p:nvSpPr>
          <p:cNvPr id="46" name="TextBox 45">
            <a:extLst>
              <a:ext uri="{FF2B5EF4-FFF2-40B4-BE49-F238E27FC236}">
                <a16:creationId xmlns:a16="http://schemas.microsoft.com/office/drawing/2014/main" id="{0FB6EAA0-47EA-486D-AF1C-DD4614263979}"/>
              </a:ext>
            </a:extLst>
          </p:cNvPr>
          <p:cNvSpPr txBox="1"/>
          <p:nvPr/>
        </p:nvSpPr>
        <p:spPr>
          <a:xfrm>
            <a:off x="2386126" y="4639912"/>
            <a:ext cx="1952860" cy="523220"/>
          </a:xfrm>
          <a:prstGeom prst="rect">
            <a:avLst/>
          </a:prstGeom>
          <a:noFill/>
        </p:spPr>
        <p:txBody>
          <a:bodyPr wrap="square">
            <a:spAutoFit/>
          </a:bodyPr>
          <a:lstStyle/>
          <a:p>
            <a:r>
              <a:rPr lang="en-CA" sz="1400" dirty="0"/>
              <a:t>Integrated Power from 200 mm &lt; r &lt; 600 mm</a:t>
            </a:r>
          </a:p>
        </p:txBody>
      </p:sp>
      <p:sp>
        <p:nvSpPr>
          <p:cNvPr id="47" name="TextBox 46">
            <a:extLst>
              <a:ext uri="{FF2B5EF4-FFF2-40B4-BE49-F238E27FC236}">
                <a16:creationId xmlns:a16="http://schemas.microsoft.com/office/drawing/2014/main" id="{57BF6A1D-884A-4E9A-93E6-37E297E00C96}"/>
              </a:ext>
            </a:extLst>
          </p:cNvPr>
          <p:cNvSpPr txBox="1"/>
          <p:nvPr/>
        </p:nvSpPr>
        <p:spPr>
          <a:xfrm>
            <a:off x="83391" y="4720446"/>
            <a:ext cx="2248671" cy="307777"/>
          </a:xfrm>
          <a:prstGeom prst="rect">
            <a:avLst/>
          </a:prstGeom>
          <a:noFill/>
        </p:spPr>
        <p:txBody>
          <a:bodyPr wrap="square">
            <a:spAutoFit/>
          </a:bodyPr>
          <a:lstStyle/>
          <a:p>
            <a:r>
              <a:rPr lang="en-CA" sz="1400" b="1" dirty="0"/>
              <a:t>Total Beam Power 715 kW</a:t>
            </a:r>
          </a:p>
        </p:txBody>
      </p:sp>
      <p:cxnSp>
        <p:nvCxnSpPr>
          <p:cNvPr id="48" name="Straight Arrow Connector 47">
            <a:extLst>
              <a:ext uri="{FF2B5EF4-FFF2-40B4-BE49-F238E27FC236}">
                <a16:creationId xmlns:a16="http://schemas.microsoft.com/office/drawing/2014/main" id="{3CE8784A-0FE8-4722-8BC7-D5DC07C4198F}"/>
              </a:ext>
            </a:extLst>
          </p:cNvPr>
          <p:cNvCxnSpPr>
            <a:cxnSpLocks/>
          </p:cNvCxnSpPr>
          <p:nvPr/>
        </p:nvCxnSpPr>
        <p:spPr>
          <a:xfrm flipH="1" flipV="1">
            <a:off x="3062255" y="3986682"/>
            <a:ext cx="1454534" cy="1704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E132D66-0ECD-4482-84BD-361FDA071DAC}"/>
              </a:ext>
            </a:extLst>
          </p:cNvPr>
          <p:cNvCxnSpPr>
            <a:cxnSpLocks/>
          </p:cNvCxnSpPr>
          <p:nvPr/>
        </p:nvCxnSpPr>
        <p:spPr>
          <a:xfrm flipH="1">
            <a:off x="3753989" y="5979412"/>
            <a:ext cx="762799" cy="364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1FF6AF4-F854-4B41-8DB1-157635ED3825}"/>
              </a:ext>
            </a:extLst>
          </p:cNvPr>
          <p:cNvSpPr txBox="1"/>
          <p:nvPr/>
        </p:nvSpPr>
        <p:spPr>
          <a:xfrm>
            <a:off x="5422106" y="2321432"/>
            <a:ext cx="3012590" cy="369332"/>
          </a:xfrm>
          <a:prstGeom prst="rect">
            <a:avLst/>
          </a:prstGeom>
          <a:noFill/>
        </p:spPr>
        <p:txBody>
          <a:bodyPr wrap="square">
            <a:spAutoFit/>
          </a:bodyPr>
          <a:lstStyle/>
          <a:p>
            <a:r>
              <a:rPr lang="en-CA" sz="1800" dirty="0"/>
              <a:t>Symmetric coils, w/ SAMs</a:t>
            </a:r>
          </a:p>
        </p:txBody>
      </p:sp>
      <p:cxnSp>
        <p:nvCxnSpPr>
          <p:cNvPr id="42" name="Straight Connector 41">
            <a:extLst>
              <a:ext uri="{FF2B5EF4-FFF2-40B4-BE49-F238E27FC236}">
                <a16:creationId xmlns:a16="http://schemas.microsoft.com/office/drawing/2014/main" id="{6AC0B84A-B89E-4ABB-9692-706FC2A2483F}"/>
              </a:ext>
            </a:extLst>
          </p:cNvPr>
          <p:cNvCxnSpPr>
            <a:cxnSpLocks/>
          </p:cNvCxnSpPr>
          <p:nvPr/>
        </p:nvCxnSpPr>
        <p:spPr>
          <a:xfrm flipV="1">
            <a:off x="3575400" y="2557245"/>
            <a:ext cx="0" cy="1517095"/>
          </a:xfrm>
          <a:prstGeom prst="line">
            <a:avLst/>
          </a:prstGeom>
          <a:ln w="19050">
            <a:solidFill>
              <a:schemeClr val="bg1">
                <a:lumMod val="95000"/>
              </a:schemeClr>
            </a:solidFill>
            <a:prstDash val="solid"/>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9F7C55C0-7157-4813-9347-F6CF27085144}"/>
              </a:ext>
            </a:extLst>
          </p:cNvPr>
          <p:cNvSpPr txBox="1"/>
          <p:nvPr/>
        </p:nvSpPr>
        <p:spPr>
          <a:xfrm>
            <a:off x="6995434" y="5717984"/>
            <a:ext cx="4446474" cy="646331"/>
          </a:xfrm>
          <a:prstGeom prst="rect">
            <a:avLst/>
          </a:prstGeom>
          <a:noFill/>
        </p:spPr>
        <p:txBody>
          <a:bodyPr wrap="none" rtlCol="0">
            <a:spAutoFit/>
          </a:bodyPr>
          <a:lstStyle/>
          <a:p>
            <a:r>
              <a:rPr lang="en-CA" dirty="0"/>
              <a:t>worst case is 10</a:t>
            </a:r>
            <a:r>
              <a:rPr lang="en-CA" baseline="30000" dirty="0"/>
              <a:t>-4 </a:t>
            </a:r>
            <a:r>
              <a:rPr lang="en-CA" dirty="0"/>
              <a:t>of total beam power </a:t>
            </a:r>
          </a:p>
          <a:p>
            <a:r>
              <a:rPr lang="en-CA" dirty="0"/>
              <a:t>order of magnitude lower for most likely case</a:t>
            </a:r>
          </a:p>
        </p:txBody>
      </p:sp>
    </p:spTree>
    <p:extLst>
      <p:ext uri="{BB962C8B-B14F-4D97-AF65-F5344CB8AC3E}">
        <p14:creationId xmlns:p14="http://schemas.microsoft.com/office/powerpoint/2010/main" val="736915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8FC853-6DF5-4A2F-8B77-68B57F7324BD}"/>
              </a:ext>
            </a:extLst>
          </p:cNvPr>
          <p:cNvPicPr>
            <a:picLocks noChangeAspect="1"/>
          </p:cNvPicPr>
          <p:nvPr/>
        </p:nvPicPr>
        <p:blipFill>
          <a:blip r:embed="rId2"/>
          <a:stretch>
            <a:fillRect/>
          </a:stretch>
        </p:blipFill>
        <p:spPr>
          <a:xfrm>
            <a:off x="4465186" y="3535953"/>
            <a:ext cx="7527980" cy="3081508"/>
          </a:xfrm>
          <a:prstGeom prst="rect">
            <a:avLst/>
          </a:prstGeom>
        </p:spPr>
      </p:pic>
      <p:pic>
        <p:nvPicPr>
          <p:cNvPr id="8" name="Picture 7">
            <a:extLst>
              <a:ext uri="{FF2B5EF4-FFF2-40B4-BE49-F238E27FC236}">
                <a16:creationId xmlns:a16="http://schemas.microsoft.com/office/drawing/2014/main" id="{80AE3850-12B0-4FF5-8552-8A496A67DD88}"/>
              </a:ext>
            </a:extLst>
          </p:cNvPr>
          <p:cNvPicPr>
            <a:picLocks noChangeAspect="1"/>
          </p:cNvPicPr>
          <p:nvPr/>
        </p:nvPicPr>
        <p:blipFill>
          <a:blip r:embed="rId3"/>
          <a:stretch>
            <a:fillRect/>
          </a:stretch>
        </p:blipFill>
        <p:spPr>
          <a:xfrm>
            <a:off x="4465186" y="100461"/>
            <a:ext cx="7527980" cy="3063632"/>
          </a:xfrm>
          <a:prstGeom prst="rect">
            <a:avLst/>
          </a:prstGeom>
        </p:spPr>
      </p:pic>
      <p:sp>
        <p:nvSpPr>
          <p:cNvPr id="2" name="Title 1">
            <a:extLst>
              <a:ext uri="{FF2B5EF4-FFF2-40B4-BE49-F238E27FC236}">
                <a16:creationId xmlns:a16="http://schemas.microsoft.com/office/drawing/2014/main" id="{D52FB40F-3808-4E62-8086-208B527028E4}"/>
              </a:ext>
            </a:extLst>
          </p:cNvPr>
          <p:cNvSpPr>
            <a:spLocks noGrp="1"/>
          </p:cNvSpPr>
          <p:nvPr>
            <p:ph type="title"/>
          </p:nvPr>
        </p:nvSpPr>
        <p:spPr/>
        <p:txBody>
          <a:bodyPr/>
          <a:lstStyle/>
          <a:p>
            <a:r>
              <a:rPr lang="en-CA" dirty="0"/>
              <a:t>2 bounce code</a:t>
            </a:r>
          </a:p>
        </p:txBody>
      </p:sp>
      <p:sp>
        <p:nvSpPr>
          <p:cNvPr id="3" name="Content Placeholder 2">
            <a:extLst>
              <a:ext uri="{FF2B5EF4-FFF2-40B4-BE49-F238E27FC236}">
                <a16:creationId xmlns:a16="http://schemas.microsoft.com/office/drawing/2014/main" id="{6595CA6C-2439-4424-A645-2238B3BEF761}"/>
              </a:ext>
            </a:extLst>
          </p:cNvPr>
          <p:cNvSpPr>
            <a:spLocks noGrp="1"/>
          </p:cNvSpPr>
          <p:nvPr>
            <p:ph idx="1"/>
          </p:nvPr>
        </p:nvSpPr>
        <p:spPr>
          <a:xfrm>
            <a:off x="198835" y="1007203"/>
            <a:ext cx="3825378" cy="5381694"/>
          </a:xfrm>
        </p:spPr>
        <p:txBody>
          <a:bodyPr>
            <a:normAutofit/>
          </a:bodyPr>
          <a:lstStyle/>
          <a:p>
            <a:r>
              <a:rPr lang="en-CA" sz="2000" dirty="0"/>
              <a:t>Python code</a:t>
            </a:r>
          </a:p>
          <a:p>
            <a:pPr lvl="1"/>
            <a:r>
              <a:rPr lang="en-CA" sz="2000" dirty="0"/>
              <a:t>Target, collar, collimators, beam shields, detector (600, 690-1300 mm)</a:t>
            </a:r>
          </a:p>
          <a:p>
            <a:pPr lvl="1"/>
            <a:r>
              <a:rPr lang="en-CA" sz="2000" dirty="0"/>
              <a:t>Uses straight lines to simulate an isotropic source (with random position, angle)</a:t>
            </a:r>
          </a:p>
          <a:p>
            <a:pPr lvl="1"/>
            <a:r>
              <a:rPr lang="en-CA" sz="2000" dirty="0"/>
              <a:t>Surfaces that “see” the target (red) become new sources</a:t>
            </a:r>
          </a:p>
          <a:p>
            <a:r>
              <a:rPr lang="en-CA" sz="2000" dirty="0"/>
              <a:t>Tolerance study</a:t>
            </a:r>
          </a:p>
          <a:p>
            <a:pPr lvl="1"/>
            <a:r>
              <a:rPr lang="en-CA" sz="2000" dirty="0"/>
              <a:t>move the collimators and/or coils by +/- 1 mm w/o seeing green on the detectors</a:t>
            </a:r>
          </a:p>
          <a:p>
            <a:endParaRPr lang="en-CA" sz="2000" dirty="0"/>
          </a:p>
        </p:txBody>
      </p:sp>
      <p:sp>
        <p:nvSpPr>
          <p:cNvPr id="14" name="Rectangle 13">
            <a:extLst>
              <a:ext uri="{FF2B5EF4-FFF2-40B4-BE49-F238E27FC236}">
                <a16:creationId xmlns:a16="http://schemas.microsoft.com/office/drawing/2014/main" id="{0E40B20D-ED45-4C3C-8DBB-71C7CECEB44F}"/>
              </a:ext>
            </a:extLst>
          </p:cNvPr>
          <p:cNvSpPr/>
          <p:nvPr/>
        </p:nvSpPr>
        <p:spPr>
          <a:xfrm>
            <a:off x="5051228" y="2386419"/>
            <a:ext cx="2210670" cy="369332"/>
          </a:xfrm>
          <a:prstGeom prst="rect">
            <a:avLst/>
          </a:prstGeom>
        </p:spPr>
        <p:txBody>
          <a:bodyPr wrap="none">
            <a:spAutoFit/>
          </a:bodyPr>
          <a:lstStyle/>
          <a:p>
            <a:pPr lvl="1"/>
            <a:r>
              <a:rPr lang="en-CA" dirty="0">
                <a:solidFill>
                  <a:schemeClr val="bg1"/>
                </a:solidFill>
              </a:rPr>
              <a:t>1-bounce source</a:t>
            </a:r>
          </a:p>
        </p:txBody>
      </p:sp>
      <p:sp>
        <p:nvSpPr>
          <p:cNvPr id="15" name="Rectangle 14">
            <a:extLst>
              <a:ext uri="{FF2B5EF4-FFF2-40B4-BE49-F238E27FC236}">
                <a16:creationId xmlns:a16="http://schemas.microsoft.com/office/drawing/2014/main" id="{3585363E-5EBA-4FC4-B00E-3EBF96819345}"/>
              </a:ext>
            </a:extLst>
          </p:cNvPr>
          <p:cNvSpPr/>
          <p:nvPr/>
        </p:nvSpPr>
        <p:spPr>
          <a:xfrm>
            <a:off x="5051228" y="2017087"/>
            <a:ext cx="3116559" cy="369332"/>
          </a:xfrm>
          <a:prstGeom prst="rect">
            <a:avLst/>
          </a:prstGeom>
        </p:spPr>
        <p:txBody>
          <a:bodyPr wrap="none">
            <a:spAutoFit/>
          </a:bodyPr>
          <a:lstStyle/>
          <a:p>
            <a:pPr lvl="1"/>
            <a:r>
              <a:rPr lang="en-CA" dirty="0">
                <a:solidFill>
                  <a:schemeClr val="bg1"/>
                </a:solidFill>
              </a:rPr>
              <a:t>sees 1-bounce from target</a:t>
            </a:r>
          </a:p>
        </p:txBody>
      </p:sp>
      <p:sp>
        <p:nvSpPr>
          <p:cNvPr id="16" name="Rectangle 15">
            <a:extLst>
              <a:ext uri="{FF2B5EF4-FFF2-40B4-BE49-F238E27FC236}">
                <a16:creationId xmlns:a16="http://schemas.microsoft.com/office/drawing/2014/main" id="{4B0F19CB-7696-4379-AB47-4AFE24D1B49B}"/>
              </a:ext>
            </a:extLst>
          </p:cNvPr>
          <p:cNvSpPr/>
          <p:nvPr/>
        </p:nvSpPr>
        <p:spPr>
          <a:xfrm>
            <a:off x="5051227" y="1663730"/>
            <a:ext cx="2089546" cy="369332"/>
          </a:xfrm>
          <a:prstGeom prst="rect">
            <a:avLst/>
          </a:prstGeom>
        </p:spPr>
        <p:txBody>
          <a:bodyPr wrap="none">
            <a:spAutoFit/>
          </a:bodyPr>
          <a:lstStyle/>
          <a:p>
            <a:pPr lvl="1"/>
            <a:r>
              <a:rPr lang="en-CA" dirty="0">
                <a:solidFill>
                  <a:schemeClr val="bg1"/>
                </a:solidFill>
              </a:rPr>
              <a:t>sees the target</a:t>
            </a:r>
          </a:p>
        </p:txBody>
      </p:sp>
      <p:sp>
        <p:nvSpPr>
          <p:cNvPr id="17" name="Rectangle 16">
            <a:extLst>
              <a:ext uri="{FF2B5EF4-FFF2-40B4-BE49-F238E27FC236}">
                <a16:creationId xmlns:a16="http://schemas.microsoft.com/office/drawing/2014/main" id="{0081D662-E2EF-4644-97E7-9BE7C97B7F65}"/>
              </a:ext>
            </a:extLst>
          </p:cNvPr>
          <p:cNvSpPr/>
          <p:nvPr/>
        </p:nvSpPr>
        <p:spPr>
          <a:xfrm>
            <a:off x="4837645" y="1768884"/>
            <a:ext cx="636911" cy="24225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8C2BA446-2687-4ED8-9E4C-15C1296455F6}"/>
              </a:ext>
            </a:extLst>
          </p:cNvPr>
          <p:cNvSpPr/>
          <p:nvPr/>
        </p:nvSpPr>
        <p:spPr>
          <a:xfrm>
            <a:off x="4831021" y="2110125"/>
            <a:ext cx="636911" cy="242254"/>
          </a:xfrm>
          <a:prstGeom prst="rect">
            <a:avLst/>
          </a:prstGeom>
          <a:solidFill>
            <a:srgbClr val="177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p>
        </p:txBody>
      </p:sp>
      <p:sp>
        <p:nvSpPr>
          <p:cNvPr id="19" name="Rectangle 18">
            <a:extLst>
              <a:ext uri="{FF2B5EF4-FFF2-40B4-BE49-F238E27FC236}">
                <a16:creationId xmlns:a16="http://schemas.microsoft.com/office/drawing/2014/main" id="{65936F39-B204-4EF9-B293-D662296C64DB}"/>
              </a:ext>
            </a:extLst>
          </p:cNvPr>
          <p:cNvSpPr/>
          <p:nvPr/>
        </p:nvSpPr>
        <p:spPr>
          <a:xfrm>
            <a:off x="4838171" y="2460603"/>
            <a:ext cx="636911" cy="242254"/>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2246BF64-E9AC-4F0E-9F7C-F589303201C8}"/>
              </a:ext>
            </a:extLst>
          </p:cNvPr>
          <p:cNvSpPr/>
          <p:nvPr/>
        </p:nvSpPr>
        <p:spPr>
          <a:xfrm>
            <a:off x="7214260" y="5584207"/>
            <a:ext cx="2526141" cy="369332"/>
          </a:xfrm>
          <a:prstGeom prst="rect">
            <a:avLst/>
          </a:prstGeom>
        </p:spPr>
        <p:txBody>
          <a:bodyPr wrap="none">
            <a:spAutoFit/>
          </a:bodyPr>
          <a:lstStyle/>
          <a:p>
            <a:pPr lvl="1"/>
            <a:r>
              <a:rPr lang="en-CA" dirty="0">
                <a:solidFill>
                  <a:schemeClr val="bg1"/>
                </a:solidFill>
              </a:rPr>
              <a:t>Proper beam shield </a:t>
            </a:r>
          </a:p>
        </p:txBody>
      </p:sp>
      <p:cxnSp>
        <p:nvCxnSpPr>
          <p:cNvPr id="22" name="Straight Arrow Connector 21">
            <a:extLst>
              <a:ext uri="{FF2B5EF4-FFF2-40B4-BE49-F238E27FC236}">
                <a16:creationId xmlns:a16="http://schemas.microsoft.com/office/drawing/2014/main" id="{8DDC3638-2F2D-46E2-8AA1-ABAFADBF9F49}"/>
              </a:ext>
            </a:extLst>
          </p:cNvPr>
          <p:cNvCxnSpPr>
            <a:cxnSpLocks/>
          </p:cNvCxnSpPr>
          <p:nvPr/>
        </p:nvCxnSpPr>
        <p:spPr>
          <a:xfrm flipH="1" flipV="1">
            <a:off x="7140774" y="3876304"/>
            <a:ext cx="909922" cy="1707903"/>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7471EBFA-08AF-49F9-B664-46EE36DBC4A3}"/>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CD51C235-1919-4B7B-BE22-E56852C5A5F4}"/>
              </a:ext>
            </a:extLst>
          </p:cNvPr>
          <p:cNvSpPr>
            <a:spLocks noGrp="1"/>
          </p:cNvSpPr>
          <p:nvPr>
            <p:ph type="sldNum" sz="quarter" idx="12"/>
          </p:nvPr>
        </p:nvSpPr>
        <p:spPr/>
        <p:txBody>
          <a:bodyPr/>
          <a:lstStyle/>
          <a:p>
            <a:fld id="{07E1C93C-5050-FC42-8F10-D22D4F119D13}" type="slidenum">
              <a:rPr lang="en-US" smtClean="0"/>
              <a:pPr/>
              <a:t>36</a:t>
            </a:fld>
            <a:endParaRPr lang="en-US" dirty="0"/>
          </a:p>
        </p:txBody>
      </p:sp>
      <p:sp>
        <p:nvSpPr>
          <p:cNvPr id="21" name="Title 1">
            <a:extLst>
              <a:ext uri="{FF2B5EF4-FFF2-40B4-BE49-F238E27FC236}">
                <a16:creationId xmlns:a16="http://schemas.microsoft.com/office/drawing/2014/main" id="{D6524007-8D56-41DE-A3D0-25288998F5FF}"/>
              </a:ext>
            </a:extLst>
          </p:cNvPr>
          <p:cNvSpPr txBox="1">
            <a:spLocks/>
          </p:cNvSpPr>
          <p:nvPr/>
        </p:nvSpPr>
        <p:spPr>
          <a:xfrm>
            <a:off x="3509768" y="165560"/>
            <a:ext cx="8573525" cy="54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b="1" kern="1200" cap="none" baseline="0">
                <a:solidFill>
                  <a:schemeClr val="tx1"/>
                </a:solidFill>
                <a:latin typeface="Arial" charset="0"/>
                <a:ea typeface="+mj-ea"/>
                <a:cs typeface="Arial" panose="020B0604020202020204" pitchFamily="34" charset="0"/>
              </a:defRPr>
            </a:lvl1pPr>
          </a:lstStyle>
          <a:p>
            <a:pPr algn="r"/>
            <a:r>
              <a:rPr lang="en-US" dirty="0">
                <a:solidFill>
                  <a:srgbClr val="C00000"/>
                </a:solidFill>
              </a:rPr>
              <a:t>Appendix</a:t>
            </a:r>
          </a:p>
        </p:txBody>
      </p:sp>
    </p:spTree>
    <p:extLst>
      <p:ext uri="{BB962C8B-B14F-4D97-AF65-F5344CB8AC3E}">
        <p14:creationId xmlns:p14="http://schemas.microsoft.com/office/powerpoint/2010/main" val="433881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48F3E5-E4F1-4612-A783-B38CEA72D132}"/>
              </a:ext>
            </a:extLst>
          </p:cNvPr>
          <p:cNvPicPr>
            <a:picLocks noChangeAspect="1"/>
          </p:cNvPicPr>
          <p:nvPr/>
        </p:nvPicPr>
        <p:blipFill>
          <a:blip r:embed="rId2"/>
          <a:stretch>
            <a:fillRect/>
          </a:stretch>
        </p:blipFill>
        <p:spPr>
          <a:xfrm>
            <a:off x="10255225" y="2874713"/>
            <a:ext cx="1633331" cy="1559998"/>
          </a:xfrm>
          <a:prstGeom prst="rect">
            <a:avLst/>
          </a:prstGeom>
        </p:spPr>
      </p:pic>
      <p:pic>
        <p:nvPicPr>
          <p:cNvPr id="6" name="Picture 5">
            <a:extLst>
              <a:ext uri="{FF2B5EF4-FFF2-40B4-BE49-F238E27FC236}">
                <a16:creationId xmlns:a16="http://schemas.microsoft.com/office/drawing/2014/main" id="{B294A2CB-7FC5-4268-80EE-2D0B61D9F64B}"/>
              </a:ext>
            </a:extLst>
          </p:cNvPr>
          <p:cNvPicPr>
            <a:picLocks noChangeAspect="1"/>
          </p:cNvPicPr>
          <p:nvPr/>
        </p:nvPicPr>
        <p:blipFill>
          <a:blip r:embed="rId3"/>
          <a:stretch>
            <a:fillRect/>
          </a:stretch>
        </p:blipFill>
        <p:spPr>
          <a:xfrm>
            <a:off x="10255225" y="5084456"/>
            <a:ext cx="1784296" cy="1388507"/>
          </a:xfrm>
          <a:prstGeom prst="rect">
            <a:avLst/>
          </a:prstGeom>
        </p:spPr>
      </p:pic>
      <p:pic>
        <p:nvPicPr>
          <p:cNvPr id="4" name="Picture 3">
            <a:extLst>
              <a:ext uri="{FF2B5EF4-FFF2-40B4-BE49-F238E27FC236}">
                <a16:creationId xmlns:a16="http://schemas.microsoft.com/office/drawing/2014/main" id="{7D4BCD91-F276-45C6-8BF3-68456D18855D}"/>
              </a:ext>
            </a:extLst>
          </p:cNvPr>
          <p:cNvPicPr>
            <a:picLocks noChangeAspect="1"/>
          </p:cNvPicPr>
          <p:nvPr/>
        </p:nvPicPr>
        <p:blipFill>
          <a:blip r:embed="rId4"/>
          <a:stretch>
            <a:fillRect/>
          </a:stretch>
        </p:blipFill>
        <p:spPr>
          <a:xfrm>
            <a:off x="1535078" y="4991100"/>
            <a:ext cx="8943975" cy="1866900"/>
          </a:xfrm>
          <a:prstGeom prst="rect">
            <a:avLst/>
          </a:prstGeom>
        </p:spPr>
      </p:pic>
      <p:pic>
        <p:nvPicPr>
          <p:cNvPr id="3" name="Picture 2">
            <a:extLst>
              <a:ext uri="{FF2B5EF4-FFF2-40B4-BE49-F238E27FC236}">
                <a16:creationId xmlns:a16="http://schemas.microsoft.com/office/drawing/2014/main" id="{9255FD3E-A779-4D4A-947E-EC7C838CB94B}"/>
              </a:ext>
            </a:extLst>
          </p:cNvPr>
          <p:cNvPicPr>
            <a:picLocks noChangeAspect="1"/>
          </p:cNvPicPr>
          <p:nvPr/>
        </p:nvPicPr>
        <p:blipFill>
          <a:blip r:embed="rId5"/>
          <a:stretch>
            <a:fillRect/>
          </a:stretch>
        </p:blipFill>
        <p:spPr>
          <a:xfrm>
            <a:off x="1462166" y="3051844"/>
            <a:ext cx="8867775" cy="1762125"/>
          </a:xfrm>
          <a:prstGeom prst="rect">
            <a:avLst/>
          </a:prstGeom>
        </p:spPr>
      </p:pic>
      <p:pic>
        <p:nvPicPr>
          <p:cNvPr id="2" name="Picture 1">
            <a:extLst>
              <a:ext uri="{FF2B5EF4-FFF2-40B4-BE49-F238E27FC236}">
                <a16:creationId xmlns:a16="http://schemas.microsoft.com/office/drawing/2014/main" id="{60AF9F34-5D28-4118-B593-98C5C8A7BBF3}"/>
              </a:ext>
            </a:extLst>
          </p:cNvPr>
          <p:cNvPicPr>
            <a:picLocks noChangeAspect="1"/>
          </p:cNvPicPr>
          <p:nvPr/>
        </p:nvPicPr>
        <p:blipFill>
          <a:blip r:embed="rId6"/>
          <a:stretch>
            <a:fillRect/>
          </a:stretch>
        </p:blipFill>
        <p:spPr>
          <a:xfrm>
            <a:off x="1462166" y="763030"/>
            <a:ext cx="8982075" cy="1885950"/>
          </a:xfrm>
          <a:prstGeom prst="rect">
            <a:avLst/>
          </a:prstGeom>
        </p:spPr>
      </p:pic>
      <p:sp>
        <p:nvSpPr>
          <p:cNvPr id="5" name="Rectangle 4">
            <a:extLst>
              <a:ext uri="{FF2B5EF4-FFF2-40B4-BE49-F238E27FC236}">
                <a16:creationId xmlns:a16="http://schemas.microsoft.com/office/drawing/2014/main" id="{A0F5C48F-8088-4B0A-B9A4-D26DF7340AED}"/>
              </a:ext>
            </a:extLst>
          </p:cNvPr>
          <p:cNvSpPr/>
          <p:nvPr/>
        </p:nvSpPr>
        <p:spPr>
          <a:xfrm>
            <a:off x="187722" y="3049262"/>
            <a:ext cx="4011034" cy="369332"/>
          </a:xfrm>
          <a:prstGeom prst="rect">
            <a:avLst/>
          </a:prstGeom>
        </p:spPr>
        <p:txBody>
          <a:bodyPr wrap="none">
            <a:spAutoFit/>
          </a:bodyPr>
          <a:lstStyle/>
          <a:p>
            <a:r>
              <a:rPr lang="en-CA" dirty="0"/>
              <a:t>Sol11 – 600 cm &lt; z &lt; 1700 cm, 10 A/mm</a:t>
            </a:r>
            <a:r>
              <a:rPr lang="en-CA" baseline="30000" dirty="0"/>
              <a:t>2</a:t>
            </a:r>
          </a:p>
        </p:txBody>
      </p:sp>
      <p:sp>
        <p:nvSpPr>
          <p:cNvPr id="8" name="Rectangle 7">
            <a:extLst>
              <a:ext uri="{FF2B5EF4-FFF2-40B4-BE49-F238E27FC236}">
                <a16:creationId xmlns:a16="http://schemas.microsoft.com/office/drawing/2014/main" id="{63510EFA-8312-4FFF-99E4-D3C53D00BD95}"/>
              </a:ext>
            </a:extLst>
          </p:cNvPr>
          <p:cNvSpPr/>
          <p:nvPr/>
        </p:nvSpPr>
        <p:spPr>
          <a:xfrm>
            <a:off x="187722" y="5084457"/>
            <a:ext cx="4128053" cy="369332"/>
          </a:xfrm>
          <a:prstGeom prst="rect">
            <a:avLst/>
          </a:prstGeom>
        </p:spPr>
        <p:txBody>
          <a:bodyPr wrap="none">
            <a:spAutoFit/>
          </a:bodyPr>
          <a:lstStyle/>
          <a:p>
            <a:r>
              <a:rPr lang="en-CA" dirty="0"/>
              <a:t>Sol12 – 600 cm &lt; z &lt; 1700 cm, 10</a:t>
            </a:r>
            <a:r>
              <a:rPr lang="en-CA" baseline="30000" dirty="0"/>
              <a:t>4</a:t>
            </a:r>
            <a:r>
              <a:rPr lang="en-CA" dirty="0"/>
              <a:t> A/mm</a:t>
            </a:r>
            <a:r>
              <a:rPr lang="en-CA" baseline="30000" dirty="0"/>
              <a:t>2</a:t>
            </a:r>
          </a:p>
        </p:txBody>
      </p:sp>
      <p:sp>
        <p:nvSpPr>
          <p:cNvPr id="9" name="Rectangle 8">
            <a:extLst>
              <a:ext uri="{FF2B5EF4-FFF2-40B4-BE49-F238E27FC236}">
                <a16:creationId xmlns:a16="http://schemas.microsoft.com/office/drawing/2014/main" id="{880A61F9-0851-4D23-8ADB-3CC88CDB9468}"/>
              </a:ext>
            </a:extLst>
          </p:cNvPr>
          <p:cNvSpPr/>
          <p:nvPr/>
        </p:nvSpPr>
        <p:spPr>
          <a:xfrm>
            <a:off x="8807984" y="332049"/>
            <a:ext cx="478476" cy="258418"/>
          </a:xfrm>
          <a:prstGeom prst="rect">
            <a:avLst/>
          </a:prstGeom>
          <a:solidFill>
            <a:srgbClr val="D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35A0BAD3-A734-4881-A346-E8D601D6F026}"/>
              </a:ext>
            </a:extLst>
          </p:cNvPr>
          <p:cNvSpPr/>
          <p:nvPr/>
        </p:nvSpPr>
        <p:spPr>
          <a:xfrm>
            <a:off x="8807984" y="724699"/>
            <a:ext cx="478476" cy="258418"/>
          </a:xfrm>
          <a:prstGeom prst="rect">
            <a:avLst/>
          </a:prstGeom>
          <a:solidFill>
            <a:srgbClr val="8EC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B7450140-791C-4968-AFCE-64C7280399D3}"/>
              </a:ext>
            </a:extLst>
          </p:cNvPr>
          <p:cNvSpPr/>
          <p:nvPr/>
        </p:nvSpPr>
        <p:spPr>
          <a:xfrm>
            <a:off x="8807984" y="1119374"/>
            <a:ext cx="478476" cy="258418"/>
          </a:xfrm>
          <a:prstGeom prst="rect">
            <a:avLst/>
          </a:prstGeom>
          <a:solidFill>
            <a:srgbClr val="276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0832FAA5-B899-4153-82D9-7F94361BE054}"/>
              </a:ext>
            </a:extLst>
          </p:cNvPr>
          <p:cNvSpPr/>
          <p:nvPr/>
        </p:nvSpPr>
        <p:spPr>
          <a:xfrm>
            <a:off x="8807984" y="1517797"/>
            <a:ext cx="478476" cy="258418"/>
          </a:xfrm>
          <a:prstGeom prst="rect">
            <a:avLst/>
          </a:prstGeom>
          <a:solidFill>
            <a:srgbClr val="7E2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B28DF8BE-DA04-4A54-AD6C-2447E4D36E4D}"/>
              </a:ext>
            </a:extLst>
          </p:cNvPr>
          <p:cNvSpPr/>
          <p:nvPr/>
        </p:nvSpPr>
        <p:spPr>
          <a:xfrm>
            <a:off x="9359347" y="139174"/>
            <a:ext cx="6096000" cy="1711366"/>
          </a:xfrm>
          <a:prstGeom prst="rect">
            <a:avLst/>
          </a:prstGeom>
        </p:spPr>
        <p:txBody>
          <a:bodyPr>
            <a:spAutoFit/>
          </a:bodyPr>
          <a:lstStyle/>
          <a:p>
            <a:pPr>
              <a:lnSpc>
                <a:spcPct val="150000"/>
              </a:lnSpc>
            </a:pPr>
            <a:r>
              <a:rPr lang="en-CA" dirty="0" err="1"/>
              <a:t>Hihi</a:t>
            </a:r>
            <a:r>
              <a:rPr lang="en-CA" dirty="0"/>
              <a:t> (1000 – 11000 MeV)</a:t>
            </a:r>
          </a:p>
          <a:p>
            <a:pPr>
              <a:lnSpc>
                <a:spcPct val="150000"/>
              </a:lnSpc>
            </a:pPr>
            <a:r>
              <a:rPr lang="en-CA" dirty="0"/>
              <a:t>High (100 – 1000 MeV)</a:t>
            </a:r>
          </a:p>
          <a:p>
            <a:pPr>
              <a:lnSpc>
                <a:spcPct val="150000"/>
              </a:lnSpc>
            </a:pPr>
            <a:r>
              <a:rPr lang="en-CA" dirty="0"/>
              <a:t>Mid (10 – 100 MeV)</a:t>
            </a:r>
          </a:p>
          <a:p>
            <a:pPr>
              <a:lnSpc>
                <a:spcPct val="150000"/>
              </a:lnSpc>
            </a:pPr>
            <a:r>
              <a:rPr lang="en-CA" dirty="0"/>
              <a:t>Low (1 – 10 MeV)</a:t>
            </a:r>
          </a:p>
        </p:txBody>
      </p:sp>
      <p:sp>
        <p:nvSpPr>
          <p:cNvPr id="14" name="Rectangle 13">
            <a:extLst>
              <a:ext uri="{FF2B5EF4-FFF2-40B4-BE49-F238E27FC236}">
                <a16:creationId xmlns:a16="http://schemas.microsoft.com/office/drawing/2014/main" id="{3339E593-4DF1-44E2-9323-436834ACE95A}"/>
              </a:ext>
            </a:extLst>
          </p:cNvPr>
          <p:cNvSpPr/>
          <p:nvPr/>
        </p:nvSpPr>
        <p:spPr>
          <a:xfrm>
            <a:off x="4821617" y="-11207"/>
            <a:ext cx="1185449" cy="476100"/>
          </a:xfrm>
          <a:prstGeom prst="rect">
            <a:avLst/>
          </a:prstGeom>
        </p:spPr>
        <p:txBody>
          <a:bodyPr wrap="square">
            <a:spAutoFit/>
          </a:bodyPr>
          <a:lstStyle/>
          <a:p>
            <a:pPr>
              <a:lnSpc>
                <a:spcPct val="150000"/>
              </a:lnSpc>
            </a:pPr>
            <a:r>
              <a:rPr lang="en-CA" dirty="0"/>
              <a:t>0.4 </a:t>
            </a:r>
            <a:r>
              <a:rPr lang="en-CA" dirty="0" err="1"/>
              <a:t>mrad</a:t>
            </a:r>
            <a:endParaRPr lang="en-CA" dirty="0"/>
          </a:p>
        </p:txBody>
      </p:sp>
      <p:sp>
        <p:nvSpPr>
          <p:cNvPr id="16" name="Rectangle 15">
            <a:extLst>
              <a:ext uri="{FF2B5EF4-FFF2-40B4-BE49-F238E27FC236}">
                <a16:creationId xmlns:a16="http://schemas.microsoft.com/office/drawing/2014/main" id="{F63BB860-52E9-437E-98F2-9A6B723E008B}"/>
              </a:ext>
            </a:extLst>
          </p:cNvPr>
          <p:cNvSpPr/>
          <p:nvPr/>
        </p:nvSpPr>
        <p:spPr>
          <a:xfrm>
            <a:off x="246231" y="831163"/>
            <a:ext cx="2852191" cy="369332"/>
          </a:xfrm>
          <a:prstGeom prst="rect">
            <a:avLst/>
          </a:prstGeom>
        </p:spPr>
        <p:txBody>
          <a:bodyPr wrap="none">
            <a:spAutoFit/>
          </a:bodyPr>
          <a:lstStyle/>
          <a:p>
            <a:r>
              <a:rPr lang="en-CA" dirty="0"/>
              <a:t>Stray fields only, no solenoid</a:t>
            </a:r>
            <a:endParaRPr lang="en-CA" baseline="30000" dirty="0"/>
          </a:p>
        </p:txBody>
      </p:sp>
      <p:sp>
        <p:nvSpPr>
          <p:cNvPr id="17" name="Footer Placeholder 16"/>
          <p:cNvSpPr>
            <a:spLocks noGrp="1"/>
          </p:cNvSpPr>
          <p:nvPr>
            <p:ph type="ftr" sz="quarter" idx="11"/>
          </p:nvPr>
        </p:nvSpPr>
        <p:spPr/>
        <p:txBody>
          <a:bodyPr/>
          <a:lstStyle/>
          <a:p>
            <a:r>
              <a:rPr lang="en-US"/>
              <a:t>MOLLER Collaboration</a:t>
            </a:r>
            <a:endParaRPr lang="en-CA"/>
          </a:p>
        </p:txBody>
      </p:sp>
      <p:sp>
        <p:nvSpPr>
          <p:cNvPr id="18" name="Slide Number Placeholder 17"/>
          <p:cNvSpPr>
            <a:spLocks noGrp="1"/>
          </p:cNvSpPr>
          <p:nvPr>
            <p:ph type="sldNum" sz="quarter" idx="12"/>
          </p:nvPr>
        </p:nvSpPr>
        <p:spPr/>
        <p:txBody>
          <a:bodyPr/>
          <a:lstStyle/>
          <a:p>
            <a:fld id="{3F924222-6B40-4E50-80C1-C84CBCE5B4AD}" type="slidenum">
              <a:rPr lang="en-CA" smtClean="0"/>
              <a:t>37</a:t>
            </a:fld>
            <a:endParaRPr lang="en-CA"/>
          </a:p>
        </p:txBody>
      </p:sp>
      <p:sp>
        <p:nvSpPr>
          <p:cNvPr id="19" name="Date Placeholder 18">
            <a:extLst>
              <a:ext uri="{FF2B5EF4-FFF2-40B4-BE49-F238E27FC236}">
                <a16:creationId xmlns:a16="http://schemas.microsoft.com/office/drawing/2014/main" id="{33F7931F-3646-9D1D-8E8F-9EAEA83A7998}"/>
              </a:ext>
            </a:extLst>
          </p:cNvPr>
          <p:cNvSpPr>
            <a:spLocks noGrp="1"/>
          </p:cNvSpPr>
          <p:nvPr>
            <p:ph type="dt" sz="half" idx="10"/>
          </p:nvPr>
        </p:nvSpPr>
        <p:spPr/>
        <p:txBody>
          <a:bodyPr/>
          <a:lstStyle/>
          <a:p>
            <a:r>
              <a:rPr lang="en-US"/>
              <a:t>May 2023</a:t>
            </a:r>
            <a:endParaRPr lang="en-CA"/>
          </a:p>
        </p:txBody>
      </p:sp>
    </p:spTree>
    <p:extLst>
      <p:ext uri="{BB962C8B-B14F-4D97-AF65-F5344CB8AC3E}">
        <p14:creationId xmlns:p14="http://schemas.microsoft.com/office/powerpoint/2010/main" val="1468228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D3F6E9-E3D1-45BA-A826-1A5F288DC3FB}"/>
              </a:ext>
            </a:extLst>
          </p:cNvPr>
          <p:cNvPicPr>
            <a:picLocks noChangeAspect="1"/>
          </p:cNvPicPr>
          <p:nvPr/>
        </p:nvPicPr>
        <p:blipFill>
          <a:blip r:embed="rId2"/>
          <a:stretch>
            <a:fillRect/>
          </a:stretch>
        </p:blipFill>
        <p:spPr>
          <a:xfrm>
            <a:off x="1351722" y="5001317"/>
            <a:ext cx="9020175" cy="1724025"/>
          </a:xfrm>
          <a:prstGeom prst="rect">
            <a:avLst/>
          </a:prstGeom>
        </p:spPr>
      </p:pic>
      <p:pic>
        <p:nvPicPr>
          <p:cNvPr id="3" name="Picture 2">
            <a:extLst>
              <a:ext uri="{FF2B5EF4-FFF2-40B4-BE49-F238E27FC236}">
                <a16:creationId xmlns:a16="http://schemas.microsoft.com/office/drawing/2014/main" id="{268D198B-464B-4889-98D8-71E224E0CA56}"/>
              </a:ext>
            </a:extLst>
          </p:cNvPr>
          <p:cNvPicPr>
            <a:picLocks noChangeAspect="1"/>
          </p:cNvPicPr>
          <p:nvPr/>
        </p:nvPicPr>
        <p:blipFill>
          <a:blip r:embed="rId3"/>
          <a:stretch>
            <a:fillRect/>
          </a:stretch>
        </p:blipFill>
        <p:spPr>
          <a:xfrm>
            <a:off x="1323147" y="3112228"/>
            <a:ext cx="9039225" cy="1819275"/>
          </a:xfrm>
          <a:prstGeom prst="rect">
            <a:avLst/>
          </a:prstGeom>
        </p:spPr>
      </p:pic>
      <p:pic>
        <p:nvPicPr>
          <p:cNvPr id="2" name="Picture 1">
            <a:extLst>
              <a:ext uri="{FF2B5EF4-FFF2-40B4-BE49-F238E27FC236}">
                <a16:creationId xmlns:a16="http://schemas.microsoft.com/office/drawing/2014/main" id="{7CE1C49B-0604-48C3-9D61-61E7266900BC}"/>
              </a:ext>
            </a:extLst>
          </p:cNvPr>
          <p:cNvPicPr>
            <a:picLocks noChangeAspect="1"/>
          </p:cNvPicPr>
          <p:nvPr/>
        </p:nvPicPr>
        <p:blipFill>
          <a:blip r:embed="rId4"/>
          <a:stretch>
            <a:fillRect/>
          </a:stretch>
        </p:blipFill>
        <p:spPr>
          <a:xfrm>
            <a:off x="1323147" y="998606"/>
            <a:ext cx="9048750" cy="1914525"/>
          </a:xfrm>
          <a:prstGeom prst="rect">
            <a:avLst/>
          </a:prstGeom>
        </p:spPr>
      </p:pic>
      <p:sp>
        <p:nvSpPr>
          <p:cNvPr id="5" name="Rectangle 4">
            <a:extLst>
              <a:ext uri="{FF2B5EF4-FFF2-40B4-BE49-F238E27FC236}">
                <a16:creationId xmlns:a16="http://schemas.microsoft.com/office/drawing/2014/main" id="{A0F5C48F-8088-4B0A-B9A4-D26DF7340AED}"/>
              </a:ext>
            </a:extLst>
          </p:cNvPr>
          <p:cNvSpPr/>
          <p:nvPr/>
        </p:nvSpPr>
        <p:spPr>
          <a:xfrm>
            <a:off x="187722" y="3049262"/>
            <a:ext cx="4011034" cy="369332"/>
          </a:xfrm>
          <a:prstGeom prst="rect">
            <a:avLst/>
          </a:prstGeom>
        </p:spPr>
        <p:txBody>
          <a:bodyPr wrap="none">
            <a:spAutoFit/>
          </a:bodyPr>
          <a:lstStyle/>
          <a:p>
            <a:r>
              <a:rPr lang="en-CA" dirty="0"/>
              <a:t>Sol11 – 600 cm &lt; z &lt; 1700 cm, 10 A/mm</a:t>
            </a:r>
            <a:r>
              <a:rPr lang="en-CA" baseline="30000" dirty="0"/>
              <a:t>2</a:t>
            </a:r>
          </a:p>
        </p:txBody>
      </p:sp>
      <p:sp>
        <p:nvSpPr>
          <p:cNvPr id="8" name="Rectangle 7">
            <a:extLst>
              <a:ext uri="{FF2B5EF4-FFF2-40B4-BE49-F238E27FC236}">
                <a16:creationId xmlns:a16="http://schemas.microsoft.com/office/drawing/2014/main" id="{63510EFA-8312-4FFF-99E4-D3C53D00BD95}"/>
              </a:ext>
            </a:extLst>
          </p:cNvPr>
          <p:cNvSpPr/>
          <p:nvPr/>
        </p:nvSpPr>
        <p:spPr>
          <a:xfrm>
            <a:off x="187722" y="5084457"/>
            <a:ext cx="4128053" cy="369332"/>
          </a:xfrm>
          <a:prstGeom prst="rect">
            <a:avLst/>
          </a:prstGeom>
        </p:spPr>
        <p:txBody>
          <a:bodyPr wrap="none">
            <a:spAutoFit/>
          </a:bodyPr>
          <a:lstStyle/>
          <a:p>
            <a:r>
              <a:rPr lang="en-CA" dirty="0"/>
              <a:t>Sol12 – 600 cm &lt; z &lt; 1700 cm, 10</a:t>
            </a:r>
            <a:r>
              <a:rPr lang="en-CA" baseline="30000" dirty="0"/>
              <a:t>4</a:t>
            </a:r>
            <a:r>
              <a:rPr lang="en-CA" dirty="0"/>
              <a:t> A/mm</a:t>
            </a:r>
            <a:r>
              <a:rPr lang="en-CA" baseline="30000" dirty="0"/>
              <a:t>2</a:t>
            </a:r>
          </a:p>
        </p:txBody>
      </p:sp>
      <p:sp>
        <p:nvSpPr>
          <p:cNvPr id="9" name="Rectangle 8">
            <a:extLst>
              <a:ext uri="{FF2B5EF4-FFF2-40B4-BE49-F238E27FC236}">
                <a16:creationId xmlns:a16="http://schemas.microsoft.com/office/drawing/2014/main" id="{880A61F9-0851-4D23-8ADB-3CC88CDB9468}"/>
              </a:ext>
            </a:extLst>
          </p:cNvPr>
          <p:cNvSpPr/>
          <p:nvPr/>
        </p:nvSpPr>
        <p:spPr>
          <a:xfrm>
            <a:off x="8807984" y="332049"/>
            <a:ext cx="478476" cy="258418"/>
          </a:xfrm>
          <a:prstGeom prst="rect">
            <a:avLst/>
          </a:prstGeom>
          <a:solidFill>
            <a:srgbClr val="D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35A0BAD3-A734-4881-A346-E8D601D6F026}"/>
              </a:ext>
            </a:extLst>
          </p:cNvPr>
          <p:cNvSpPr/>
          <p:nvPr/>
        </p:nvSpPr>
        <p:spPr>
          <a:xfrm>
            <a:off x="8807984" y="724699"/>
            <a:ext cx="478476" cy="258418"/>
          </a:xfrm>
          <a:prstGeom prst="rect">
            <a:avLst/>
          </a:prstGeom>
          <a:solidFill>
            <a:srgbClr val="8EC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B7450140-791C-4968-AFCE-64C7280399D3}"/>
              </a:ext>
            </a:extLst>
          </p:cNvPr>
          <p:cNvSpPr/>
          <p:nvPr/>
        </p:nvSpPr>
        <p:spPr>
          <a:xfrm>
            <a:off x="8807984" y="1119374"/>
            <a:ext cx="478476" cy="258418"/>
          </a:xfrm>
          <a:prstGeom prst="rect">
            <a:avLst/>
          </a:prstGeom>
          <a:solidFill>
            <a:srgbClr val="276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0832FAA5-B899-4153-82D9-7F94361BE054}"/>
              </a:ext>
            </a:extLst>
          </p:cNvPr>
          <p:cNvSpPr/>
          <p:nvPr/>
        </p:nvSpPr>
        <p:spPr>
          <a:xfrm>
            <a:off x="8807984" y="1517797"/>
            <a:ext cx="478476" cy="258418"/>
          </a:xfrm>
          <a:prstGeom prst="rect">
            <a:avLst/>
          </a:prstGeom>
          <a:solidFill>
            <a:srgbClr val="7E2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B28DF8BE-DA04-4A54-AD6C-2447E4D36E4D}"/>
              </a:ext>
            </a:extLst>
          </p:cNvPr>
          <p:cNvSpPr/>
          <p:nvPr/>
        </p:nvSpPr>
        <p:spPr>
          <a:xfrm>
            <a:off x="9359347" y="139174"/>
            <a:ext cx="6096000" cy="1711366"/>
          </a:xfrm>
          <a:prstGeom prst="rect">
            <a:avLst/>
          </a:prstGeom>
        </p:spPr>
        <p:txBody>
          <a:bodyPr>
            <a:spAutoFit/>
          </a:bodyPr>
          <a:lstStyle/>
          <a:p>
            <a:pPr>
              <a:lnSpc>
                <a:spcPct val="150000"/>
              </a:lnSpc>
            </a:pPr>
            <a:r>
              <a:rPr lang="en-CA" dirty="0" err="1"/>
              <a:t>Hihi</a:t>
            </a:r>
            <a:r>
              <a:rPr lang="en-CA" dirty="0"/>
              <a:t> (1000 – 11000 MeV)</a:t>
            </a:r>
          </a:p>
          <a:p>
            <a:pPr>
              <a:lnSpc>
                <a:spcPct val="150000"/>
              </a:lnSpc>
            </a:pPr>
            <a:r>
              <a:rPr lang="en-CA" dirty="0"/>
              <a:t>High (100 – 1000 MeV)</a:t>
            </a:r>
          </a:p>
          <a:p>
            <a:pPr>
              <a:lnSpc>
                <a:spcPct val="150000"/>
              </a:lnSpc>
            </a:pPr>
            <a:r>
              <a:rPr lang="en-CA" dirty="0"/>
              <a:t>Mid (10 – 100 MeV)</a:t>
            </a:r>
          </a:p>
          <a:p>
            <a:pPr>
              <a:lnSpc>
                <a:spcPct val="150000"/>
              </a:lnSpc>
            </a:pPr>
            <a:r>
              <a:rPr lang="en-CA" dirty="0"/>
              <a:t>Low (1 – 10 MeV)</a:t>
            </a:r>
          </a:p>
        </p:txBody>
      </p:sp>
      <p:sp>
        <p:nvSpPr>
          <p:cNvPr id="14" name="Rectangle 13">
            <a:extLst>
              <a:ext uri="{FF2B5EF4-FFF2-40B4-BE49-F238E27FC236}">
                <a16:creationId xmlns:a16="http://schemas.microsoft.com/office/drawing/2014/main" id="{3339E593-4DF1-44E2-9323-436834ACE95A}"/>
              </a:ext>
            </a:extLst>
          </p:cNvPr>
          <p:cNvSpPr/>
          <p:nvPr/>
        </p:nvSpPr>
        <p:spPr>
          <a:xfrm>
            <a:off x="4821617" y="-11207"/>
            <a:ext cx="1185449" cy="476100"/>
          </a:xfrm>
          <a:prstGeom prst="rect">
            <a:avLst/>
          </a:prstGeom>
        </p:spPr>
        <p:txBody>
          <a:bodyPr wrap="square">
            <a:spAutoFit/>
          </a:bodyPr>
          <a:lstStyle/>
          <a:p>
            <a:pPr>
              <a:lnSpc>
                <a:spcPct val="150000"/>
              </a:lnSpc>
            </a:pPr>
            <a:r>
              <a:rPr lang="en-CA" dirty="0"/>
              <a:t>2.4 </a:t>
            </a:r>
            <a:r>
              <a:rPr lang="en-CA" dirty="0" err="1"/>
              <a:t>mrad</a:t>
            </a:r>
            <a:endParaRPr lang="en-CA" dirty="0"/>
          </a:p>
        </p:txBody>
      </p:sp>
      <p:sp>
        <p:nvSpPr>
          <p:cNvPr id="16" name="Rectangle 15">
            <a:extLst>
              <a:ext uri="{FF2B5EF4-FFF2-40B4-BE49-F238E27FC236}">
                <a16:creationId xmlns:a16="http://schemas.microsoft.com/office/drawing/2014/main" id="{F63BB860-52E9-437E-98F2-9A6B723E008B}"/>
              </a:ext>
            </a:extLst>
          </p:cNvPr>
          <p:cNvSpPr/>
          <p:nvPr/>
        </p:nvSpPr>
        <p:spPr>
          <a:xfrm>
            <a:off x="246231" y="831163"/>
            <a:ext cx="2852191" cy="369332"/>
          </a:xfrm>
          <a:prstGeom prst="rect">
            <a:avLst/>
          </a:prstGeom>
        </p:spPr>
        <p:txBody>
          <a:bodyPr wrap="none">
            <a:spAutoFit/>
          </a:bodyPr>
          <a:lstStyle/>
          <a:p>
            <a:r>
              <a:rPr lang="en-CA" dirty="0"/>
              <a:t>Stray fields only, no solenoid</a:t>
            </a:r>
            <a:endParaRPr lang="en-CA" baseline="30000" dirty="0"/>
          </a:p>
        </p:txBody>
      </p:sp>
      <p:sp>
        <p:nvSpPr>
          <p:cNvPr id="7" name="Footer Placeholder 6"/>
          <p:cNvSpPr>
            <a:spLocks noGrp="1"/>
          </p:cNvSpPr>
          <p:nvPr>
            <p:ph type="ftr" sz="quarter" idx="11"/>
          </p:nvPr>
        </p:nvSpPr>
        <p:spPr/>
        <p:txBody>
          <a:bodyPr/>
          <a:lstStyle/>
          <a:p>
            <a:r>
              <a:rPr lang="en-US"/>
              <a:t>MOLLER Collaboration</a:t>
            </a:r>
            <a:endParaRPr lang="en-CA"/>
          </a:p>
        </p:txBody>
      </p:sp>
      <p:sp>
        <p:nvSpPr>
          <p:cNvPr id="15" name="Slide Number Placeholder 14"/>
          <p:cNvSpPr>
            <a:spLocks noGrp="1"/>
          </p:cNvSpPr>
          <p:nvPr>
            <p:ph type="sldNum" sz="quarter" idx="12"/>
          </p:nvPr>
        </p:nvSpPr>
        <p:spPr/>
        <p:txBody>
          <a:bodyPr/>
          <a:lstStyle/>
          <a:p>
            <a:fld id="{3F924222-6B40-4E50-80C1-C84CBCE5B4AD}" type="slidenum">
              <a:rPr lang="en-CA" smtClean="0"/>
              <a:t>38</a:t>
            </a:fld>
            <a:endParaRPr lang="en-CA"/>
          </a:p>
        </p:txBody>
      </p:sp>
      <p:sp>
        <p:nvSpPr>
          <p:cNvPr id="17" name="Date Placeholder 16">
            <a:extLst>
              <a:ext uri="{FF2B5EF4-FFF2-40B4-BE49-F238E27FC236}">
                <a16:creationId xmlns:a16="http://schemas.microsoft.com/office/drawing/2014/main" id="{AF080312-0683-D981-E0FC-CF474B4B0B65}"/>
              </a:ext>
            </a:extLst>
          </p:cNvPr>
          <p:cNvSpPr>
            <a:spLocks noGrp="1"/>
          </p:cNvSpPr>
          <p:nvPr>
            <p:ph type="dt" sz="half" idx="10"/>
          </p:nvPr>
        </p:nvSpPr>
        <p:spPr/>
        <p:txBody>
          <a:bodyPr/>
          <a:lstStyle/>
          <a:p>
            <a:r>
              <a:rPr lang="en-US"/>
              <a:t>May 2023</a:t>
            </a:r>
            <a:endParaRPr lang="en-CA"/>
          </a:p>
        </p:txBody>
      </p:sp>
    </p:spTree>
    <p:extLst>
      <p:ext uri="{BB962C8B-B14F-4D97-AF65-F5344CB8AC3E}">
        <p14:creationId xmlns:p14="http://schemas.microsoft.com/office/powerpoint/2010/main" val="2144516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494E6FE-A846-4AD4-A327-3114DF2E27E6}"/>
              </a:ext>
            </a:extLst>
          </p:cNvPr>
          <p:cNvPicPr>
            <a:picLocks noChangeAspect="1"/>
          </p:cNvPicPr>
          <p:nvPr/>
        </p:nvPicPr>
        <p:blipFill>
          <a:blip r:embed="rId2"/>
          <a:stretch>
            <a:fillRect/>
          </a:stretch>
        </p:blipFill>
        <p:spPr>
          <a:xfrm>
            <a:off x="1283198" y="751320"/>
            <a:ext cx="8953500" cy="1838325"/>
          </a:xfrm>
          <a:prstGeom prst="rect">
            <a:avLst/>
          </a:prstGeom>
        </p:spPr>
      </p:pic>
      <p:pic>
        <p:nvPicPr>
          <p:cNvPr id="7" name="Picture 6">
            <a:extLst>
              <a:ext uri="{FF2B5EF4-FFF2-40B4-BE49-F238E27FC236}">
                <a16:creationId xmlns:a16="http://schemas.microsoft.com/office/drawing/2014/main" id="{7AE42B82-F33C-4E7B-931B-737A046D9D3E}"/>
              </a:ext>
            </a:extLst>
          </p:cNvPr>
          <p:cNvPicPr>
            <a:picLocks noChangeAspect="1"/>
          </p:cNvPicPr>
          <p:nvPr/>
        </p:nvPicPr>
        <p:blipFill>
          <a:blip r:embed="rId3"/>
          <a:stretch>
            <a:fillRect/>
          </a:stretch>
        </p:blipFill>
        <p:spPr>
          <a:xfrm>
            <a:off x="1260835" y="2768548"/>
            <a:ext cx="8915400" cy="2028825"/>
          </a:xfrm>
          <a:prstGeom prst="rect">
            <a:avLst/>
          </a:prstGeom>
        </p:spPr>
      </p:pic>
      <p:pic>
        <p:nvPicPr>
          <p:cNvPr id="6" name="Picture 5">
            <a:extLst>
              <a:ext uri="{FF2B5EF4-FFF2-40B4-BE49-F238E27FC236}">
                <a16:creationId xmlns:a16="http://schemas.microsoft.com/office/drawing/2014/main" id="{0CC8D532-D305-4502-ADFF-4EE70BBADD1B}"/>
              </a:ext>
            </a:extLst>
          </p:cNvPr>
          <p:cNvPicPr>
            <a:picLocks noChangeAspect="1"/>
          </p:cNvPicPr>
          <p:nvPr/>
        </p:nvPicPr>
        <p:blipFill>
          <a:blip r:embed="rId4"/>
          <a:stretch>
            <a:fillRect/>
          </a:stretch>
        </p:blipFill>
        <p:spPr>
          <a:xfrm>
            <a:off x="1283198" y="4986647"/>
            <a:ext cx="9029700" cy="1828800"/>
          </a:xfrm>
          <a:prstGeom prst="rect">
            <a:avLst/>
          </a:prstGeom>
        </p:spPr>
      </p:pic>
      <p:sp>
        <p:nvSpPr>
          <p:cNvPr id="5" name="Rectangle 4">
            <a:extLst>
              <a:ext uri="{FF2B5EF4-FFF2-40B4-BE49-F238E27FC236}">
                <a16:creationId xmlns:a16="http://schemas.microsoft.com/office/drawing/2014/main" id="{A0F5C48F-8088-4B0A-B9A4-D26DF7340AED}"/>
              </a:ext>
            </a:extLst>
          </p:cNvPr>
          <p:cNvSpPr/>
          <p:nvPr/>
        </p:nvSpPr>
        <p:spPr>
          <a:xfrm>
            <a:off x="187722" y="3049262"/>
            <a:ext cx="4011034" cy="369332"/>
          </a:xfrm>
          <a:prstGeom prst="rect">
            <a:avLst/>
          </a:prstGeom>
        </p:spPr>
        <p:txBody>
          <a:bodyPr wrap="none">
            <a:spAutoFit/>
          </a:bodyPr>
          <a:lstStyle/>
          <a:p>
            <a:r>
              <a:rPr lang="en-CA" dirty="0"/>
              <a:t>Sol11 – 600 cm &lt; z &lt; 1700 cm, 10 A/mm</a:t>
            </a:r>
            <a:r>
              <a:rPr lang="en-CA" baseline="30000" dirty="0"/>
              <a:t>2</a:t>
            </a:r>
          </a:p>
        </p:txBody>
      </p:sp>
      <p:sp>
        <p:nvSpPr>
          <p:cNvPr id="8" name="Rectangle 7">
            <a:extLst>
              <a:ext uri="{FF2B5EF4-FFF2-40B4-BE49-F238E27FC236}">
                <a16:creationId xmlns:a16="http://schemas.microsoft.com/office/drawing/2014/main" id="{63510EFA-8312-4FFF-99E4-D3C53D00BD95}"/>
              </a:ext>
            </a:extLst>
          </p:cNvPr>
          <p:cNvSpPr/>
          <p:nvPr/>
        </p:nvSpPr>
        <p:spPr>
          <a:xfrm>
            <a:off x="187722" y="5084457"/>
            <a:ext cx="4128053" cy="369332"/>
          </a:xfrm>
          <a:prstGeom prst="rect">
            <a:avLst/>
          </a:prstGeom>
        </p:spPr>
        <p:txBody>
          <a:bodyPr wrap="none">
            <a:spAutoFit/>
          </a:bodyPr>
          <a:lstStyle/>
          <a:p>
            <a:r>
              <a:rPr lang="en-CA" dirty="0"/>
              <a:t>Sol12 – 600 cm &lt; z &lt; 1700 cm, 10</a:t>
            </a:r>
            <a:r>
              <a:rPr lang="en-CA" baseline="30000" dirty="0"/>
              <a:t>4</a:t>
            </a:r>
            <a:r>
              <a:rPr lang="en-CA" dirty="0"/>
              <a:t> A/mm</a:t>
            </a:r>
            <a:r>
              <a:rPr lang="en-CA" baseline="30000" dirty="0"/>
              <a:t>2</a:t>
            </a:r>
          </a:p>
        </p:txBody>
      </p:sp>
      <p:sp>
        <p:nvSpPr>
          <p:cNvPr id="9" name="Rectangle 8">
            <a:extLst>
              <a:ext uri="{FF2B5EF4-FFF2-40B4-BE49-F238E27FC236}">
                <a16:creationId xmlns:a16="http://schemas.microsoft.com/office/drawing/2014/main" id="{880A61F9-0851-4D23-8ADB-3CC88CDB9468}"/>
              </a:ext>
            </a:extLst>
          </p:cNvPr>
          <p:cNvSpPr/>
          <p:nvPr/>
        </p:nvSpPr>
        <p:spPr>
          <a:xfrm>
            <a:off x="8807984" y="332049"/>
            <a:ext cx="478476" cy="258418"/>
          </a:xfrm>
          <a:prstGeom prst="rect">
            <a:avLst/>
          </a:prstGeom>
          <a:solidFill>
            <a:srgbClr val="D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35A0BAD3-A734-4881-A346-E8D601D6F026}"/>
              </a:ext>
            </a:extLst>
          </p:cNvPr>
          <p:cNvSpPr/>
          <p:nvPr/>
        </p:nvSpPr>
        <p:spPr>
          <a:xfrm>
            <a:off x="8807984" y="724699"/>
            <a:ext cx="478476" cy="258418"/>
          </a:xfrm>
          <a:prstGeom prst="rect">
            <a:avLst/>
          </a:prstGeom>
          <a:solidFill>
            <a:srgbClr val="8EC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B7450140-791C-4968-AFCE-64C7280399D3}"/>
              </a:ext>
            </a:extLst>
          </p:cNvPr>
          <p:cNvSpPr/>
          <p:nvPr/>
        </p:nvSpPr>
        <p:spPr>
          <a:xfrm>
            <a:off x="8807984" y="1119374"/>
            <a:ext cx="478476" cy="258418"/>
          </a:xfrm>
          <a:prstGeom prst="rect">
            <a:avLst/>
          </a:prstGeom>
          <a:solidFill>
            <a:srgbClr val="276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0832FAA5-B899-4153-82D9-7F94361BE054}"/>
              </a:ext>
            </a:extLst>
          </p:cNvPr>
          <p:cNvSpPr/>
          <p:nvPr/>
        </p:nvSpPr>
        <p:spPr>
          <a:xfrm>
            <a:off x="8807984" y="1517797"/>
            <a:ext cx="478476" cy="258418"/>
          </a:xfrm>
          <a:prstGeom prst="rect">
            <a:avLst/>
          </a:prstGeom>
          <a:solidFill>
            <a:srgbClr val="7E2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B28DF8BE-DA04-4A54-AD6C-2447E4D36E4D}"/>
              </a:ext>
            </a:extLst>
          </p:cNvPr>
          <p:cNvSpPr/>
          <p:nvPr/>
        </p:nvSpPr>
        <p:spPr>
          <a:xfrm>
            <a:off x="9359347" y="139174"/>
            <a:ext cx="6096000" cy="1711366"/>
          </a:xfrm>
          <a:prstGeom prst="rect">
            <a:avLst/>
          </a:prstGeom>
        </p:spPr>
        <p:txBody>
          <a:bodyPr>
            <a:spAutoFit/>
          </a:bodyPr>
          <a:lstStyle/>
          <a:p>
            <a:pPr>
              <a:lnSpc>
                <a:spcPct val="150000"/>
              </a:lnSpc>
            </a:pPr>
            <a:r>
              <a:rPr lang="en-CA" dirty="0" err="1"/>
              <a:t>Hihi</a:t>
            </a:r>
            <a:r>
              <a:rPr lang="en-CA" dirty="0"/>
              <a:t> (1000 – 11000 MeV)</a:t>
            </a:r>
          </a:p>
          <a:p>
            <a:pPr>
              <a:lnSpc>
                <a:spcPct val="150000"/>
              </a:lnSpc>
            </a:pPr>
            <a:r>
              <a:rPr lang="en-CA" dirty="0"/>
              <a:t>High (100 – 1000 MeV)</a:t>
            </a:r>
          </a:p>
          <a:p>
            <a:pPr>
              <a:lnSpc>
                <a:spcPct val="150000"/>
              </a:lnSpc>
            </a:pPr>
            <a:r>
              <a:rPr lang="en-CA" dirty="0"/>
              <a:t>Mid (10 – 100 MeV)</a:t>
            </a:r>
          </a:p>
          <a:p>
            <a:pPr>
              <a:lnSpc>
                <a:spcPct val="150000"/>
              </a:lnSpc>
            </a:pPr>
            <a:r>
              <a:rPr lang="en-CA" dirty="0"/>
              <a:t>Low (1 – 10 MeV)</a:t>
            </a:r>
          </a:p>
        </p:txBody>
      </p:sp>
      <p:sp>
        <p:nvSpPr>
          <p:cNvPr id="14" name="Rectangle 13">
            <a:extLst>
              <a:ext uri="{FF2B5EF4-FFF2-40B4-BE49-F238E27FC236}">
                <a16:creationId xmlns:a16="http://schemas.microsoft.com/office/drawing/2014/main" id="{3339E593-4DF1-44E2-9323-436834ACE95A}"/>
              </a:ext>
            </a:extLst>
          </p:cNvPr>
          <p:cNvSpPr/>
          <p:nvPr/>
        </p:nvSpPr>
        <p:spPr>
          <a:xfrm>
            <a:off x="4821617" y="-11207"/>
            <a:ext cx="1185449" cy="476100"/>
          </a:xfrm>
          <a:prstGeom prst="rect">
            <a:avLst/>
          </a:prstGeom>
        </p:spPr>
        <p:txBody>
          <a:bodyPr wrap="square">
            <a:spAutoFit/>
          </a:bodyPr>
          <a:lstStyle/>
          <a:p>
            <a:pPr>
              <a:lnSpc>
                <a:spcPct val="150000"/>
              </a:lnSpc>
            </a:pPr>
            <a:r>
              <a:rPr lang="en-CA" dirty="0"/>
              <a:t>3.4 </a:t>
            </a:r>
            <a:r>
              <a:rPr lang="en-CA" dirty="0" err="1"/>
              <a:t>mrad</a:t>
            </a:r>
            <a:endParaRPr lang="en-CA" dirty="0"/>
          </a:p>
        </p:txBody>
      </p:sp>
      <p:sp>
        <p:nvSpPr>
          <p:cNvPr id="16" name="Rectangle 15">
            <a:extLst>
              <a:ext uri="{FF2B5EF4-FFF2-40B4-BE49-F238E27FC236}">
                <a16:creationId xmlns:a16="http://schemas.microsoft.com/office/drawing/2014/main" id="{F63BB860-52E9-437E-98F2-9A6B723E008B}"/>
              </a:ext>
            </a:extLst>
          </p:cNvPr>
          <p:cNvSpPr/>
          <p:nvPr/>
        </p:nvSpPr>
        <p:spPr>
          <a:xfrm>
            <a:off x="246231" y="831163"/>
            <a:ext cx="2852191" cy="369332"/>
          </a:xfrm>
          <a:prstGeom prst="rect">
            <a:avLst/>
          </a:prstGeom>
        </p:spPr>
        <p:txBody>
          <a:bodyPr wrap="none">
            <a:spAutoFit/>
          </a:bodyPr>
          <a:lstStyle/>
          <a:p>
            <a:r>
              <a:rPr lang="en-CA" dirty="0"/>
              <a:t>Stray fields only, no solenoid</a:t>
            </a:r>
            <a:endParaRPr lang="en-CA" baseline="30000" dirty="0"/>
          </a:p>
        </p:txBody>
      </p:sp>
      <p:sp>
        <p:nvSpPr>
          <p:cNvPr id="3" name="Footer Placeholder 2"/>
          <p:cNvSpPr>
            <a:spLocks noGrp="1"/>
          </p:cNvSpPr>
          <p:nvPr>
            <p:ph type="ftr" sz="quarter" idx="11"/>
          </p:nvPr>
        </p:nvSpPr>
        <p:spPr/>
        <p:txBody>
          <a:bodyPr/>
          <a:lstStyle/>
          <a:p>
            <a:r>
              <a:rPr lang="en-US"/>
              <a:t>MOLLER Collaboration</a:t>
            </a:r>
            <a:endParaRPr lang="en-CA"/>
          </a:p>
        </p:txBody>
      </p:sp>
      <p:sp>
        <p:nvSpPr>
          <p:cNvPr id="4" name="Slide Number Placeholder 3"/>
          <p:cNvSpPr>
            <a:spLocks noGrp="1"/>
          </p:cNvSpPr>
          <p:nvPr>
            <p:ph type="sldNum" sz="quarter" idx="12"/>
          </p:nvPr>
        </p:nvSpPr>
        <p:spPr/>
        <p:txBody>
          <a:bodyPr/>
          <a:lstStyle/>
          <a:p>
            <a:fld id="{3F924222-6B40-4E50-80C1-C84CBCE5B4AD}" type="slidenum">
              <a:rPr lang="en-CA" smtClean="0"/>
              <a:t>39</a:t>
            </a:fld>
            <a:endParaRPr lang="en-CA"/>
          </a:p>
        </p:txBody>
      </p:sp>
      <p:sp>
        <p:nvSpPr>
          <p:cNvPr id="17" name="Date Placeholder 16">
            <a:extLst>
              <a:ext uri="{FF2B5EF4-FFF2-40B4-BE49-F238E27FC236}">
                <a16:creationId xmlns:a16="http://schemas.microsoft.com/office/drawing/2014/main" id="{99C90EF4-3495-0DC0-6D1C-CE705075477A}"/>
              </a:ext>
            </a:extLst>
          </p:cNvPr>
          <p:cNvSpPr>
            <a:spLocks noGrp="1"/>
          </p:cNvSpPr>
          <p:nvPr>
            <p:ph type="dt" sz="half" idx="10"/>
          </p:nvPr>
        </p:nvSpPr>
        <p:spPr/>
        <p:txBody>
          <a:bodyPr/>
          <a:lstStyle/>
          <a:p>
            <a:r>
              <a:rPr lang="en-US"/>
              <a:t>May 2023</a:t>
            </a:r>
            <a:endParaRPr lang="en-CA"/>
          </a:p>
        </p:txBody>
      </p:sp>
    </p:spTree>
    <p:extLst>
      <p:ext uri="{BB962C8B-B14F-4D97-AF65-F5344CB8AC3E}">
        <p14:creationId xmlns:p14="http://schemas.microsoft.com/office/powerpoint/2010/main" val="3227136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D1BD5-E5DC-4A45-BB35-6B6F84E0F1AD}"/>
              </a:ext>
            </a:extLst>
          </p:cNvPr>
          <p:cNvSpPr>
            <a:spLocks noGrp="1"/>
          </p:cNvSpPr>
          <p:nvPr>
            <p:ph type="title"/>
          </p:nvPr>
        </p:nvSpPr>
        <p:spPr/>
        <p:txBody>
          <a:bodyPr/>
          <a:lstStyle/>
          <a:p>
            <a:endParaRPr lang="en-CA"/>
          </a:p>
        </p:txBody>
      </p:sp>
      <p:sp>
        <p:nvSpPr>
          <p:cNvPr id="5" name="Footer Placeholder 4">
            <a:extLst>
              <a:ext uri="{FF2B5EF4-FFF2-40B4-BE49-F238E27FC236}">
                <a16:creationId xmlns:a16="http://schemas.microsoft.com/office/drawing/2014/main" id="{417D33F6-E8F5-DF84-8D60-21F91958B3C8}"/>
              </a:ext>
            </a:extLst>
          </p:cNvPr>
          <p:cNvSpPr>
            <a:spLocks noGrp="1"/>
          </p:cNvSpPr>
          <p:nvPr>
            <p:ph type="ftr" sz="quarter" idx="11"/>
          </p:nvPr>
        </p:nvSpPr>
        <p:spPr/>
        <p:txBody>
          <a:bodyPr/>
          <a:lstStyle/>
          <a:p>
            <a:r>
              <a:rPr lang="en-US"/>
              <a:t>MOLLER Collaboration</a:t>
            </a:r>
            <a:endParaRPr lang="en-CA"/>
          </a:p>
        </p:txBody>
      </p:sp>
      <p:sp>
        <p:nvSpPr>
          <p:cNvPr id="6" name="Slide Number Placeholder 5">
            <a:extLst>
              <a:ext uri="{FF2B5EF4-FFF2-40B4-BE49-F238E27FC236}">
                <a16:creationId xmlns:a16="http://schemas.microsoft.com/office/drawing/2014/main" id="{BCA9A76A-7229-F0CB-1A46-96B516FDD0A9}"/>
              </a:ext>
            </a:extLst>
          </p:cNvPr>
          <p:cNvSpPr>
            <a:spLocks noGrp="1"/>
          </p:cNvSpPr>
          <p:nvPr>
            <p:ph type="sldNum" sz="quarter" idx="12"/>
          </p:nvPr>
        </p:nvSpPr>
        <p:spPr/>
        <p:txBody>
          <a:bodyPr/>
          <a:lstStyle/>
          <a:p>
            <a:fld id="{863012B9-97B1-41EC-92B1-94C8EAB2EE34}" type="slidenum">
              <a:rPr lang="en-CA" smtClean="0"/>
              <a:t>4</a:t>
            </a:fld>
            <a:endParaRPr lang="en-CA"/>
          </a:p>
        </p:txBody>
      </p:sp>
      <p:pic>
        <p:nvPicPr>
          <p:cNvPr id="8" name="Picture 7" descr="proposal_model.jpg">
            <a:extLst>
              <a:ext uri="{FF2B5EF4-FFF2-40B4-BE49-F238E27FC236}">
                <a16:creationId xmlns:a16="http://schemas.microsoft.com/office/drawing/2014/main" id="{8FC8806B-A032-D079-FD18-A7A6CCF6A3B6}"/>
              </a:ext>
            </a:extLst>
          </p:cNvPr>
          <p:cNvPicPr>
            <a:picLocks noChangeAspect="1"/>
          </p:cNvPicPr>
          <p:nvPr/>
        </p:nvPicPr>
        <p:blipFill>
          <a:blip r:embed="rId2" cstate="print"/>
          <a:srcRect l="37313" t="21998" r="11940" b="14206"/>
          <a:stretch>
            <a:fillRect/>
          </a:stretch>
        </p:blipFill>
        <p:spPr>
          <a:xfrm>
            <a:off x="0" y="0"/>
            <a:ext cx="4114800" cy="2743200"/>
          </a:xfrm>
          <a:prstGeom prst="rect">
            <a:avLst/>
          </a:prstGeom>
        </p:spPr>
      </p:pic>
      <p:pic>
        <p:nvPicPr>
          <p:cNvPr id="9" name="Picture 8" descr="blocky_actual_w_actual.png">
            <a:extLst>
              <a:ext uri="{FF2B5EF4-FFF2-40B4-BE49-F238E27FC236}">
                <a16:creationId xmlns:a16="http://schemas.microsoft.com/office/drawing/2014/main" id="{C0ADB91F-3C15-FE1D-F47B-D983E2913BD0}"/>
              </a:ext>
            </a:extLst>
          </p:cNvPr>
          <p:cNvPicPr>
            <a:picLocks noChangeAspect="1"/>
          </p:cNvPicPr>
          <p:nvPr/>
        </p:nvPicPr>
        <p:blipFill>
          <a:blip r:embed="rId3" cstate="print">
            <a:clrChange>
              <a:clrFrom>
                <a:srgbClr val="FFFFFF"/>
              </a:clrFrom>
              <a:clrTo>
                <a:srgbClr val="FFFFFF">
                  <a:alpha val="0"/>
                </a:srgbClr>
              </a:clrTo>
            </a:clrChange>
          </a:blip>
          <a:srcRect l="22526" r="27474"/>
          <a:stretch>
            <a:fillRect/>
          </a:stretch>
        </p:blipFill>
        <p:spPr>
          <a:xfrm>
            <a:off x="1277026" y="982033"/>
            <a:ext cx="4299718" cy="3567743"/>
          </a:xfrm>
          <a:prstGeom prst="rect">
            <a:avLst/>
          </a:prstGeom>
        </p:spPr>
      </p:pic>
      <p:pic>
        <p:nvPicPr>
          <p:cNvPr id="10" name="Content Placeholder 4" descr="actual_2_layout.png">
            <a:extLst>
              <a:ext uri="{FF2B5EF4-FFF2-40B4-BE49-F238E27FC236}">
                <a16:creationId xmlns:a16="http://schemas.microsoft.com/office/drawing/2014/main" id="{96D4642A-F638-D6AC-4A86-92764616CCB8}"/>
              </a:ext>
            </a:extLst>
          </p:cNvPr>
          <p:cNvPicPr>
            <a:picLocks noChangeAspect="1"/>
          </p:cNvPicPr>
          <p:nvPr/>
        </p:nvPicPr>
        <p:blipFill>
          <a:blip r:embed="rId4" cstate="print">
            <a:clrChange>
              <a:clrFrom>
                <a:srgbClr val="FFFFFF"/>
              </a:clrFrom>
              <a:clrTo>
                <a:srgbClr val="FFFFFF">
                  <a:alpha val="0"/>
                </a:srgbClr>
              </a:clrTo>
            </a:clrChange>
          </a:blip>
          <a:srcRect l="25000" r="21803"/>
          <a:stretch>
            <a:fillRect/>
          </a:stretch>
        </p:blipFill>
        <p:spPr>
          <a:xfrm>
            <a:off x="3317354" y="2481865"/>
            <a:ext cx="4518780" cy="3286493"/>
          </a:xfrm>
          <a:prstGeom prst="rect">
            <a:avLst/>
          </a:prstGeom>
        </p:spPr>
      </p:pic>
      <p:pic>
        <p:nvPicPr>
          <p:cNvPr id="11" name="Picture 2">
            <a:extLst>
              <a:ext uri="{FF2B5EF4-FFF2-40B4-BE49-F238E27FC236}">
                <a16:creationId xmlns:a16="http://schemas.microsoft.com/office/drawing/2014/main" id="{98C75DD6-7B13-F5D6-A06C-FA1E55CB71E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8102" y="-131735"/>
            <a:ext cx="5381102" cy="338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B164720D-3F74-1748-199D-4D948D030396}"/>
              </a:ext>
            </a:extLst>
          </p:cNvPr>
          <p:cNvSpPr txBox="1"/>
          <p:nvPr/>
        </p:nvSpPr>
        <p:spPr>
          <a:xfrm>
            <a:off x="7599213" y="300051"/>
            <a:ext cx="1412566" cy="646331"/>
          </a:xfrm>
          <a:prstGeom prst="rect">
            <a:avLst/>
          </a:prstGeom>
          <a:noFill/>
        </p:spPr>
        <p:txBody>
          <a:bodyPr wrap="none" rtlCol="0">
            <a:spAutoFit/>
          </a:bodyPr>
          <a:lstStyle/>
          <a:p>
            <a:r>
              <a:rPr lang="en-CA" dirty="0"/>
              <a:t>segmented</a:t>
            </a:r>
          </a:p>
          <a:p>
            <a:r>
              <a:rPr lang="en-CA" dirty="0" err="1"/>
              <a:t>blockyHybrid</a:t>
            </a:r>
            <a:endParaRPr lang="en-CA" dirty="0"/>
          </a:p>
        </p:txBody>
      </p:sp>
      <p:sp>
        <p:nvSpPr>
          <p:cNvPr id="13" name="Rectangle 12">
            <a:extLst>
              <a:ext uri="{FF2B5EF4-FFF2-40B4-BE49-F238E27FC236}">
                <a16:creationId xmlns:a16="http://schemas.microsoft.com/office/drawing/2014/main" id="{ECF1E40B-7989-AAB8-64F7-24464541D7D4}"/>
              </a:ext>
            </a:extLst>
          </p:cNvPr>
          <p:cNvSpPr/>
          <p:nvPr/>
        </p:nvSpPr>
        <p:spPr>
          <a:xfrm>
            <a:off x="7243532" y="732098"/>
            <a:ext cx="373435"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EB735123-DD15-34EE-73BF-D2E1F58BEEED}"/>
              </a:ext>
            </a:extLst>
          </p:cNvPr>
          <p:cNvSpPr/>
          <p:nvPr/>
        </p:nvSpPr>
        <p:spPr>
          <a:xfrm>
            <a:off x="7247152" y="444066"/>
            <a:ext cx="373435" cy="1440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Content Placeholder 6">
            <a:extLst>
              <a:ext uri="{FF2B5EF4-FFF2-40B4-BE49-F238E27FC236}">
                <a16:creationId xmlns:a16="http://schemas.microsoft.com/office/drawing/2014/main" id="{5DC0EB89-3E35-AD34-646A-73A4465B74A9}"/>
              </a:ext>
            </a:extLst>
          </p:cNvPr>
          <p:cNvPicPr>
            <a:picLocks noGrp="1" noChangeAspect="1"/>
          </p:cNvPicPr>
          <p:nvPr>
            <p:ph idx="1"/>
          </p:nvPr>
        </p:nvPicPr>
        <p:blipFill>
          <a:blip r:embed="rId6"/>
          <a:stretch>
            <a:fillRect/>
          </a:stretch>
        </p:blipFill>
        <p:spPr>
          <a:xfrm>
            <a:off x="5971032" y="4200217"/>
            <a:ext cx="5880843" cy="2046409"/>
          </a:xfrm>
          <a:prstGeom prst="rect">
            <a:avLst/>
          </a:prstGeom>
        </p:spPr>
      </p:pic>
      <p:sp>
        <p:nvSpPr>
          <p:cNvPr id="3" name="Date Placeholder 2">
            <a:extLst>
              <a:ext uri="{FF2B5EF4-FFF2-40B4-BE49-F238E27FC236}">
                <a16:creationId xmlns:a16="http://schemas.microsoft.com/office/drawing/2014/main" id="{3B17D9C5-90EF-E52F-F597-39BEC14F4CEF}"/>
              </a:ext>
            </a:extLst>
          </p:cNvPr>
          <p:cNvSpPr>
            <a:spLocks noGrp="1"/>
          </p:cNvSpPr>
          <p:nvPr>
            <p:ph type="dt" sz="half" idx="10"/>
          </p:nvPr>
        </p:nvSpPr>
        <p:spPr/>
        <p:txBody>
          <a:bodyPr/>
          <a:lstStyle/>
          <a:p>
            <a:r>
              <a:rPr lang="en-US"/>
              <a:t>May 2023</a:t>
            </a:r>
            <a:endParaRPr lang="en-CA"/>
          </a:p>
        </p:txBody>
      </p:sp>
      <p:sp>
        <p:nvSpPr>
          <p:cNvPr id="15" name="TextBox 14">
            <a:extLst>
              <a:ext uri="{FF2B5EF4-FFF2-40B4-BE49-F238E27FC236}">
                <a16:creationId xmlns:a16="http://schemas.microsoft.com/office/drawing/2014/main" id="{30B853F8-97A7-15C5-6D63-0E452013CB83}"/>
              </a:ext>
            </a:extLst>
          </p:cNvPr>
          <p:cNvSpPr txBox="1"/>
          <p:nvPr/>
        </p:nvSpPr>
        <p:spPr>
          <a:xfrm>
            <a:off x="99045" y="5632219"/>
            <a:ext cx="3712491" cy="584775"/>
          </a:xfrm>
          <a:prstGeom prst="rect">
            <a:avLst/>
          </a:prstGeom>
          <a:noFill/>
        </p:spPr>
        <p:txBody>
          <a:bodyPr wrap="none" rtlCol="0">
            <a:spAutoFit/>
          </a:bodyPr>
          <a:lstStyle/>
          <a:p>
            <a:r>
              <a:rPr lang="en-US" sz="3200" dirty="0"/>
              <a:t>How far we’ve come!</a:t>
            </a:r>
            <a:endParaRPr lang="en-CA" sz="3200" dirty="0"/>
          </a:p>
        </p:txBody>
      </p:sp>
      <p:sp>
        <p:nvSpPr>
          <p:cNvPr id="16" name="TextBox 15">
            <a:extLst>
              <a:ext uri="{FF2B5EF4-FFF2-40B4-BE49-F238E27FC236}">
                <a16:creationId xmlns:a16="http://schemas.microsoft.com/office/drawing/2014/main" id="{706C5900-64F8-B4C5-73F0-65EB78E01DF8}"/>
              </a:ext>
            </a:extLst>
          </p:cNvPr>
          <p:cNvSpPr txBox="1"/>
          <p:nvPr/>
        </p:nvSpPr>
        <p:spPr>
          <a:xfrm>
            <a:off x="9913578" y="3848573"/>
            <a:ext cx="2002792" cy="369332"/>
          </a:xfrm>
          <a:prstGeom prst="rect">
            <a:avLst/>
          </a:prstGeom>
          <a:noFill/>
        </p:spPr>
        <p:txBody>
          <a:bodyPr wrap="none" rtlCol="0">
            <a:spAutoFit/>
          </a:bodyPr>
          <a:lstStyle/>
          <a:p>
            <a:r>
              <a:rPr lang="en-US" dirty="0"/>
              <a:t>Dave, Sandesh, Eric</a:t>
            </a:r>
            <a:endParaRPr lang="en-CA" dirty="0"/>
          </a:p>
        </p:txBody>
      </p:sp>
    </p:spTree>
    <p:extLst>
      <p:ext uri="{BB962C8B-B14F-4D97-AF65-F5344CB8AC3E}">
        <p14:creationId xmlns:p14="http://schemas.microsoft.com/office/powerpoint/2010/main" val="381553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6095B-991C-44A5-9F05-66A959446AEF}"/>
              </a:ext>
            </a:extLst>
          </p:cNvPr>
          <p:cNvSpPr>
            <a:spLocks noGrp="1"/>
          </p:cNvSpPr>
          <p:nvPr>
            <p:ph type="title"/>
          </p:nvPr>
        </p:nvSpPr>
        <p:spPr/>
        <p:txBody>
          <a:bodyPr/>
          <a:lstStyle/>
          <a:p>
            <a:r>
              <a:rPr lang="en-CA" dirty="0"/>
              <a:t>Segmented vs. Hybrid </a:t>
            </a:r>
            <a:r>
              <a:rPr lang="en-CA" dirty="0" err="1"/>
              <a:t>Downselect</a:t>
            </a:r>
            <a:endParaRPr lang="en-CA" dirty="0"/>
          </a:p>
        </p:txBody>
      </p:sp>
      <p:sp>
        <p:nvSpPr>
          <p:cNvPr id="5" name="Footer Placeholder 4">
            <a:extLst>
              <a:ext uri="{FF2B5EF4-FFF2-40B4-BE49-F238E27FC236}">
                <a16:creationId xmlns:a16="http://schemas.microsoft.com/office/drawing/2014/main" id="{257B8F07-D544-4ACB-BE53-4FA5DEE65635}"/>
              </a:ext>
            </a:extLst>
          </p:cNvPr>
          <p:cNvSpPr>
            <a:spLocks noGrp="1"/>
          </p:cNvSpPr>
          <p:nvPr>
            <p:ph type="ftr" sz="quarter" idx="11"/>
          </p:nvPr>
        </p:nvSpPr>
        <p:spPr/>
        <p:txBody>
          <a:bodyPr/>
          <a:lstStyle/>
          <a:p>
            <a:r>
              <a:rPr lang="en-CA"/>
              <a:t>MOLLER Collaboration</a:t>
            </a:r>
          </a:p>
        </p:txBody>
      </p:sp>
      <p:sp>
        <p:nvSpPr>
          <p:cNvPr id="6" name="Slide Number Placeholder 5">
            <a:extLst>
              <a:ext uri="{FF2B5EF4-FFF2-40B4-BE49-F238E27FC236}">
                <a16:creationId xmlns:a16="http://schemas.microsoft.com/office/drawing/2014/main" id="{5DF33345-3505-45A1-9D5D-1A51E339A4B8}"/>
              </a:ext>
            </a:extLst>
          </p:cNvPr>
          <p:cNvSpPr>
            <a:spLocks noGrp="1"/>
          </p:cNvSpPr>
          <p:nvPr>
            <p:ph type="sldNum" sz="quarter" idx="12"/>
          </p:nvPr>
        </p:nvSpPr>
        <p:spPr/>
        <p:txBody>
          <a:bodyPr/>
          <a:lstStyle/>
          <a:p>
            <a:fld id="{21F89441-7798-4D0B-AD4E-FC5EAE690D3E}" type="slidenum">
              <a:rPr lang="en-CA" smtClean="0"/>
              <a:t>40</a:t>
            </a:fld>
            <a:endParaRPr lang="en-CA"/>
          </a:p>
        </p:txBody>
      </p:sp>
      <p:pic>
        <p:nvPicPr>
          <p:cNvPr id="7" name="Picture 2">
            <a:extLst>
              <a:ext uri="{FF2B5EF4-FFF2-40B4-BE49-F238E27FC236}">
                <a16:creationId xmlns:a16="http://schemas.microsoft.com/office/drawing/2014/main" id="{FD1537C7-02B2-4AE5-909B-247100826F3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97269" y="539748"/>
            <a:ext cx="5381102" cy="338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1EA0D784-C057-466C-8954-428ECFDC2AC2}"/>
              </a:ext>
            </a:extLst>
          </p:cNvPr>
          <p:cNvSpPr txBox="1"/>
          <p:nvPr/>
        </p:nvSpPr>
        <p:spPr>
          <a:xfrm>
            <a:off x="6986678" y="1227493"/>
            <a:ext cx="1412566" cy="646331"/>
          </a:xfrm>
          <a:prstGeom prst="rect">
            <a:avLst/>
          </a:prstGeom>
          <a:noFill/>
        </p:spPr>
        <p:txBody>
          <a:bodyPr wrap="none" rtlCol="0">
            <a:spAutoFit/>
          </a:bodyPr>
          <a:lstStyle/>
          <a:p>
            <a:r>
              <a:rPr lang="en-CA" dirty="0"/>
              <a:t>segmented</a:t>
            </a:r>
          </a:p>
          <a:p>
            <a:r>
              <a:rPr lang="en-CA" dirty="0" err="1"/>
              <a:t>blockyHybrid</a:t>
            </a:r>
            <a:endParaRPr lang="en-CA" dirty="0"/>
          </a:p>
        </p:txBody>
      </p:sp>
      <p:sp>
        <p:nvSpPr>
          <p:cNvPr id="9" name="Rectangle 8">
            <a:extLst>
              <a:ext uri="{FF2B5EF4-FFF2-40B4-BE49-F238E27FC236}">
                <a16:creationId xmlns:a16="http://schemas.microsoft.com/office/drawing/2014/main" id="{01FF22FD-4C3C-4375-8FB6-C5FCE8ED7D1C}"/>
              </a:ext>
            </a:extLst>
          </p:cNvPr>
          <p:cNvSpPr/>
          <p:nvPr/>
        </p:nvSpPr>
        <p:spPr>
          <a:xfrm>
            <a:off x="6630997" y="1659540"/>
            <a:ext cx="373435"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C66CE38A-C0BF-4996-AC8E-815078F8D5CB}"/>
              </a:ext>
            </a:extLst>
          </p:cNvPr>
          <p:cNvSpPr/>
          <p:nvPr/>
        </p:nvSpPr>
        <p:spPr>
          <a:xfrm>
            <a:off x="6634617" y="1371508"/>
            <a:ext cx="373435" cy="1440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536E8C79-06F2-4C3D-A982-CE4345324240}"/>
              </a:ext>
            </a:extLst>
          </p:cNvPr>
          <p:cNvPicPr/>
          <p:nvPr/>
        </p:nvPicPr>
        <p:blipFill>
          <a:blip r:embed="rId3"/>
          <a:stretch>
            <a:fillRect/>
          </a:stretch>
        </p:blipFill>
        <p:spPr>
          <a:xfrm>
            <a:off x="8126361" y="3906322"/>
            <a:ext cx="3490896" cy="2510532"/>
          </a:xfrm>
          <a:prstGeom prst="rect">
            <a:avLst/>
          </a:prstGeom>
        </p:spPr>
      </p:pic>
      <p:pic>
        <p:nvPicPr>
          <p:cNvPr id="12" name="Picture 10" descr="Chart, histogram&#10;&#10;Description automatically generated">
            <a:extLst>
              <a:ext uri="{FF2B5EF4-FFF2-40B4-BE49-F238E27FC236}">
                <a16:creationId xmlns:a16="http://schemas.microsoft.com/office/drawing/2014/main" id="{44F2006C-ACE3-4BD2-AB03-0104263BFD28}"/>
              </a:ext>
            </a:extLst>
          </p:cNvPr>
          <p:cNvPicPr>
            <a:picLocks noChangeAspect="1"/>
          </p:cNvPicPr>
          <p:nvPr/>
        </p:nvPicPr>
        <p:blipFill>
          <a:blip r:embed="rId4"/>
          <a:stretch>
            <a:fillRect/>
          </a:stretch>
        </p:blipFill>
        <p:spPr>
          <a:xfrm>
            <a:off x="74027" y="1497753"/>
            <a:ext cx="2789926" cy="2003417"/>
          </a:xfrm>
          <a:prstGeom prst="rect">
            <a:avLst/>
          </a:prstGeom>
        </p:spPr>
      </p:pic>
      <p:pic>
        <p:nvPicPr>
          <p:cNvPr id="13" name="Picture 11" descr="Chart, histogram&#10;&#10;Description automatically generated">
            <a:extLst>
              <a:ext uri="{FF2B5EF4-FFF2-40B4-BE49-F238E27FC236}">
                <a16:creationId xmlns:a16="http://schemas.microsoft.com/office/drawing/2014/main" id="{496C4A1B-06C8-42CD-8E2B-8F246DF82532}"/>
              </a:ext>
            </a:extLst>
          </p:cNvPr>
          <p:cNvPicPr>
            <a:picLocks noChangeAspect="1"/>
          </p:cNvPicPr>
          <p:nvPr/>
        </p:nvPicPr>
        <p:blipFill>
          <a:blip r:embed="rId5"/>
          <a:stretch>
            <a:fillRect/>
          </a:stretch>
        </p:blipFill>
        <p:spPr>
          <a:xfrm>
            <a:off x="2678494" y="1456440"/>
            <a:ext cx="2854423" cy="2041098"/>
          </a:xfrm>
          <a:prstGeom prst="rect">
            <a:avLst/>
          </a:prstGeom>
        </p:spPr>
      </p:pic>
      <p:pic>
        <p:nvPicPr>
          <p:cNvPr id="14" name="Picture 12" descr="Chart, histogram&#10;&#10;Description automatically generated">
            <a:extLst>
              <a:ext uri="{FF2B5EF4-FFF2-40B4-BE49-F238E27FC236}">
                <a16:creationId xmlns:a16="http://schemas.microsoft.com/office/drawing/2014/main" id="{F3D425CC-90CF-4E5E-8CF9-D155E12A9F32}"/>
              </a:ext>
            </a:extLst>
          </p:cNvPr>
          <p:cNvPicPr>
            <a:picLocks noChangeAspect="1"/>
          </p:cNvPicPr>
          <p:nvPr/>
        </p:nvPicPr>
        <p:blipFill>
          <a:blip r:embed="rId6"/>
          <a:stretch>
            <a:fillRect/>
          </a:stretch>
        </p:blipFill>
        <p:spPr>
          <a:xfrm>
            <a:off x="85050" y="3559324"/>
            <a:ext cx="2789926" cy="2001139"/>
          </a:xfrm>
          <a:prstGeom prst="rect">
            <a:avLst/>
          </a:prstGeom>
        </p:spPr>
      </p:pic>
      <p:pic>
        <p:nvPicPr>
          <p:cNvPr id="15" name="Picture 13" descr="Chart, histogram&#10;&#10;Description automatically generated">
            <a:extLst>
              <a:ext uri="{FF2B5EF4-FFF2-40B4-BE49-F238E27FC236}">
                <a16:creationId xmlns:a16="http://schemas.microsoft.com/office/drawing/2014/main" id="{D925D658-75DC-4C94-B4DD-A9F691EE3829}"/>
              </a:ext>
            </a:extLst>
          </p:cNvPr>
          <p:cNvPicPr>
            <a:picLocks noChangeAspect="1"/>
          </p:cNvPicPr>
          <p:nvPr/>
        </p:nvPicPr>
        <p:blipFill>
          <a:blip r:embed="rId7"/>
          <a:stretch>
            <a:fillRect/>
          </a:stretch>
        </p:blipFill>
        <p:spPr>
          <a:xfrm>
            <a:off x="2678494" y="3529874"/>
            <a:ext cx="2854423" cy="2043207"/>
          </a:xfrm>
          <a:prstGeom prst="rect">
            <a:avLst/>
          </a:prstGeom>
        </p:spPr>
      </p:pic>
      <p:sp>
        <p:nvSpPr>
          <p:cNvPr id="16" name="TextBox 15">
            <a:extLst>
              <a:ext uri="{FF2B5EF4-FFF2-40B4-BE49-F238E27FC236}">
                <a16:creationId xmlns:a16="http://schemas.microsoft.com/office/drawing/2014/main" id="{DD34FC78-C231-46D7-8923-DDD1E244CF1E}"/>
              </a:ext>
            </a:extLst>
          </p:cNvPr>
          <p:cNvSpPr txBox="1"/>
          <p:nvPr/>
        </p:nvSpPr>
        <p:spPr>
          <a:xfrm>
            <a:off x="595953" y="1675203"/>
            <a:ext cx="16785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t>V1U.2a_V1DSg.3</a:t>
            </a:r>
          </a:p>
        </p:txBody>
      </p:sp>
      <p:sp>
        <p:nvSpPr>
          <p:cNvPr id="17" name="TextBox 16">
            <a:extLst>
              <a:ext uri="{FF2B5EF4-FFF2-40B4-BE49-F238E27FC236}">
                <a16:creationId xmlns:a16="http://schemas.microsoft.com/office/drawing/2014/main" id="{09E7110B-1E86-46C4-8411-60CCEC2CDE9C}"/>
              </a:ext>
            </a:extLst>
          </p:cNvPr>
          <p:cNvSpPr txBox="1"/>
          <p:nvPr/>
        </p:nvSpPr>
        <p:spPr>
          <a:xfrm>
            <a:off x="3244595" y="1668707"/>
            <a:ext cx="16785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t>V1U.2a_V2DHy</a:t>
            </a:r>
          </a:p>
        </p:txBody>
      </p:sp>
      <p:sp>
        <p:nvSpPr>
          <p:cNvPr id="18" name="TextBox 17">
            <a:extLst>
              <a:ext uri="{FF2B5EF4-FFF2-40B4-BE49-F238E27FC236}">
                <a16:creationId xmlns:a16="http://schemas.microsoft.com/office/drawing/2014/main" id="{52C2F19B-7D0B-496A-A2A6-C8593FDF04A9}"/>
              </a:ext>
            </a:extLst>
          </p:cNvPr>
          <p:cNvSpPr txBox="1"/>
          <p:nvPr/>
        </p:nvSpPr>
        <p:spPr>
          <a:xfrm>
            <a:off x="544471" y="3737045"/>
            <a:ext cx="16785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t>V1U.2a_V2DSg.1b</a:t>
            </a:r>
          </a:p>
        </p:txBody>
      </p:sp>
      <p:sp>
        <p:nvSpPr>
          <p:cNvPr id="19" name="TextBox 18">
            <a:extLst>
              <a:ext uri="{FF2B5EF4-FFF2-40B4-BE49-F238E27FC236}">
                <a16:creationId xmlns:a16="http://schemas.microsoft.com/office/drawing/2014/main" id="{49C75CE6-CDDA-4D0A-B9EF-1DDFF09999E9}"/>
              </a:ext>
            </a:extLst>
          </p:cNvPr>
          <p:cNvSpPr txBox="1"/>
          <p:nvPr/>
        </p:nvSpPr>
        <p:spPr>
          <a:xfrm>
            <a:off x="3176917" y="3755835"/>
            <a:ext cx="16785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t>V1U.2a_V2DSg.1b</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B8D76FB-A834-49F9-8E09-4D52ADC0CCBA}"/>
                  </a:ext>
                </a:extLst>
              </p:cNvPr>
              <p:cNvSpPr txBox="1"/>
              <p:nvPr/>
            </p:nvSpPr>
            <p:spPr>
              <a:xfrm>
                <a:off x="978116" y="1181327"/>
                <a:ext cx="3565447" cy="369332"/>
              </a:xfrm>
              <a:prstGeom prst="rect">
                <a:avLst/>
              </a:prstGeom>
              <a:noFill/>
            </p:spPr>
            <p:txBody>
              <a:bodyPr wrap="square" rtlCol="0">
                <a:spAutoFit/>
              </a:bodyPr>
              <a:lstStyle/>
              <a:p>
                <a:pPr algn="ctr"/>
                <a14:m>
                  <m:oMath xmlns:m="http://schemas.openxmlformats.org/officeDocument/2006/math">
                    <m:sSub>
                      <m:sSubPr>
                        <m:ctrlPr>
                          <a:rPr lang="en-CA" i="1" smtClean="0">
                            <a:latin typeface="Cambria Math" panose="02040503050406030204" pitchFamily="18" charset="0"/>
                          </a:rPr>
                        </m:ctrlPr>
                      </m:sSubPr>
                      <m:e>
                        <m:r>
                          <a:rPr lang="en-CA" b="0" i="1" smtClean="0">
                            <a:latin typeface="Cambria Math" panose="02040503050406030204" pitchFamily="18" charset="0"/>
                          </a:rPr>
                          <m:t>𝑓</m:t>
                        </m:r>
                      </m:e>
                      <m:sub>
                        <m:r>
                          <a:rPr lang="en-CA" b="0" i="1" smtClean="0">
                            <a:latin typeface="Cambria Math" panose="02040503050406030204" pitchFamily="18" charset="0"/>
                          </a:rPr>
                          <m:t>𝑖</m:t>
                        </m:r>
                      </m:sub>
                    </m:sSub>
                    <m:sSub>
                      <m:sSubPr>
                        <m:ctrlPr>
                          <a:rPr lang="en-CA" i="1" smtClean="0">
                            <a:latin typeface="Cambria Math" panose="02040503050406030204" pitchFamily="18" charset="0"/>
                          </a:rPr>
                        </m:ctrlPr>
                      </m:sSubPr>
                      <m:e>
                        <m:r>
                          <a:rPr lang="en-CA" b="0" i="1" smtClean="0">
                            <a:latin typeface="Cambria Math" panose="02040503050406030204" pitchFamily="18" charset="0"/>
                          </a:rPr>
                          <m:t>𝐴</m:t>
                        </m:r>
                      </m:e>
                      <m:sub>
                        <m:r>
                          <a:rPr lang="en-CA" b="0" i="1" smtClean="0">
                            <a:latin typeface="Cambria Math" panose="02040503050406030204" pitchFamily="18" charset="0"/>
                          </a:rPr>
                          <m:t>𝑖</m:t>
                        </m:r>
                      </m:sub>
                    </m:sSub>
                  </m:oMath>
                </a14:m>
                <a:r>
                  <a:rPr lang="en-CA" dirty="0"/>
                  <a:t> distributions at detector plane</a:t>
                </a:r>
              </a:p>
            </p:txBody>
          </p:sp>
        </mc:Choice>
        <mc:Fallback xmlns="">
          <p:sp>
            <p:nvSpPr>
              <p:cNvPr id="23" name="TextBox 22">
                <a:extLst>
                  <a:ext uri="{FF2B5EF4-FFF2-40B4-BE49-F238E27FC236}">
                    <a16:creationId xmlns:a16="http://schemas.microsoft.com/office/drawing/2014/main" id="{6B8D76FB-A834-49F9-8E09-4D52ADC0CCBA}"/>
                  </a:ext>
                </a:extLst>
              </p:cNvPr>
              <p:cNvSpPr txBox="1">
                <a:spLocks noRot="1" noChangeAspect="1" noMove="1" noResize="1" noEditPoints="1" noAdjustHandles="1" noChangeArrowheads="1" noChangeShapeType="1" noTextEdit="1"/>
              </p:cNvSpPr>
              <p:nvPr/>
            </p:nvSpPr>
            <p:spPr>
              <a:xfrm>
                <a:off x="978116" y="1181327"/>
                <a:ext cx="3565447" cy="369332"/>
              </a:xfrm>
              <a:prstGeom prst="rect">
                <a:avLst/>
              </a:prstGeom>
              <a:blipFill>
                <a:blip r:embed="rId8"/>
                <a:stretch>
                  <a:fillRect t="-10000" b="-26667"/>
                </a:stretch>
              </a:blipFill>
            </p:spPr>
            <p:txBody>
              <a:bodyPr/>
              <a:lstStyle/>
              <a:p>
                <a:r>
                  <a:rPr lang="en-CA">
                    <a:noFill/>
                  </a:rPr>
                  <a:t> </a:t>
                </a:r>
              </a:p>
            </p:txBody>
          </p:sp>
        </mc:Fallback>
      </mc:AlternateContent>
      <p:sp>
        <p:nvSpPr>
          <p:cNvPr id="24" name="TextBox 23">
            <a:extLst>
              <a:ext uri="{FF2B5EF4-FFF2-40B4-BE49-F238E27FC236}">
                <a16:creationId xmlns:a16="http://schemas.microsoft.com/office/drawing/2014/main" id="{64498377-450D-4724-95A4-1B265BECEDE4}"/>
              </a:ext>
            </a:extLst>
          </p:cNvPr>
          <p:cNvSpPr txBox="1"/>
          <p:nvPr/>
        </p:nvSpPr>
        <p:spPr>
          <a:xfrm>
            <a:off x="5217464" y="4203082"/>
            <a:ext cx="953146" cy="923330"/>
          </a:xfrm>
          <a:prstGeom prst="rect">
            <a:avLst/>
          </a:prstGeom>
          <a:noFill/>
        </p:spPr>
        <p:txBody>
          <a:bodyPr wrap="none" rtlCol="0">
            <a:spAutoFit/>
          </a:bodyPr>
          <a:lstStyle/>
          <a:p>
            <a:r>
              <a:rPr lang="en-CA" dirty="0" err="1"/>
              <a:t>moller</a:t>
            </a:r>
            <a:endParaRPr lang="en-CA" dirty="0"/>
          </a:p>
          <a:p>
            <a:r>
              <a:rPr lang="en-CA" dirty="0"/>
              <a:t>elastic</a:t>
            </a:r>
          </a:p>
          <a:p>
            <a:r>
              <a:rPr lang="en-CA" dirty="0"/>
              <a:t>inelastic</a:t>
            </a:r>
          </a:p>
        </p:txBody>
      </p:sp>
      <p:sp>
        <p:nvSpPr>
          <p:cNvPr id="25" name="Rectangle 24">
            <a:extLst>
              <a:ext uri="{FF2B5EF4-FFF2-40B4-BE49-F238E27FC236}">
                <a16:creationId xmlns:a16="http://schemas.microsoft.com/office/drawing/2014/main" id="{BB699995-2980-43CD-98F3-E9A6E5C0749F}"/>
              </a:ext>
            </a:extLst>
          </p:cNvPr>
          <p:cNvSpPr/>
          <p:nvPr/>
        </p:nvSpPr>
        <p:spPr>
          <a:xfrm>
            <a:off x="4942265" y="4367354"/>
            <a:ext cx="275199" cy="11550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6DE628F2-F37F-4752-8CAC-5FD6A0A8A231}"/>
              </a:ext>
            </a:extLst>
          </p:cNvPr>
          <p:cNvSpPr/>
          <p:nvPr/>
        </p:nvSpPr>
        <p:spPr>
          <a:xfrm>
            <a:off x="4942264" y="4611130"/>
            <a:ext cx="275199" cy="115503"/>
          </a:xfrm>
          <a:prstGeom prst="rect">
            <a:avLst/>
          </a:prstGeom>
          <a:solidFill>
            <a:srgbClr val="BE4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D713CD99-D2F6-4820-A690-1C91BACBF204}"/>
              </a:ext>
            </a:extLst>
          </p:cNvPr>
          <p:cNvSpPr/>
          <p:nvPr/>
        </p:nvSpPr>
        <p:spPr>
          <a:xfrm>
            <a:off x="4942263" y="4868771"/>
            <a:ext cx="275199" cy="115503"/>
          </a:xfrm>
          <a:prstGeom prst="rect">
            <a:avLst/>
          </a:prstGeom>
          <a:solidFill>
            <a:srgbClr val="82D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p:cNvSpPr txBox="1"/>
          <p:nvPr/>
        </p:nvSpPr>
        <p:spPr>
          <a:xfrm>
            <a:off x="3563549" y="5958995"/>
            <a:ext cx="3032625" cy="369332"/>
          </a:xfrm>
          <a:prstGeom prst="rect">
            <a:avLst/>
          </a:prstGeom>
          <a:noFill/>
        </p:spPr>
        <p:txBody>
          <a:bodyPr wrap="none" rtlCol="0">
            <a:spAutoFit/>
          </a:bodyPr>
          <a:lstStyle/>
          <a:p>
            <a:r>
              <a:rPr lang="en-CA" dirty="0"/>
              <a:t>See change control document </a:t>
            </a:r>
          </a:p>
        </p:txBody>
      </p:sp>
    </p:spTree>
    <p:extLst>
      <p:ext uri="{BB962C8B-B14F-4D97-AF65-F5344CB8AC3E}">
        <p14:creationId xmlns:p14="http://schemas.microsoft.com/office/powerpoint/2010/main" val="602731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B284C6C-4310-4367-BF8A-C282E5F44DB3}"/>
              </a:ext>
            </a:extLst>
          </p:cNvPr>
          <p:cNvPicPr>
            <a:picLocks noChangeAspect="1"/>
          </p:cNvPicPr>
          <p:nvPr/>
        </p:nvPicPr>
        <p:blipFill>
          <a:blip r:embed="rId3"/>
          <a:stretch>
            <a:fillRect/>
          </a:stretch>
        </p:blipFill>
        <p:spPr>
          <a:xfrm>
            <a:off x="227395" y="798849"/>
            <a:ext cx="6995526" cy="3398614"/>
          </a:xfrm>
          <a:prstGeom prst="rect">
            <a:avLst/>
          </a:prstGeom>
        </p:spPr>
      </p:pic>
      <p:sp>
        <p:nvSpPr>
          <p:cNvPr id="7" name="Rectangle 6">
            <a:extLst>
              <a:ext uri="{FF2B5EF4-FFF2-40B4-BE49-F238E27FC236}">
                <a16:creationId xmlns:a16="http://schemas.microsoft.com/office/drawing/2014/main" id="{51C9DF11-DFE0-473A-B323-FC382BB7C8A5}"/>
              </a:ext>
            </a:extLst>
          </p:cNvPr>
          <p:cNvSpPr/>
          <p:nvPr/>
        </p:nvSpPr>
        <p:spPr>
          <a:xfrm>
            <a:off x="1075038" y="3532786"/>
            <a:ext cx="3785265" cy="2934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71619" y="3435628"/>
            <a:ext cx="4297719" cy="3091342"/>
          </a:xfrm>
          <a:prstGeom prst="rect">
            <a:avLst/>
          </a:prstGeom>
        </p:spPr>
      </p:pic>
      <p:sp>
        <p:nvSpPr>
          <p:cNvPr id="2" name="Title 1">
            <a:extLst>
              <a:ext uri="{FF2B5EF4-FFF2-40B4-BE49-F238E27FC236}">
                <a16:creationId xmlns:a16="http://schemas.microsoft.com/office/drawing/2014/main" id="{2D35A811-EBCC-45DF-929D-A5B5DAE944CE}"/>
              </a:ext>
            </a:extLst>
          </p:cNvPr>
          <p:cNvSpPr>
            <a:spLocks noGrp="1"/>
          </p:cNvSpPr>
          <p:nvPr>
            <p:ph type="title"/>
          </p:nvPr>
        </p:nvSpPr>
        <p:spPr/>
        <p:txBody>
          <a:bodyPr/>
          <a:lstStyle/>
          <a:p>
            <a:r>
              <a:rPr lang="en-CA" dirty="0"/>
              <a:t>Fields produce desired particle tracks </a:t>
            </a:r>
          </a:p>
        </p:txBody>
      </p:sp>
      <p:sp>
        <p:nvSpPr>
          <p:cNvPr id="4" name="Footer Placeholder 3">
            <a:extLst>
              <a:ext uri="{FF2B5EF4-FFF2-40B4-BE49-F238E27FC236}">
                <a16:creationId xmlns:a16="http://schemas.microsoft.com/office/drawing/2014/main" id="{D7725888-726E-4851-83BB-3829E0203835}"/>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3A5F83C7-2701-4C46-94C4-2B4B2342B24A}"/>
              </a:ext>
            </a:extLst>
          </p:cNvPr>
          <p:cNvSpPr>
            <a:spLocks noGrp="1"/>
          </p:cNvSpPr>
          <p:nvPr>
            <p:ph type="sldNum" sz="quarter" idx="12"/>
          </p:nvPr>
        </p:nvSpPr>
        <p:spPr/>
        <p:txBody>
          <a:bodyPr/>
          <a:lstStyle/>
          <a:p>
            <a:fld id="{07E1C93C-5050-FC42-8F10-D22D4F119D13}" type="slidenum">
              <a:rPr lang="en-US" smtClean="0"/>
              <a:pPr/>
              <a:t>5</a:t>
            </a:fld>
            <a:endParaRPr lang="en-US" dirty="0"/>
          </a:p>
        </p:txBody>
      </p:sp>
      <p:sp>
        <p:nvSpPr>
          <p:cNvPr id="9" name="Rectangle 8">
            <a:extLst>
              <a:ext uri="{FF2B5EF4-FFF2-40B4-BE49-F238E27FC236}">
                <a16:creationId xmlns:a16="http://schemas.microsoft.com/office/drawing/2014/main" id="{0CD6FF1C-C59C-453D-AEB0-A35B12FEADCA}"/>
              </a:ext>
            </a:extLst>
          </p:cNvPr>
          <p:cNvSpPr/>
          <p:nvPr/>
        </p:nvSpPr>
        <p:spPr>
          <a:xfrm>
            <a:off x="7750981" y="849020"/>
            <a:ext cx="4077377" cy="584775"/>
          </a:xfrm>
          <a:prstGeom prst="rect">
            <a:avLst/>
          </a:prstGeom>
        </p:spPr>
        <p:txBody>
          <a:bodyPr wrap="square">
            <a:spAutoFit/>
          </a:bodyPr>
          <a:lstStyle/>
          <a:p>
            <a:r>
              <a:rPr lang="en-CA" sz="1600" dirty="0">
                <a:cs typeface="Arial" panose="020B0604020202020204" pitchFamily="34" charset="0"/>
              </a:rPr>
              <a:t>Tracks are 6 and 21 </a:t>
            </a:r>
            <a:r>
              <a:rPr lang="en-CA" sz="1600" dirty="0" err="1">
                <a:cs typeface="Arial" panose="020B0604020202020204" pitchFamily="34" charset="0"/>
              </a:rPr>
              <a:t>mrads</a:t>
            </a:r>
            <a:r>
              <a:rPr lang="en-CA" sz="1600" dirty="0">
                <a:cs typeface="Arial" panose="020B0604020202020204" pitchFamily="34" charset="0"/>
              </a:rPr>
              <a:t> for both ep and </a:t>
            </a:r>
            <a:r>
              <a:rPr lang="en-CA" sz="1600" dirty="0" err="1">
                <a:cs typeface="Arial" panose="020B0604020202020204" pitchFamily="34" charset="0"/>
              </a:rPr>
              <a:t>mollers</a:t>
            </a:r>
            <a:r>
              <a:rPr lang="en-CA" sz="1600" dirty="0">
                <a:cs typeface="Arial" panose="020B0604020202020204" pitchFamily="34" charset="0"/>
              </a:rPr>
              <a:t>, from 3 different parts of the target</a:t>
            </a:r>
          </a:p>
        </p:txBody>
      </p:sp>
      <p:sp>
        <p:nvSpPr>
          <p:cNvPr id="10" name="TextBox 9">
            <a:extLst>
              <a:ext uri="{FF2B5EF4-FFF2-40B4-BE49-F238E27FC236}">
                <a16:creationId xmlns:a16="http://schemas.microsoft.com/office/drawing/2014/main" id="{23716EDB-FC2E-4BD3-8FFD-FAEEABB79FD8}"/>
              </a:ext>
            </a:extLst>
          </p:cNvPr>
          <p:cNvSpPr txBox="1"/>
          <p:nvPr/>
        </p:nvSpPr>
        <p:spPr>
          <a:xfrm>
            <a:off x="8614407" y="3873885"/>
            <a:ext cx="830034" cy="646331"/>
          </a:xfrm>
          <a:prstGeom prst="rect">
            <a:avLst/>
          </a:prstGeom>
          <a:noFill/>
        </p:spPr>
        <p:txBody>
          <a:bodyPr wrap="square" rtlCol="0">
            <a:spAutoFit/>
          </a:bodyPr>
          <a:lstStyle/>
          <a:p>
            <a:r>
              <a:rPr lang="en-CA" dirty="0"/>
              <a:t>ep</a:t>
            </a:r>
          </a:p>
          <a:p>
            <a:r>
              <a:rPr lang="en-CA" dirty="0" err="1"/>
              <a:t>moller</a:t>
            </a:r>
            <a:endParaRPr lang="en-CA" dirty="0"/>
          </a:p>
        </p:txBody>
      </p:sp>
      <mc:AlternateContent xmlns:mc="http://schemas.openxmlformats.org/markup-compatibility/2006" xmlns:a14="http://schemas.microsoft.com/office/drawing/2010/main">
        <mc:Choice Requires="a14">
          <p:sp>
            <p:nvSpPr>
              <p:cNvPr id="11" name="Rectangle 10"/>
              <p:cNvSpPr/>
              <p:nvPr/>
            </p:nvSpPr>
            <p:spPr>
              <a:xfrm>
                <a:off x="919642" y="868671"/>
                <a:ext cx="3370057"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CA" dirty="0">
                    <a:ea typeface="Cambria Math" panose="02040503050406030204" pitchFamily="18" charset="0"/>
                  </a:rPr>
                  <a:t>Side view of </a:t>
                </a:r>
                <a14:m>
                  <m:oMath xmlns:m="http://schemas.openxmlformats.org/officeDocument/2006/math">
                    <m:r>
                      <a:rPr lang="en-CA" i="1">
                        <a:latin typeface="Cambria Math" panose="02040503050406030204" pitchFamily="18" charset="0"/>
                        <a:ea typeface="Cambria Math" panose="02040503050406030204" pitchFamily="18" charset="0"/>
                      </a:rPr>
                      <m:t>𝜑</m:t>
                    </m:r>
                  </m:oMath>
                </a14:m>
                <a:r>
                  <a:rPr lang="en-CA" dirty="0"/>
                  <a:t>=0 field and tracks (center of open </a:t>
                </a:r>
                <a:r>
                  <a:rPr lang="en-CA" dirty="0" err="1"/>
                  <a:t>septant</a:t>
                </a:r>
                <a:r>
                  <a:rPr lang="en-CA" dirty="0"/>
                  <a:t>) </a:t>
                </a:r>
              </a:p>
            </p:txBody>
          </p:sp>
        </mc:Choice>
        <mc:Fallback xmlns="">
          <p:sp>
            <p:nvSpPr>
              <p:cNvPr id="11" name="Rectangle 10"/>
              <p:cNvSpPr>
                <a:spLocks noRot="1" noChangeAspect="1" noMove="1" noResize="1" noEditPoints="1" noAdjustHandles="1" noChangeArrowheads="1" noChangeShapeType="1" noTextEdit="1"/>
              </p:cNvSpPr>
              <p:nvPr/>
            </p:nvSpPr>
            <p:spPr>
              <a:xfrm>
                <a:off x="919642" y="868671"/>
                <a:ext cx="3370057" cy="646331"/>
              </a:xfrm>
              <a:prstGeom prst="rect">
                <a:avLst/>
              </a:prstGeom>
              <a:blipFill>
                <a:blip r:embed="rId5"/>
                <a:stretch>
                  <a:fillRect t="-3670" r="-180" b="-11927"/>
                </a:stretch>
              </a:blipFill>
            </p:spPr>
            <p:txBody>
              <a:bodyPr/>
              <a:lstStyle/>
              <a:p>
                <a:r>
                  <a:rPr lang="en-CA">
                    <a:noFill/>
                  </a:rPr>
                  <a:t> </a:t>
                </a:r>
              </a:p>
            </p:txBody>
          </p:sp>
        </mc:Fallback>
      </mc:AlternateContent>
      <p:sp>
        <p:nvSpPr>
          <p:cNvPr id="12" name="Rectangle 11">
            <a:extLst>
              <a:ext uri="{FF2B5EF4-FFF2-40B4-BE49-F238E27FC236}">
                <a16:creationId xmlns:a16="http://schemas.microsoft.com/office/drawing/2014/main" id="{0CD6FF1C-C59C-453D-AEB0-A35B12FEADCA}"/>
              </a:ext>
            </a:extLst>
          </p:cNvPr>
          <p:cNvSpPr/>
          <p:nvPr/>
        </p:nvSpPr>
        <p:spPr>
          <a:xfrm>
            <a:off x="7750982" y="1748547"/>
            <a:ext cx="4077378" cy="584775"/>
          </a:xfrm>
          <a:prstGeom prst="rect">
            <a:avLst/>
          </a:prstGeom>
        </p:spPr>
        <p:txBody>
          <a:bodyPr wrap="square">
            <a:spAutoFit/>
          </a:bodyPr>
          <a:lstStyle/>
          <a:p>
            <a:r>
              <a:rPr lang="en-CA" sz="1600" dirty="0">
                <a:cs typeface="Arial" panose="020B0604020202020204" pitchFamily="34" charset="0"/>
              </a:rPr>
              <a:t>Tracks shown here have energy/angle correlation, but not the radiative effects</a:t>
            </a:r>
          </a:p>
        </p:txBody>
      </p:sp>
      <p:sp>
        <p:nvSpPr>
          <p:cNvPr id="13" name="Rectangle 12"/>
          <p:cNvSpPr/>
          <p:nvPr/>
        </p:nvSpPr>
        <p:spPr>
          <a:xfrm>
            <a:off x="6311480" y="881260"/>
            <a:ext cx="45719" cy="10484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23716EDB-FC2E-4BD3-8FFD-FAEEABB79FD8}"/>
              </a:ext>
            </a:extLst>
          </p:cNvPr>
          <p:cNvSpPr txBox="1"/>
          <p:nvPr/>
        </p:nvSpPr>
        <p:spPr>
          <a:xfrm>
            <a:off x="6660367" y="2379122"/>
            <a:ext cx="1632923" cy="584775"/>
          </a:xfrm>
          <a:prstGeom prst="rect">
            <a:avLst/>
          </a:prstGeom>
          <a:noFill/>
        </p:spPr>
        <p:txBody>
          <a:bodyPr wrap="square" rtlCol="0">
            <a:spAutoFit/>
          </a:bodyPr>
          <a:lstStyle/>
          <a:p>
            <a:pPr algn="ctr"/>
            <a:r>
              <a:rPr lang="en-CA" sz="1600" dirty="0">
                <a:latin typeface="Arial" panose="020B0604020202020204" pitchFamily="34" charset="0"/>
                <a:cs typeface="Arial" panose="020B0604020202020204" pitchFamily="34" charset="0"/>
              </a:rPr>
              <a:t>detector plane  z=2650cm</a:t>
            </a:r>
          </a:p>
        </p:txBody>
      </p:sp>
      <p:cxnSp>
        <p:nvCxnSpPr>
          <p:cNvPr id="16" name="Straight Arrow Connector 15"/>
          <p:cNvCxnSpPr>
            <a:cxnSpLocks/>
          </p:cNvCxnSpPr>
          <p:nvPr/>
        </p:nvCxnSpPr>
        <p:spPr>
          <a:xfrm>
            <a:off x="7612442" y="2963897"/>
            <a:ext cx="834735" cy="1573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4353622-E398-4E89-AC8A-D92777404392}"/>
              </a:ext>
            </a:extLst>
          </p:cNvPr>
          <p:cNvPicPr>
            <a:picLocks noChangeAspect="1"/>
          </p:cNvPicPr>
          <p:nvPr/>
        </p:nvPicPr>
        <p:blipFill>
          <a:blip r:embed="rId6"/>
          <a:stretch>
            <a:fillRect/>
          </a:stretch>
        </p:blipFill>
        <p:spPr>
          <a:xfrm>
            <a:off x="919642" y="3199665"/>
            <a:ext cx="3404808" cy="3322929"/>
          </a:xfrm>
          <a:prstGeom prst="rect">
            <a:avLst/>
          </a:prstGeom>
        </p:spPr>
      </p:pic>
      <p:sp>
        <p:nvSpPr>
          <p:cNvPr id="19" name="Rectangle 18">
            <a:extLst>
              <a:ext uri="{FF2B5EF4-FFF2-40B4-BE49-F238E27FC236}">
                <a16:creationId xmlns:a16="http://schemas.microsoft.com/office/drawing/2014/main" id="{E9F08814-0212-429A-AAA9-EB9E8C357219}"/>
              </a:ext>
            </a:extLst>
          </p:cNvPr>
          <p:cNvSpPr/>
          <p:nvPr/>
        </p:nvSpPr>
        <p:spPr>
          <a:xfrm>
            <a:off x="156326" y="5603090"/>
            <a:ext cx="1999522" cy="738664"/>
          </a:xfrm>
          <a:prstGeom prst="rect">
            <a:avLst/>
          </a:prstGeom>
          <a:solidFill>
            <a:schemeClr val="bg1"/>
          </a:solidFill>
        </p:spPr>
        <p:txBody>
          <a:bodyPr wrap="none">
            <a:spAutoFit/>
          </a:bodyPr>
          <a:lstStyle/>
          <a:p>
            <a:r>
              <a:rPr lang="en-CA" sz="1400" dirty="0"/>
              <a:t>Red – “open” sector</a:t>
            </a:r>
          </a:p>
          <a:p>
            <a:r>
              <a:rPr lang="en-CA" sz="1400" dirty="0"/>
              <a:t>Blue – closed sector</a:t>
            </a:r>
          </a:p>
          <a:p>
            <a:r>
              <a:rPr lang="en-CA" sz="1400" dirty="0"/>
              <a:t>Green – transition sector</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CB44DFE9-AD7B-4744-9591-ABC2111282C9}"/>
                  </a:ext>
                </a:extLst>
              </p:cNvPr>
              <p:cNvSpPr/>
              <p:nvPr/>
            </p:nvSpPr>
            <p:spPr>
              <a:xfrm>
                <a:off x="10084861" y="3750872"/>
                <a:ext cx="1979882" cy="584775"/>
              </a:xfrm>
              <a:prstGeom prst="rect">
                <a:avLst/>
              </a:prstGeom>
              <a:solidFill>
                <a:schemeClr val="bg1"/>
              </a:solidFill>
              <a:ln>
                <a:solidFill>
                  <a:schemeClr val="tx1"/>
                </a:solidFill>
              </a:ln>
            </p:spPr>
            <p:txBody>
              <a:bodyPr wrap="square">
                <a:spAutoFit/>
              </a:bodyPr>
              <a:lstStyle/>
              <a:p>
                <a:pPr algn="ctr"/>
                <a:r>
                  <a:rPr lang="en-CA" sz="1600" dirty="0">
                    <a:latin typeface="Arial" panose="020B0604020202020204" pitchFamily="34" charset="0"/>
                    <a:cs typeface="Arial" panose="020B0604020202020204" pitchFamily="34" charset="0"/>
                  </a:rPr>
                  <a:t>1D radial dist., all </a:t>
                </a:r>
                <a14:m>
                  <m:oMath xmlns:m="http://schemas.openxmlformats.org/officeDocument/2006/math">
                    <m:r>
                      <a:rPr lang="en-CA" sz="1600" i="1">
                        <a:latin typeface="Cambria Math" panose="02040503050406030204" pitchFamily="18" charset="0"/>
                        <a:ea typeface="Cambria Math" panose="02040503050406030204" pitchFamily="18" charset="0"/>
                      </a:rPr>
                      <m:t>𝜑</m:t>
                    </m:r>
                  </m:oMath>
                </a14:m>
                <a:endParaRPr lang="en-CA" sz="1600" dirty="0">
                  <a:latin typeface="Arial" panose="020B0604020202020204" pitchFamily="34" charset="0"/>
                  <a:ea typeface="Cambria Math" panose="02040503050406030204" pitchFamily="18" charset="0"/>
                </a:endParaRPr>
              </a:p>
              <a:p>
                <a:pPr algn="ctr"/>
                <a:r>
                  <a:rPr lang="en-CA" sz="1600" dirty="0">
                    <a:latin typeface="Arial" panose="020B0604020202020204" pitchFamily="34" charset="0"/>
                    <a:cs typeface="Arial" panose="020B0604020202020204" pitchFamily="34" charset="0"/>
                  </a:rPr>
                  <a:t>includes rad. eff.</a:t>
                </a:r>
              </a:p>
            </p:txBody>
          </p:sp>
        </mc:Choice>
        <mc:Fallback xmlns="">
          <p:sp>
            <p:nvSpPr>
              <p:cNvPr id="20" name="Rectangle 19">
                <a:extLst>
                  <a:ext uri="{FF2B5EF4-FFF2-40B4-BE49-F238E27FC236}">
                    <a16:creationId xmlns:a16="http://schemas.microsoft.com/office/drawing/2014/main" id="{CB44DFE9-AD7B-4744-9591-ABC2111282C9}"/>
                  </a:ext>
                </a:extLst>
              </p:cNvPr>
              <p:cNvSpPr>
                <a:spLocks noRot="1" noChangeAspect="1" noMove="1" noResize="1" noEditPoints="1" noAdjustHandles="1" noChangeArrowheads="1" noChangeShapeType="1" noTextEdit="1"/>
              </p:cNvSpPr>
              <p:nvPr/>
            </p:nvSpPr>
            <p:spPr>
              <a:xfrm>
                <a:off x="10084861" y="3750872"/>
                <a:ext cx="1979882" cy="584775"/>
              </a:xfrm>
              <a:prstGeom prst="rect">
                <a:avLst/>
              </a:prstGeom>
              <a:blipFill>
                <a:blip r:embed="rId7"/>
                <a:stretch>
                  <a:fillRect l="-306" t="-2041" b="-11224"/>
                </a:stretch>
              </a:blipFill>
              <a:ln>
                <a:solidFill>
                  <a:schemeClr val="tx1"/>
                </a:solidFill>
              </a:ln>
            </p:spPr>
            <p:txBody>
              <a:bodyPr/>
              <a:lstStyle/>
              <a:p>
                <a:r>
                  <a:rPr lang="en-CA">
                    <a:noFill/>
                  </a:rPr>
                  <a:t> </a:t>
                </a:r>
              </a:p>
            </p:txBody>
          </p:sp>
        </mc:Fallback>
      </mc:AlternateContent>
      <p:sp>
        <p:nvSpPr>
          <p:cNvPr id="21" name="Rectangle 20">
            <a:extLst>
              <a:ext uri="{FF2B5EF4-FFF2-40B4-BE49-F238E27FC236}">
                <a16:creationId xmlns:a16="http://schemas.microsoft.com/office/drawing/2014/main" id="{AA6F832C-ABC6-444F-B81F-E383A50F40FF}"/>
              </a:ext>
            </a:extLst>
          </p:cNvPr>
          <p:cNvSpPr/>
          <p:nvPr/>
        </p:nvSpPr>
        <p:spPr>
          <a:xfrm>
            <a:off x="1255275" y="3571606"/>
            <a:ext cx="87170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CA" dirty="0">
                <a:ea typeface="Cambria Math" panose="02040503050406030204" pitchFamily="18" charset="0"/>
              </a:rPr>
              <a:t>2D rate</a:t>
            </a:r>
            <a:endParaRPr lang="en-CA" dirty="0"/>
          </a:p>
        </p:txBody>
      </p:sp>
      <p:cxnSp>
        <p:nvCxnSpPr>
          <p:cNvPr id="22" name="Straight Arrow Connector 21">
            <a:extLst>
              <a:ext uri="{FF2B5EF4-FFF2-40B4-BE49-F238E27FC236}">
                <a16:creationId xmlns:a16="http://schemas.microsoft.com/office/drawing/2014/main" id="{BED661FD-7D7E-4C92-9228-ED213BEF1877}"/>
              </a:ext>
            </a:extLst>
          </p:cNvPr>
          <p:cNvCxnSpPr>
            <a:cxnSpLocks/>
          </p:cNvCxnSpPr>
          <p:nvPr/>
        </p:nvCxnSpPr>
        <p:spPr>
          <a:xfrm flipH="1" flipV="1">
            <a:off x="6373480" y="1483821"/>
            <a:ext cx="970803" cy="835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E81D72-4261-43D5-A710-3D068AC83C92}"/>
              </a:ext>
            </a:extLst>
          </p:cNvPr>
          <p:cNvCxnSpPr/>
          <p:nvPr/>
        </p:nvCxnSpPr>
        <p:spPr>
          <a:xfrm>
            <a:off x="8404024" y="4070052"/>
            <a:ext cx="161015" cy="0"/>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9177FB-600C-41CA-BF20-DDD8A6BE761D}"/>
              </a:ext>
            </a:extLst>
          </p:cNvPr>
          <p:cNvCxnSpPr/>
          <p:nvPr/>
        </p:nvCxnSpPr>
        <p:spPr>
          <a:xfrm>
            <a:off x="8417278" y="4351659"/>
            <a:ext cx="161015" cy="0"/>
          </a:xfrm>
          <a:prstGeom prst="line">
            <a:avLst/>
          </a:prstGeom>
          <a:ln w="28575">
            <a:solidFill>
              <a:srgbClr val="2727F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EABE0DF-EC90-4330-86F0-9BC1A81AD64E}"/>
              </a:ext>
            </a:extLst>
          </p:cNvPr>
          <p:cNvSpPr/>
          <p:nvPr/>
        </p:nvSpPr>
        <p:spPr>
          <a:xfrm>
            <a:off x="4888225" y="3435628"/>
            <a:ext cx="2552278" cy="1153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890C740C-24D0-495A-9948-AACB034B7AE5}"/>
              </a:ext>
            </a:extLst>
          </p:cNvPr>
          <p:cNvSpPr/>
          <p:nvPr/>
        </p:nvSpPr>
        <p:spPr>
          <a:xfrm>
            <a:off x="4359684" y="3353456"/>
            <a:ext cx="3087974" cy="3293209"/>
          </a:xfrm>
          <a:prstGeom prst="rect">
            <a:avLst/>
          </a:prstGeom>
          <a:solidFill>
            <a:schemeClr val="bg1"/>
          </a:solidFill>
        </p:spPr>
        <p:txBody>
          <a:bodyPr wrap="square">
            <a:spAutoFit/>
          </a:bodyPr>
          <a:lstStyle/>
          <a:p>
            <a:pPr marL="214313" indent="-214313">
              <a:buFont typeface="Arial" panose="020B0604020202020204" pitchFamily="34" charset="0"/>
              <a:buChar char="•"/>
            </a:pPr>
            <a:r>
              <a:rPr lang="en-CA" sz="1600" dirty="0">
                <a:cs typeface="Arial" panose="020B0604020202020204" pitchFamily="34" charset="0"/>
              </a:rPr>
              <a:t>Dashed lines indicate the extent of a single </a:t>
            </a:r>
            <a:r>
              <a:rPr lang="en-CA" sz="1600" dirty="0" err="1">
                <a:cs typeface="Arial" panose="020B0604020202020204" pitchFamily="34" charset="0"/>
              </a:rPr>
              <a:t>septant</a:t>
            </a:r>
            <a:endParaRPr lang="en-CA" sz="1600" dirty="0">
              <a:cs typeface="Arial" panose="020B0604020202020204" pitchFamily="34" charset="0"/>
            </a:endParaRPr>
          </a:p>
          <a:p>
            <a:pPr marL="214313" indent="-214313">
              <a:buFont typeface="Arial" panose="020B0604020202020204" pitchFamily="34" charset="0"/>
              <a:buChar char="•"/>
            </a:pPr>
            <a:r>
              <a:rPr lang="en-CA" sz="1600" dirty="0">
                <a:cs typeface="Arial" panose="020B0604020202020204" pitchFamily="34" charset="0"/>
              </a:rPr>
              <a:t>Transport through the magnets causes the </a:t>
            </a:r>
            <a:r>
              <a:rPr lang="en-CA" sz="1600" dirty="0" err="1">
                <a:cs typeface="Arial" panose="020B0604020202020204" pitchFamily="34" charset="0"/>
              </a:rPr>
              <a:t>moller</a:t>
            </a:r>
            <a:r>
              <a:rPr lang="en-CA" sz="1600" dirty="0">
                <a:cs typeface="Arial" panose="020B0604020202020204" pitchFamily="34" charset="0"/>
              </a:rPr>
              <a:t> “envelope” to be azimuthally defocussed; allows for </a:t>
            </a:r>
          </a:p>
          <a:p>
            <a:pPr marL="742950" lvl="1" indent="-285750">
              <a:buFont typeface="Calibri" panose="020F0502020204030204" pitchFamily="34" charset="0"/>
              <a:buChar char="­"/>
            </a:pPr>
            <a:r>
              <a:rPr lang="en-CA" sz="1600" dirty="0">
                <a:cs typeface="Arial" panose="020B0604020202020204" pitchFamily="34" charset="0"/>
              </a:rPr>
              <a:t>monitoring of systematics</a:t>
            </a:r>
          </a:p>
          <a:p>
            <a:pPr marL="742950" lvl="1" indent="-285750">
              <a:buFont typeface="Calibri" panose="020F0502020204030204" pitchFamily="34" charset="0"/>
              <a:buChar char="­"/>
            </a:pPr>
            <a:r>
              <a:rPr lang="en-CA" sz="1600" dirty="0">
                <a:cs typeface="Arial" panose="020B0604020202020204" pitchFamily="34" charset="0"/>
              </a:rPr>
              <a:t>deconvolution of the asymmetries</a:t>
            </a:r>
          </a:p>
          <a:p>
            <a:pPr marL="214313" indent="-214313">
              <a:buFont typeface="Arial" panose="020B0604020202020204" pitchFamily="34" charset="0"/>
              <a:buChar char="•"/>
            </a:pPr>
            <a:endParaRPr lang="en-CA" sz="1600" dirty="0">
              <a:cs typeface="Arial" panose="020B0604020202020204" pitchFamily="34" charset="0"/>
            </a:endParaRPr>
          </a:p>
          <a:p>
            <a:pPr marL="214313" indent="-214313">
              <a:buFont typeface="Arial" panose="020B0604020202020204" pitchFamily="34" charset="0"/>
              <a:buChar char="•"/>
            </a:pPr>
            <a:r>
              <a:rPr lang="en-CA" sz="1600" dirty="0"/>
              <a:t>Require ± 10% current</a:t>
            </a:r>
            <a:r>
              <a:rPr lang="en-CA" sz="1600" dirty="0">
                <a:cs typeface="Arial" panose="020B0604020202020204" pitchFamily="34" charset="0"/>
              </a:rPr>
              <a:t> for background determination</a:t>
            </a:r>
          </a:p>
          <a:p>
            <a:pPr marL="214313" indent="-214313">
              <a:buFont typeface="Arial" panose="020B0604020202020204" pitchFamily="34" charset="0"/>
              <a:buChar char="•"/>
            </a:pPr>
            <a:endParaRPr lang="en-CA" sz="1600" dirty="0">
              <a:cs typeface="Arial" panose="020B0604020202020204" pitchFamily="34" charset="0"/>
            </a:endParaRPr>
          </a:p>
        </p:txBody>
      </p:sp>
      <p:cxnSp>
        <p:nvCxnSpPr>
          <p:cNvPr id="6" name="Straight Arrow Connector 5">
            <a:extLst>
              <a:ext uri="{FF2B5EF4-FFF2-40B4-BE49-F238E27FC236}">
                <a16:creationId xmlns:a16="http://schemas.microsoft.com/office/drawing/2014/main" id="{40021647-D58E-04DC-A917-2314DF540981}"/>
              </a:ext>
            </a:extLst>
          </p:cNvPr>
          <p:cNvCxnSpPr>
            <a:cxnSpLocks/>
          </p:cNvCxnSpPr>
          <p:nvPr/>
        </p:nvCxnSpPr>
        <p:spPr>
          <a:xfrm flipH="1">
            <a:off x="3289315" y="3674853"/>
            <a:ext cx="1230564" cy="368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13CA881-6DF5-F866-63EF-335C3DA22615}"/>
              </a:ext>
            </a:extLst>
          </p:cNvPr>
          <p:cNvCxnSpPr>
            <a:cxnSpLocks/>
          </p:cNvCxnSpPr>
          <p:nvPr/>
        </p:nvCxnSpPr>
        <p:spPr>
          <a:xfrm flipH="1">
            <a:off x="3289315" y="3672483"/>
            <a:ext cx="1209389" cy="1948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Date Placeholder 24">
            <a:extLst>
              <a:ext uri="{FF2B5EF4-FFF2-40B4-BE49-F238E27FC236}">
                <a16:creationId xmlns:a16="http://schemas.microsoft.com/office/drawing/2014/main" id="{E3ADA443-9BC5-D000-FB10-10AAA7DC4546}"/>
              </a:ext>
            </a:extLst>
          </p:cNvPr>
          <p:cNvSpPr>
            <a:spLocks noGrp="1"/>
          </p:cNvSpPr>
          <p:nvPr>
            <p:ph type="dt" sz="half" idx="10"/>
          </p:nvPr>
        </p:nvSpPr>
        <p:spPr/>
        <p:txBody>
          <a:bodyPr/>
          <a:lstStyle/>
          <a:p>
            <a:r>
              <a:rPr lang="en-US"/>
              <a:t>May 2023</a:t>
            </a:r>
            <a:endParaRPr lang="en-CA"/>
          </a:p>
        </p:txBody>
      </p:sp>
    </p:spTree>
    <p:extLst>
      <p:ext uri="{BB962C8B-B14F-4D97-AF65-F5344CB8AC3E}">
        <p14:creationId xmlns:p14="http://schemas.microsoft.com/office/powerpoint/2010/main" val="70191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EF2A2BB0-C581-4EE8-8BAB-2F23AE797AC0}"/>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l="21491" r="40603"/>
          <a:stretch/>
        </p:blipFill>
        <p:spPr>
          <a:xfrm>
            <a:off x="10284922" y="1745201"/>
            <a:ext cx="1927633" cy="1745717"/>
          </a:xfrm>
          <a:prstGeom prst="rect">
            <a:avLst/>
          </a:prstGeom>
        </p:spPr>
      </p:pic>
      <p:pic>
        <p:nvPicPr>
          <p:cNvPr id="13" name="Picture 12" descr="Shape, arrow&#10;&#10;Description automatically generated">
            <a:extLst>
              <a:ext uri="{FF2B5EF4-FFF2-40B4-BE49-F238E27FC236}">
                <a16:creationId xmlns:a16="http://schemas.microsoft.com/office/drawing/2014/main" id="{FF26061C-182F-495C-8036-42CA497D4D4A}"/>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333963" y="48559"/>
            <a:ext cx="2549327" cy="1653682"/>
          </a:xfrm>
          <a:prstGeom prst="rect">
            <a:avLst/>
          </a:prstGeom>
        </p:spPr>
      </p:pic>
      <p:pic>
        <p:nvPicPr>
          <p:cNvPr id="31" name="Picture 3" descr="roll_pitch_yaw_collimator">
            <a:extLst>
              <a:ext uri="{FF2B5EF4-FFF2-40B4-BE49-F238E27FC236}">
                <a16:creationId xmlns:a16="http://schemas.microsoft.com/office/drawing/2014/main" id="{29062D52-0E7F-40EC-A102-05BDB95AC284}"/>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769272" y="1496093"/>
            <a:ext cx="1951609" cy="218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a:extLst>
              <a:ext uri="{FF2B5EF4-FFF2-40B4-BE49-F238E27FC236}">
                <a16:creationId xmlns:a16="http://schemas.microsoft.com/office/drawing/2014/main" id="{D4D115B1-DFBE-460E-887B-C0EAEDDEB8F3}"/>
              </a:ext>
            </a:extLst>
          </p:cNvPr>
          <p:cNvCxnSpPr/>
          <p:nvPr/>
        </p:nvCxnSpPr>
        <p:spPr>
          <a:xfrm flipH="1">
            <a:off x="10370811" y="1095159"/>
            <a:ext cx="1524000" cy="495364"/>
          </a:xfrm>
          <a:prstGeom prst="straightConnector1">
            <a:avLst/>
          </a:prstGeom>
          <a:ln w="317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34DCB04-0238-4F43-BD23-FA4016FDB7B9}"/>
              </a:ext>
            </a:extLst>
          </p:cNvPr>
          <p:cNvSpPr txBox="1"/>
          <p:nvPr/>
        </p:nvSpPr>
        <p:spPr>
          <a:xfrm>
            <a:off x="11234798" y="1314189"/>
            <a:ext cx="676788" cy="276999"/>
          </a:xfrm>
          <a:prstGeom prst="rect">
            <a:avLst/>
          </a:prstGeom>
          <a:noFill/>
        </p:spPr>
        <p:txBody>
          <a:bodyPr wrap="none" rtlCol="0">
            <a:spAutoFit/>
          </a:bodyPr>
          <a:lstStyle/>
          <a:p>
            <a:r>
              <a:rPr lang="en-US" sz="1200" dirty="0">
                <a:solidFill>
                  <a:srgbClr val="7030A0"/>
                </a:solidFill>
                <a:latin typeface="Comic Sans MS" panose="030F0702030302020204" pitchFamily="66" charset="0"/>
              </a:rPr>
              <a:t>along z</a:t>
            </a:r>
            <a:endParaRPr lang="en-CA" sz="1200" dirty="0">
              <a:solidFill>
                <a:srgbClr val="7030A0"/>
              </a:solidFill>
              <a:latin typeface="Comic Sans MS" panose="030F0702030302020204" pitchFamily="66" charset="0"/>
            </a:endParaRPr>
          </a:p>
        </p:txBody>
      </p:sp>
      <p:sp>
        <p:nvSpPr>
          <p:cNvPr id="2" name="Title 1">
            <a:extLst>
              <a:ext uri="{FF2B5EF4-FFF2-40B4-BE49-F238E27FC236}">
                <a16:creationId xmlns:a16="http://schemas.microsoft.com/office/drawing/2014/main" id="{416C3010-7E2A-4F1B-9F7D-1434B1109184}"/>
              </a:ext>
            </a:extLst>
          </p:cNvPr>
          <p:cNvSpPr>
            <a:spLocks noGrp="1"/>
          </p:cNvSpPr>
          <p:nvPr>
            <p:ph type="title"/>
          </p:nvPr>
        </p:nvSpPr>
        <p:spPr/>
        <p:txBody>
          <a:bodyPr>
            <a:normAutofit/>
          </a:bodyPr>
          <a:lstStyle/>
          <a:p>
            <a:r>
              <a:rPr lang="en-CA" dirty="0"/>
              <a:t>Alignment tolerances</a:t>
            </a:r>
          </a:p>
        </p:txBody>
      </p:sp>
      <p:sp>
        <p:nvSpPr>
          <p:cNvPr id="3" name="Content Placeholder 2">
            <a:extLst>
              <a:ext uri="{FF2B5EF4-FFF2-40B4-BE49-F238E27FC236}">
                <a16:creationId xmlns:a16="http://schemas.microsoft.com/office/drawing/2014/main" id="{BD598D36-52ED-4EAB-8A65-D6E4ECB2FCB0}"/>
              </a:ext>
            </a:extLst>
          </p:cNvPr>
          <p:cNvSpPr>
            <a:spLocks noGrp="1"/>
          </p:cNvSpPr>
          <p:nvPr>
            <p:ph idx="1"/>
          </p:nvPr>
        </p:nvSpPr>
        <p:spPr>
          <a:xfrm>
            <a:off x="308711" y="814647"/>
            <a:ext cx="5853470" cy="5243368"/>
          </a:xfrm>
        </p:spPr>
        <p:txBody>
          <a:bodyPr>
            <a:normAutofit/>
          </a:bodyPr>
          <a:lstStyle/>
          <a:p>
            <a:r>
              <a:rPr lang="en-CA" sz="1800" dirty="0">
                <a:latin typeface="+mn-lt"/>
              </a:rPr>
              <a:t>Tolerances determined by single coil/single offset studies Considerations</a:t>
            </a:r>
          </a:p>
          <a:p>
            <a:pPr lvl="1"/>
            <a:r>
              <a:rPr lang="en-CA" sz="1800" dirty="0">
                <a:latin typeface="+mn-lt"/>
              </a:rPr>
              <a:t>physics optics (ability to “deconvolute” the asymmetries with desired uncertainty)</a:t>
            </a:r>
          </a:p>
          <a:p>
            <a:pPr lvl="1"/>
            <a:r>
              <a:rPr lang="en-CA" sz="1800" dirty="0">
                <a:latin typeface="+mn-lt"/>
              </a:rPr>
              <a:t>clearance with the scattered particle envelopes</a:t>
            </a:r>
          </a:p>
          <a:p>
            <a:pPr lvl="1"/>
            <a:r>
              <a:rPr lang="en-CA" sz="1800" dirty="0">
                <a:latin typeface="+mn-lt"/>
              </a:rPr>
              <a:t>clean transport to the dump</a:t>
            </a:r>
          </a:p>
          <a:p>
            <a:pPr lvl="1"/>
            <a:r>
              <a:rPr lang="en-CA" sz="1800" dirty="0">
                <a:latin typeface="+mn-lt"/>
              </a:rPr>
              <a:t>doses on coils (epoxy, especially at inner radius)</a:t>
            </a:r>
          </a:p>
          <a:p>
            <a:pPr lvl="1"/>
            <a:endParaRPr lang="en-CA" sz="1800" dirty="0">
              <a:latin typeface="+mn-lt"/>
            </a:endParaRPr>
          </a:p>
        </p:txBody>
      </p:sp>
      <p:sp>
        <p:nvSpPr>
          <p:cNvPr id="5" name="Slide Number Placeholder 4">
            <a:extLst>
              <a:ext uri="{FF2B5EF4-FFF2-40B4-BE49-F238E27FC236}">
                <a16:creationId xmlns:a16="http://schemas.microsoft.com/office/drawing/2014/main" id="{78CFF8DF-1E06-4FB5-8A85-0D59D1093494}"/>
              </a:ext>
            </a:extLst>
          </p:cNvPr>
          <p:cNvSpPr>
            <a:spLocks noGrp="1"/>
          </p:cNvSpPr>
          <p:nvPr>
            <p:ph type="sldNum" sz="quarter" idx="12"/>
          </p:nvPr>
        </p:nvSpPr>
        <p:spPr/>
        <p:txBody>
          <a:bodyPr/>
          <a:lstStyle/>
          <a:p>
            <a:fld id="{07E1C93C-5050-FC42-8F10-D22D4F119D13}" type="slidenum">
              <a:rPr lang="en-US" smtClean="0"/>
              <a:pPr/>
              <a:t>6</a:t>
            </a:fld>
            <a:endParaRPr lang="en-US" dirty="0"/>
          </a:p>
        </p:txBody>
      </p:sp>
      <p:cxnSp>
        <p:nvCxnSpPr>
          <p:cNvPr id="27" name="Straight Arrow Connector 26">
            <a:extLst>
              <a:ext uri="{FF2B5EF4-FFF2-40B4-BE49-F238E27FC236}">
                <a16:creationId xmlns:a16="http://schemas.microsoft.com/office/drawing/2014/main" id="{BE91FFAD-1389-43E0-8D43-0D7D41F8DE7D}"/>
              </a:ext>
            </a:extLst>
          </p:cNvPr>
          <p:cNvCxnSpPr>
            <a:cxnSpLocks/>
          </p:cNvCxnSpPr>
          <p:nvPr/>
        </p:nvCxnSpPr>
        <p:spPr>
          <a:xfrm flipH="1">
            <a:off x="10021436" y="2844650"/>
            <a:ext cx="1019323" cy="0"/>
          </a:xfrm>
          <a:prstGeom prst="straightConnector1">
            <a:avLst/>
          </a:prstGeom>
          <a:ln w="31750">
            <a:solidFill>
              <a:srgbClr val="BC148C"/>
            </a:solidFill>
            <a:tailEnd type="arrow"/>
          </a:ln>
        </p:spPr>
        <p:style>
          <a:lnRef idx="1">
            <a:schemeClr val="accent1"/>
          </a:lnRef>
          <a:fillRef idx="0">
            <a:schemeClr val="accent1"/>
          </a:fillRef>
          <a:effectRef idx="0">
            <a:schemeClr val="accent1"/>
          </a:effectRef>
          <a:fontRef idx="minor">
            <a:schemeClr val="tx1"/>
          </a:fontRef>
        </p:style>
      </p:cxnSp>
      <p:sp>
        <p:nvSpPr>
          <p:cNvPr id="28" name="Arc 27">
            <a:extLst>
              <a:ext uri="{FF2B5EF4-FFF2-40B4-BE49-F238E27FC236}">
                <a16:creationId xmlns:a16="http://schemas.microsoft.com/office/drawing/2014/main" id="{A9675EDC-9035-4018-B752-9BE15D96CA49}"/>
              </a:ext>
            </a:extLst>
          </p:cNvPr>
          <p:cNvSpPr/>
          <p:nvPr/>
        </p:nvSpPr>
        <p:spPr>
          <a:xfrm>
            <a:off x="10479888" y="2090795"/>
            <a:ext cx="817687" cy="1340497"/>
          </a:xfrm>
          <a:prstGeom prst="arc">
            <a:avLst>
              <a:gd name="adj1" fmla="val 11909758"/>
              <a:gd name="adj2" fmla="val 15505886"/>
            </a:avLst>
          </a:prstGeom>
          <a:ln w="28575">
            <a:solidFill>
              <a:srgbClr val="1DE9AA"/>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9" name="TextBox 28">
            <a:extLst>
              <a:ext uri="{FF2B5EF4-FFF2-40B4-BE49-F238E27FC236}">
                <a16:creationId xmlns:a16="http://schemas.microsoft.com/office/drawing/2014/main" id="{2A8D758B-7769-4BDD-A98A-BBD910B0A354}"/>
              </a:ext>
            </a:extLst>
          </p:cNvPr>
          <p:cNvSpPr txBox="1"/>
          <p:nvPr/>
        </p:nvSpPr>
        <p:spPr>
          <a:xfrm>
            <a:off x="10062606" y="2622545"/>
            <a:ext cx="978153" cy="276999"/>
          </a:xfrm>
          <a:prstGeom prst="rect">
            <a:avLst/>
          </a:prstGeom>
          <a:noFill/>
        </p:spPr>
        <p:txBody>
          <a:bodyPr wrap="square" rtlCol="0">
            <a:spAutoFit/>
          </a:bodyPr>
          <a:lstStyle/>
          <a:p>
            <a:r>
              <a:rPr lang="en-US" sz="1200" dirty="0">
                <a:solidFill>
                  <a:srgbClr val="BC148C"/>
                </a:solidFill>
                <a:latin typeface="Comic Sans MS" panose="030F0702030302020204" pitchFamily="66" charset="0"/>
              </a:rPr>
              <a:t>radially</a:t>
            </a:r>
            <a:endParaRPr lang="en-CA" sz="1200" dirty="0">
              <a:solidFill>
                <a:srgbClr val="BC148C"/>
              </a:solidFill>
              <a:latin typeface="Comic Sans MS" panose="030F0702030302020204" pitchFamily="66" charset="0"/>
            </a:endParaRPr>
          </a:p>
        </p:txBody>
      </p:sp>
      <p:sp>
        <p:nvSpPr>
          <p:cNvPr id="30" name="TextBox 29">
            <a:extLst>
              <a:ext uri="{FF2B5EF4-FFF2-40B4-BE49-F238E27FC236}">
                <a16:creationId xmlns:a16="http://schemas.microsoft.com/office/drawing/2014/main" id="{65627A36-B2DF-4AEE-B80E-AC5CBE1CCE80}"/>
              </a:ext>
            </a:extLst>
          </p:cNvPr>
          <p:cNvSpPr txBox="1"/>
          <p:nvPr/>
        </p:nvSpPr>
        <p:spPr>
          <a:xfrm>
            <a:off x="9695494" y="1903522"/>
            <a:ext cx="1396536" cy="276999"/>
          </a:xfrm>
          <a:prstGeom prst="rect">
            <a:avLst/>
          </a:prstGeom>
          <a:noFill/>
        </p:spPr>
        <p:txBody>
          <a:bodyPr wrap="square" rtlCol="0">
            <a:spAutoFit/>
          </a:bodyPr>
          <a:lstStyle/>
          <a:p>
            <a:r>
              <a:rPr lang="en-US" sz="1200" dirty="0">
                <a:solidFill>
                  <a:srgbClr val="1DE9AA"/>
                </a:solidFill>
                <a:latin typeface="Comic Sans MS" panose="030F0702030302020204" pitchFamily="66" charset="0"/>
              </a:rPr>
              <a:t>azimuthally</a:t>
            </a:r>
            <a:endParaRPr lang="en-CA" sz="1200" dirty="0">
              <a:solidFill>
                <a:srgbClr val="1DE9AA"/>
              </a:solidFill>
              <a:latin typeface="Comic Sans MS" panose="030F0702030302020204" pitchFamily="66" charset="0"/>
            </a:endParaRPr>
          </a:p>
        </p:txBody>
      </p:sp>
      <p:pic>
        <p:nvPicPr>
          <p:cNvPr id="17" name="Picture 16">
            <a:extLst>
              <a:ext uri="{FF2B5EF4-FFF2-40B4-BE49-F238E27FC236}">
                <a16:creationId xmlns:a16="http://schemas.microsoft.com/office/drawing/2014/main" id="{BC91454D-A79A-422A-923F-86058D157DCB}"/>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17950" y="699754"/>
            <a:ext cx="1952087" cy="2004973"/>
          </a:xfrm>
          <a:prstGeom prst="rect">
            <a:avLst/>
          </a:prstGeom>
          <a:ln>
            <a:noFill/>
          </a:ln>
        </p:spPr>
      </p:pic>
      <p:sp>
        <p:nvSpPr>
          <p:cNvPr id="10" name="TextBox 9">
            <a:extLst>
              <a:ext uri="{FF2B5EF4-FFF2-40B4-BE49-F238E27FC236}">
                <a16:creationId xmlns:a16="http://schemas.microsoft.com/office/drawing/2014/main" id="{950A0F71-2596-4C0C-8D23-DE2865E4127B}"/>
              </a:ext>
            </a:extLst>
          </p:cNvPr>
          <p:cNvSpPr txBox="1"/>
          <p:nvPr/>
        </p:nvSpPr>
        <p:spPr>
          <a:xfrm>
            <a:off x="6017950" y="48559"/>
            <a:ext cx="1812312" cy="646331"/>
          </a:xfrm>
          <a:prstGeom prst="rect">
            <a:avLst/>
          </a:prstGeom>
          <a:noFill/>
        </p:spPr>
        <p:txBody>
          <a:bodyPr wrap="square" rtlCol="0">
            <a:spAutoFit/>
          </a:bodyPr>
          <a:lstStyle/>
          <a:p>
            <a:pPr algn="just"/>
            <a:r>
              <a:rPr lang="en-CA" b="1" dirty="0"/>
              <a:t>single coil/ single offset tolerances</a:t>
            </a:r>
          </a:p>
        </p:txBody>
      </p:sp>
      <p:grpSp>
        <p:nvGrpSpPr>
          <p:cNvPr id="19" name="Group 18">
            <a:extLst>
              <a:ext uri="{FF2B5EF4-FFF2-40B4-BE49-F238E27FC236}">
                <a16:creationId xmlns:a16="http://schemas.microsoft.com/office/drawing/2014/main" id="{284D37D9-0B0B-48C7-8AF7-EE14CAB26F28}"/>
              </a:ext>
            </a:extLst>
          </p:cNvPr>
          <p:cNvGrpSpPr/>
          <p:nvPr/>
        </p:nvGrpSpPr>
        <p:grpSpPr>
          <a:xfrm>
            <a:off x="477228" y="2744348"/>
            <a:ext cx="5384075" cy="4128313"/>
            <a:chOff x="5908028" y="3175791"/>
            <a:chExt cx="3760775" cy="2830030"/>
          </a:xfrm>
        </p:grpSpPr>
        <p:pic>
          <p:nvPicPr>
            <p:cNvPr id="32" name="Picture 31">
              <a:extLst>
                <a:ext uri="{FF2B5EF4-FFF2-40B4-BE49-F238E27FC236}">
                  <a16:creationId xmlns:a16="http://schemas.microsoft.com/office/drawing/2014/main" id="{CFCC3641-5392-408A-A653-F2963F95116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908028" y="3175791"/>
              <a:ext cx="3760775" cy="2830030"/>
            </a:xfrm>
            <a:prstGeom prst="rect">
              <a:avLst/>
            </a:prstGeom>
          </p:spPr>
        </p:pic>
        <p:sp>
          <p:nvSpPr>
            <p:cNvPr id="34" name="Rectangle 33">
              <a:extLst>
                <a:ext uri="{FF2B5EF4-FFF2-40B4-BE49-F238E27FC236}">
                  <a16:creationId xmlns:a16="http://schemas.microsoft.com/office/drawing/2014/main" id="{18BD7DE4-CA15-491D-99E8-6A9A8446DD3A}"/>
                </a:ext>
              </a:extLst>
            </p:cNvPr>
            <p:cNvSpPr/>
            <p:nvPr/>
          </p:nvSpPr>
          <p:spPr>
            <a:xfrm>
              <a:off x="8478211" y="5242365"/>
              <a:ext cx="1068250" cy="663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3" name="TextBox 32">
            <a:extLst>
              <a:ext uri="{FF2B5EF4-FFF2-40B4-BE49-F238E27FC236}">
                <a16:creationId xmlns:a16="http://schemas.microsoft.com/office/drawing/2014/main" id="{4B317EE0-31A8-447D-BA98-9A036578AF03}"/>
              </a:ext>
            </a:extLst>
          </p:cNvPr>
          <p:cNvSpPr txBox="1"/>
          <p:nvPr/>
        </p:nvSpPr>
        <p:spPr>
          <a:xfrm>
            <a:off x="5589461" y="3765491"/>
            <a:ext cx="5853469" cy="2585323"/>
          </a:xfrm>
          <a:prstGeom prst="rect">
            <a:avLst/>
          </a:prstGeom>
          <a:solidFill>
            <a:srgbClr val="FFC000"/>
          </a:solidFill>
        </p:spPr>
        <p:txBody>
          <a:bodyPr wrap="square">
            <a:spAutoFit/>
          </a:bodyPr>
          <a:lstStyle/>
          <a:p>
            <a:pPr algn="ctr"/>
            <a:r>
              <a:rPr lang="en-CA" b="1" dirty="0"/>
              <a:t>Asymmetric field configurations</a:t>
            </a:r>
          </a:p>
          <a:p>
            <a:pPr algn="ctr"/>
            <a:endParaRPr lang="en-CA" b="1" dirty="0"/>
          </a:p>
          <a:p>
            <a:r>
              <a:rPr lang="en-CA" dirty="0"/>
              <a:t>coils in each coil subset aligned in a  “conspiratorial” way (within tolerances)</a:t>
            </a:r>
          </a:p>
          <a:p>
            <a:r>
              <a:rPr lang="en-CA" dirty="0"/>
              <a:t>		      →  induces dipole along beamline</a:t>
            </a:r>
          </a:p>
          <a:p>
            <a:endParaRPr lang="en-CA" dirty="0"/>
          </a:p>
          <a:p>
            <a:pPr marL="342900" indent="-342900">
              <a:buFont typeface="+mj-lt"/>
              <a:buAutoNum type="arabicPeriod"/>
            </a:pPr>
            <a:r>
              <a:rPr lang="en-CA" dirty="0"/>
              <a:t>Absolute worst (to left)</a:t>
            </a:r>
          </a:p>
          <a:p>
            <a:pPr marL="342900" indent="-342900">
              <a:buFont typeface="+mj-lt"/>
              <a:buAutoNum type="arabicPeriod"/>
            </a:pPr>
            <a:r>
              <a:rPr lang="en-CA" dirty="0"/>
              <a:t>more likely - only ±0.5 mm</a:t>
            </a:r>
          </a:p>
          <a:p>
            <a:pPr marL="342900" indent="-342900">
              <a:buFont typeface="+mj-lt"/>
              <a:buAutoNum type="arabicPeriod"/>
            </a:pPr>
            <a:r>
              <a:rPr lang="en-CA" b="1" dirty="0"/>
              <a:t>most likely ±0.5 mm and random for different </a:t>
            </a:r>
            <a:r>
              <a:rPr lang="en-CA" b="1" dirty="0" err="1"/>
              <a:t>subcoils</a:t>
            </a:r>
            <a:endParaRPr lang="en-CA" b="1" dirty="0"/>
          </a:p>
        </p:txBody>
      </p:sp>
      <p:sp>
        <p:nvSpPr>
          <p:cNvPr id="6" name="Date Placeholder 5">
            <a:extLst>
              <a:ext uri="{FF2B5EF4-FFF2-40B4-BE49-F238E27FC236}">
                <a16:creationId xmlns:a16="http://schemas.microsoft.com/office/drawing/2014/main" id="{6C75821F-DBB5-FD03-C1E8-C2265606E116}"/>
              </a:ext>
            </a:extLst>
          </p:cNvPr>
          <p:cNvSpPr>
            <a:spLocks noGrp="1"/>
          </p:cNvSpPr>
          <p:nvPr>
            <p:ph type="dt" sz="half" idx="10"/>
          </p:nvPr>
        </p:nvSpPr>
        <p:spPr/>
        <p:txBody>
          <a:bodyPr/>
          <a:lstStyle/>
          <a:p>
            <a:r>
              <a:rPr lang="en-US"/>
              <a:t>May 2023</a:t>
            </a:r>
            <a:endParaRPr lang="en-CA"/>
          </a:p>
        </p:txBody>
      </p:sp>
      <p:sp>
        <p:nvSpPr>
          <p:cNvPr id="4" name="Footer Placeholder 3">
            <a:extLst>
              <a:ext uri="{FF2B5EF4-FFF2-40B4-BE49-F238E27FC236}">
                <a16:creationId xmlns:a16="http://schemas.microsoft.com/office/drawing/2014/main" id="{188DCBD9-7E6E-48D9-9507-6BD2092F65D8}"/>
              </a:ext>
            </a:extLst>
          </p:cNvPr>
          <p:cNvSpPr>
            <a:spLocks noGrp="1"/>
          </p:cNvSpPr>
          <p:nvPr>
            <p:ph type="ftr" sz="quarter" idx="11"/>
          </p:nvPr>
        </p:nvSpPr>
        <p:spPr/>
        <p:txBody>
          <a:bodyPr/>
          <a:lstStyle/>
          <a:p>
            <a:r>
              <a:rPr lang="en-US"/>
              <a:t>MOLLER Collaboration</a:t>
            </a:r>
            <a:endParaRPr lang="en-US" dirty="0"/>
          </a:p>
        </p:txBody>
      </p:sp>
    </p:spTree>
    <p:extLst>
      <p:ext uri="{BB962C8B-B14F-4D97-AF65-F5344CB8AC3E}">
        <p14:creationId xmlns:p14="http://schemas.microsoft.com/office/powerpoint/2010/main" val="4163595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2048">
            <a:extLst>
              <a:ext uri="{FF2B5EF4-FFF2-40B4-BE49-F238E27FC236}">
                <a16:creationId xmlns:a16="http://schemas.microsoft.com/office/drawing/2014/main" id="{E254DC47-31D9-873D-23D8-D8A5237ACF3D}"/>
              </a:ext>
            </a:extLst>
          </p:cNvPr>
          <p:cNvPicPr>
            <a:picLocks noChangeAspect="1"/>
          </p:cNvPicPr>
          <p:nvPr/>
        </p:nvPicPr>
        <p:blipFill>
          <a:blip r:embed="rId3"/>
          <a:stretch>
            <a:fillRect/>
          </a:stretch>
        </p:blipFill>
        <p:spPr>
          <a:xfrm>
            <a:off x="164330" y="3216664"/>
            <a:ext cx="4138878" cy="3054508"/>
          </a:xfrm>
          <a:prstGeom prst="rect">
            <a:avLst/>
          </a:prstGeom>
        </p:spPr>
      </p:pic>
      <p:pic>
        <p:nvPicPr>
          <p:cNvPr id="2051" name="Picture 2050">
            <a:extLst>
              <a:ext uri="{FF2B5EF4-FFF2-40B4-BE49-F238E27FC236}">
                <a16:creationId xmlns:a16="http://schemas.microsoft.com/office/drawing/2014/main" id="{42EF8DF3-65A1-9C11-9832-D2052D32E9B1}"/>
              </a:ext>
            </a:extLst>
          </p:cNvPr>
          <p:cNvPicPr>
            <a:picLocks noChangeAspect="1"/>
          </p:cNvPicPr>
          <p:nvPr/>
        </p:nvPicPr>
        <p:blipFill>
          <a:blip r:embed="rId4"/>
          <a:stretch>
            <a:fillRect/>
          </a:stretch>
        </p:blipFill>
        <p:spPr>
          <a:xfrm>
            <a:off x="264662" y="686390"/>
            <a:ext cx="2338697" cy="2170942"/>
          </a:xfrm>
          <a:prstGeom prst="rect">
            <a:avLst/>
          </a:prstGeom>
        </p:spPr>
      </p:pic>
      <p:pic>
        <p:nvPicPr>
          <p:cNvPr id="21" name="Content Placeholder 3">
            <a:extLst>
              <a:ext uri="{FF2B5EF4-FFF2-40B4-BE49-F238E27FC236}">
                <a16:creationId xmlns:a16="http://schemas.microsoft.com/office/drawing/2014/main" id="{140446C9-F368-D110-DAEC-E4014ED4C81D}"/>
              </a:ext>
            </a:extLst>
          </p:cNvPr>
          <p:cNvPicPr>
            <a:picLocks noChangeAspect="1"/>
          </p:cNvPicPr>
          <p:nvPr/>
        </p:nvPicPr>
        <p:blipFill>
          <a:blip r:embed="rId5">
            <a:clrChange>
              <a:clrFrom>
                <a:srgbClr val="FFFFFF"/>
              </a:clrFrom>
              <a:clrTo>
                <a:srgbClr val="FFFFFF">
                  <a:alpha val="0"/>
                </a:srgbClr>
              </a:clrTo>
            </a:clrChange>
            <a:alphaModFix amt="20000"/>
          </a:blip>
          <a:stretch>
            <a:fillRect/>
          </a:stretch>
        </p:blipFill>
        <p:spPr>
          <a:xfrm>
            <a:off x="96877" y="598009"/>
            <a:ext cx="2576056" cy="2334808"/>
          </a:xfrm>
          <a:prstGeom prst="rect">
            <a:avLst/>
          </a:prstGeom>
        </p:spPr>
      </p:pic>
      <p:grpSp>
        <p:nvGrpSpPr>
          <p:cNvPr id="9" name="Group 8">
            <a:extLst>
              <a:ext uri="{FF2B5EF4-FFF2-40B4-BE49-F238E27FC236}">
                <a16:creationId xmlns:a16="http://schemas.microsoft.com/office/drawing/2014/main" id="{735818E2-937A-A5B2-C14A-54550A76119A}"/>
              </a:ext>
            </a:extLst>
          </p:cNvPr>
          <p:cNvGrpSpPr/>
          <p:nvPr/>
        </p:nvGrpSpPr>
        <p:grpSpPr>
          <a:xfrm>
            <a:off x="4910283" y="690889"/>
            <a:ext cx="2388775" cy="2304502"/>
            <a:chOff x="5029200" y="45720"/>
            <a:chExt cx="4114800" cy="3200400"/>
          </a:xfrm>
        </p:grpSpPr>
        <p:pic>
          <p:nvPicPr>
            <p:cNvPr id="41" name="Picture 40" descr="xy_power_inner_primary_log.png">
              <a:extLst>
                <a:ext uri="{FF2B5EF4-FFF2-40B4-BE49-F238E27FC236}">
                  <a16:creationId xmlns:a16="http://schemas.microsoft.com/office/drawing/2014/main" id="{A24E7ADC-01A6-56CD-3487-21E23CF37B32}"/>
                </a:ext>
              </a:extLst>
            </p:cNvPr>
            <p:cNvPicPr>
              <a:picLocks noChangeAspect="1"/>
            </p:cNvPicPr>
            <p:nvPr/>
          </p:nvPicPr>
          <p:blipFill>
            <a:blip r:embed="rId6"/>
            <a:stretch>
              <a:fillRect/>
            </a:stretch>
          </p:blipFill>
          <p:spPr>
            <a:xfrm>
              <a:off x="5029200" y="45720"/>
              <a:ext cx="4114800" cy="3200400"/>
            </a:xfrm>
            <a:prstGeom prst="rect">
              <a:avLst/>
            </a:prstGeom>
          </p:spPr>
        </p:pic>
        <p:sp>
          <p:nvSpPr>
            <p:cNvPr id="43" name="TextBox 42">
              <a:extLst>
                <a:ext uri="{FF2B5EF4-FFF2-40B4-BE49-F238E27FC236}">
                  <a16:creationId xmlns:a16="http://schemas.microsoft.com/office/drawing/2014/main" id="{1F8A4767-9AC4-57EE-CE70-639BFA919650}"/>
                </a:ext>
              </a:extLst>
            </p:cNvPr>
            <p:cNvSpPr txBox="1"/>
            <p:nvPr/>
          </p:nvSpPr>
          <p:spPr>
            <a:xfrm>
              <a:off x="5691089" y="81935"/>
              <a:ext cx="3010521" cy="363313"/>
            </a:xfrm>
            <a:prstGeom prst="rect">
              <a:avLst/>
            </a:prstGeom>
            <a:solidFill>
              <a:schemeClr val="bg1"/>
            </a:solidFill>
          </p:spPr>
          <p:txBody>
            <a:bodyPr wrap="square">
              <a:spAutoFit/>
            </a:bodyPr>
            <a:lstStyle/>
            <a:p>
              <a:pPr algn="ctr"/>
              <a:r>
                <a:rPr lang="pl-PL" sz="1100" dirty="0"/>
                <a:t>W/µA/(1mm x 1mm)</a:t>
              </a:r>
            </a:p>
          </p:txBody>
        </p:sp>
      </p:grpSp>
      <p:sp>
        <p:nvSpPr>
          <p:cNvPr id="2" name="Title 1">
            <a:extLst>
              <a:ext uri="{FF2B5EF4-FFF2-40B4-BE49-F238E27FC236}">
                <a16:creationId xmlns:a16="http://schemas.microsoft.com/office/drawing/2014/main" id="{3A66095B-991C-44A5-9F05-66A959446AEF}"/>
              </a:ext>
            </a:extLst>
          </p:cNvPr>
          <p:cNvSpPr>
            <a:spLocks noGrp="1"/>
          </p:cNvSpPr>
          <p:nvPr>
            <p:ph type="title"/>
          </p:nvPr>
        </p:nvSpPr>
        <p:spPr/>
        <p:txBody>
          <a:bodyPr/>
          <a:lstStyle/>
          <a:p>
            <a:r>
              <a:rPr lang="en-CA" dirty="0"/>
              <a:t>Clean transport to dump (even w/ asymmetric coils)</a:t>
            </a:r>
            <a:endParaRPr lang="en-CA" baseline="30000" dirty="0"/>
          </a:p>
        </p:txBody>
      </p:sp>
      <p:pic>
        <p:nvPicPr>
          <p:cNvPr id="3" name="Content Placeholder 6" descr="A close-up of a factory&#10;&#10;Description automatically generated with medium confidence">
            <a:extLst>
              <a:ext uri="{FF2B5EF4-FFF2-40B4-BE49-F238E27FC236}">
                <a16:creationId xmlns:a16="http://schemas.microsoft.com/office/drawing/2014/main" id="{148242CB-DBE4-AB2A-674C-C881D0EF2367}"/>
              </a:ext>
            </a:extLst>
          </p:cNvPr>
          <p:cNvPicPr>
            <a:picLocks noGrp="1" noChangeAspect="1"/>
          </p:cNvPicPr>
          <p:nvPr>
            <p:ph idx="1"/>
          </p:nvPr>
        </p:nvPicPr>
        <p:blipFill rotWithShape="1">
          <a:blip r:embed="rId7" cstate="hqprint">
            <a:extLst>
              <a:ext uri="{28A0092B-C50C-407E-A947-70E740481C1C}">
                <a14:useLocalDpi xmlns:a14="http://schemas.microsoft.com/office/drawing/2010/main"/>
              </a:ext>
            </a:extLst>
          </a:blip>
          <a:stretch/>
        </p:blipFill>
        <p:spPr>
          <a:xfrm>
            <a:off x="2914562" y="1084446"/>
            <a:ext cx="1790700" cy="1358900"/>
          </a:xfrm>
        </p:spPr>
      </p:pic>
      <p:sp>
        <p:nvSpPr>
          <p:cNvPr id="5" name="Footer Placeholder 4">
            <a:extLst>
              <a:ext uri="{FF2B5EF4-FFF2-40B4-BE49-F238E27FC236}">
                <a16:creationId xmlns:a16="http://schemas.microsoft.com/office/drawing/2014/main" id="{257B8F07-D544-4ACB-BE53-4FA5DEE65635}"/>
              </a:ext>
            </a:extLst>
          </p:cNvPr>
          <p:cNvSpPr>
            <a:spLocks noGrp="1"/>
          </p:cNvSpPr>
          <p:nvPr>
            <p:ph type="ftr" sz="quarter" idx="11"/>
          </p:nvPr>
        </p:nvSpPr>
        <p:spPr/>
        <p:txBody>
          <a:bodyPr/>
          <a:lstStyle/>
          <a:p>
            <a:r>
              <a:rPr lang="en-CA"/>
              <a:t>MOLLER Collaboration</a:t>
            </a:r>
            <a:endParaRPr lang="en-CA" dirty="0"/>
          </a:p>
        </p:txBody>
      </p:sp>
      <p:sp>
        <p:nvSpPr>
          <p:cNvPr id="6" name="Slide Number Placeholder 5">
            <a:extLst>
              <a:ext uri="{FF2B5EF4-FFF2-40B4-BE49-F238E27FC236}">
                <a16:creationId xmlns:a16="http://schemas.microsoft.com/office/drawing/2014/main" id="{5DF33345-3505-45A1-9D5D-1A51E339A4B8}"/>
              </a:ext>
            </a:extLst>
          </p:cNvPr>
          <p:cNvSpPr>
            <a:spLocks noGrp="1"/>
          </p:cNvSpPr>
          <p:nvPr>
            <p:ph type="sldNum" sz="quarter" idx="12"/>
          </p:nvPr>
        </p:nvSpPr>
        <p:spPr/>
        <p:txBody>
          <a:bodyPr/>
          <a:lstStyle/>
          <a:p>
            <a:fld id="{21F89441-7798-4D0B-AD4E-FC5EAE690D3E}" type="slidenum">
              <a:rPr lang="en-CA" smtClean="0"/>
              <a:t>7</a:t>
            </a:fld>
            <a:endParaRPr lang="en-CA"/>
          </a:p>
        </p:txBody>
      </p:sp>
      <p:sp>
        <p:nvSpPr>
          <p:cNvPr id="15" name="TextBox 14">
            <a:extLst>
              <a:ext uri="{FF2B5EF4-FFF2-40B4-BE49-F238E27FC236}">
                <a16:creationId xmlns:a16="http://schemas.microsoft.com/office/drawing/2014/main" id="{08407F35-9F28-4924-A4A1-533AA48D8290}"/>
              </a:ext>
            </a:extLst>
          </p:cNvPr>
          <p:cNvSpPr txBox="1"/>
          <p:nvPr/>
        </p:nvSpPr>
        <p:spPr>
          <a:xfrm>
            <a:off x="4082459" y="3595410"/>
            <a:ext cx="1865424" cy="584775"/>
          </a:xfrm>
          <a:prstGeom prst="rect">
            <a:avLst/>
          </a:prstGeom>
          <a:noFill/>
        </p:spPr>
        <p:txBody>
          <a:bodyPr wrap="square" rtlCol="0">
            <a:spAutoFit/>
          </a:bodyPr>
          <a:lstStyle/>
          <a:p>
            <a:pPr algn="ctr"/>
            <a:r>
              <a:rPr lang="en-CA" sz="1600" dirty="0"/>
              <a:t>dump entrance </a:t>
            </a:r>
          </a:p>
          <a:p>
            <a:pPr algn="ctr"/>
            <a:r>
              <a:rPr lang="en-CA" sz="1600" dirty="0"/>
              <a:t>flange </a:t>
            </a:r>
            <a:r>
              <a:rPr lang="en-CA" sz="1400" dirty="0"/>
              <a:t>(r = 483 mm)</a:t>
            </a:r>
          </a:p>
        </p:txBody>
      </p:sp>
      <p:sp>
        <p:nvSpPr>
          <p:cNvPr id="16" name="TextBox 15">
            <a:extLst>
              <a:ext uri="{FF2B5EF4-FFF2-40B4-BE49-F238E27FC236}">
                <a16:creationId xmlns:a16="http://schemas.microsoft.com/office/drawing/2014/main" id="{C25CF39D-01DB-4A88-8650-9F87F4EEE548}"/>
              </a:ext>
            </a:extLst>
          </p:cNvPr>
          <p:cNvSpPr txBox="1"/>
          <p:nvPr/>
        </p:nvSpPr>
        <p:spPr>
          <a:xfrm>
            <a:off x="4724671" y="4700925"/>
            <a:ext cx="2103900" cy="769441"/>
          </a:xfrm>
          <a:prstGeom prst="rect">
            <a:avLst/>
          </a:prstGeom>
          <a:noFill/>
        </p:spPr>
        <p:txBody>
          <a:bodyPr wrap="square" rtlCol="0">
            <a:spAutoFit/>
          </a:bodyPr>
          <a:lstStyle/>
          <a:p>
            <a:pPr algn="ctr"/>
            <a:r>
              <a:rPr lang="en-CA" sz="1600" dirty="0"/>
              <a:t>limiting aperture in dump tunnel </a:t>
            </a:r>
            <a:r>
              <a:rPr lang="en-CA" sz="1400" dirty="0"/>
              <a:t>(r=300mm)</a:t>
            </a:r>
          </a:p>
          <a:p>
            <a:pPr algn="ctr"/>
            <a:r>
              <a:rPr lang="en-CA" sz="1200" dirty="0"/>
              <a:t>(~0.5 m downstream)</a:t>
            </a:r>
          </a:p>
        </p:txBody>
      </p:sp>
      <p:sp>
        <p:nvSpPr>
          <p:cNvPr id="22" name="TextBox 21">
            <a:extLst>
              <a:ext uri="{FF2B5EF4-FFF2-40B4-BE49-F238E27FC236}">
                <a16:creationId xmlns:a16="http://schemas.microsoft.com/office/drawing/2014/main" id="{0C2C94BF-7C9D-4DF0-87CB-2634852B6AB0}"/>
              </a:ext>
            </a:extLst>
          </p:cNvPr>
          <p:cNvSpPr txBox="1"/>
          <p:nvPr/>
        </p:nvSpPr>
        <p:spPr>
          <a:xfrm>
            <a:off x="3462002" y="2496677"/>
            <a:ext cx="1205760" cy="553998"/>
          </a:xfrm>
          <a:prstGeom prst="rect">
            <a:avLst/>
          </a:prstGeom>
          <a:noFill/>
        </p:spPr>
        <p:txBody>
          <a:bodyPr wrap="square" rtlCol="0">
            <a:spAutoFit/>
          </a:bodyPr>
          <a:lstStyle/>
          <a:p>
            <a:r>
              <a:rPr lang="en-CA" sz="1600" dirty="0"/>
              <a:t>SAM pipe </a:t>
            </a:r>
            <a:r>
              <a:rPr lang="en-CA" sz="1400" dirty="0"/>
              <a:t>(OD 400 mm)</a:t>
            </a:r>
          </a:p>
        </p:txBody>
      </p:sp>
      <p:cxnSp>
        <p:nvCxnSpPr>
          <p:cNvPr id="25" name="Straight Arrow Connector 24">
            <a:extLst>
              <a:ext uri="{FF2B5EF4-FFF2-40B4-BE49-F238E27FC236}">
                <a16:creationId xmlns:a16="http://schemas.microsoft.com/office/drawing/2014/main" id="{233103A1-7E64-47B1-ACCC-24E9E06E13DC}"/>
              </a:ext>
            </a:extLst>
          </p:cNvPr>
          <p:cNvCxnSpPr>
            <a:cxnSpLocks/>
          </p:cNvCxnSpPr>
          <p:nvPr/>
        </p:nvCxnSpPr>
        <p:spPr>
          <a:xfrm flipV="1">
            <a:off x="5294531" y="2552256"/>
            <a:ext cx="467741" cy="891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F097889-EC0E-4A70-B6A0-C6A2467BB091}"/>
              </a:ext>
            </a:extLst>
          </p:cNvPr>
          <p:cNvSpPr txBox="1"/>
          <p:nvPr/>
        </p:nvSpPr>
        <p:spPr>
          <a:xfrm>
            <a:off x="3759710" y="620282"/>
            <a:ext cx="1375668" cy="369332"/>
          </a:xfrm>
          <a:prstGeom prst="rect">
            <a:avLst/>
          </a:prstGeom>
          <a:noFill/>
        </p:spPr>
        <p:txBody>
          <a:bodyPr wrap="square" rtlCol="0">
            <a:spAutoFit/>
          </a:bodyPr>
          <a:lstStyle/>
          <a:p>
            <a:r>
              <a:rPr lang="en-CA" dirty="0"/>
              <a:t>End of Hall</a:t>
            </a:r>
          </a:p>
        </p:txBody>
      </p:sp>
      <p:sp>
        <p:nvSpPr>
          <p:cNvPr id="28" name="TextBox 27">
            <a:extLst>
              <a:ext uri="{FF2B5EF4-FFF2-40B4-BE49-F238E27FC236}">
                <a16:creationId xmlns:a16="http://schemas.microsoft.com/office/drawing/2014/main" id="{1F42003C-455D-4091-A642-32E818E11798}"/>
              </a:ext>
            </a:extLst>
          </p:cNvPr>
          <p:cNvSpPr txBox="1"/>
          <p:nvPr/>
        </p:nvSpPr>
        <p:spPr>
          <a:xfrm>
            <a:off x="5358683" y="-1654118"/>
            <a:ext cx="5347108" cy="369332"/>
          </a:xfrm>
          <a:prstGeom prst="rect">
            <a:avLst/>
          </a:prstGeom>
          <a:solidFill>
            <a:schemeClr val="bg1"/>
          </a:solidFill>
        </p:spPr>
        <p:txBody>
          <a:bodyPr wrap="square" rtlCol="0">
            <a:spAutoFit/>
          </a:bodyPr>
          <a:lstStyle/>
          <a:p>
            <a:endParaRPr lang="en-CA" dirty="0"/>
          </a:p>
        </p:txBody>
      </p:sp>
      <p:cxnSp>
        <p:nvCxnSpPr>
          <p:cNvPr id="37" name="Straight Arrow Connector 36">
            <a:extLst>
              <a:ext uri="{FF2B5EF4-FFF2-40B4-BE49-F238E27FC236}">
                <a16:creationId xmlns:a16="http://schemas.microsoft.com/office/drawing/2014/main" id="{8BC29E13-034D-4CFC-A194-5E8B0E02831E}"/>
              </a:ext>
            </a:extLst>
          </p:cNvPr>
          <p:cNvCxnSpPr>
            <a:cxnSpLocks/>
            <a:endCxn id="55" idx="4"/>
          </p:cNvCxnSpPr>
          <p:nvPr/>
        </p:nvCxnSpPr>
        <p:spPr>
          <a:xfrm flipV="1">
            <a:off x="6080144" y="2283792"/>
            <a:ext cx="15856" cy="2367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45A0E3A-D37E-406D-B3D2-70D794158482}"/>
              </a:ext>
            </a:extLst>
          </p:cNvPr>
          <p:cNvCxnSpPr>
            <a:cxnSpLocks/>
          </p:cNvCxnSpPr>
          <p:nvPr/>
        </p:nvCxnSpPr>
        <p:spPr>
          <a:xfrm flipH="1">
            <a:off x="4161781" y="914174"/>
            <a:ext cx="62567" cy="343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2958BFD-93A2-D9ED-F5AA-A3CC1C16D524}"/>
              </a:ext>
            </a:extLst>
          </p:cNvPr>
          <p:cNvSpPr txBox="1"/>
          <p:nvPr/>
        </p:nvSpPr>
        <p:spPr>
          <a:xfrm>
            <a:off x="6182720" y="2276151"/>
            <a:ext cx="1005500" cy="276511"/>
          </a:xfrm>
          <a:prstGeom prst="rect">
            <a:avLst/>
          </a:prstGeom>
          <a:noFill/>
        </p:spPr>
        <p:txBody>
          <a:bodyPr wrap="square" rtlCol="0">
            <a:spAutoFit/>
          </a:bodyPr>
          <a:lstStyle/>
          <a:p>
            <a:r>
              <a:rPr lang="en-CA" sz="1200" dirty="0"/>
              <a:t>electrons</a:t>
            </a:r>
          </a:p>
        </p:txBody>
      </p:sp>
      <p:sp>
        <p:nvSpPr>
          <p:cNvPr id="79" name="TextBox 78">
            <a:extLst>
              <a:ext uri="{FF2B5EF4-FFF2-40B4-BE49-F238E27FC236}">
                <a16:creationId xmlns:a16="http://schemas.microsoft.com/office/drawing/2014/main" id="{512D8291-DC89-EF00-104A-A427DA76916B}"/>
              </a:ext>
            </a:extLst>
          </p:cNvPr>
          <p:cNvSpPr txBox="1"/>
          <p:nvPr/>
        </p:nvSpPr>
        <p:spPr>
          <a:xfrm>
            <a:off x="7718455" y="5964562"/>
            <a:ext cx="2746908" cy="584775"/>
          </a:xfrm>
          <a:prstGeom prst="rect">
            <a:avLst/>
          </a:prstGeom>
          <a:noFill/>
        </p:spPr>
        <p:txBody>
          <a:bodyPr wrap="square" rtlCol="0">
            <a:spAutoFit/>
          </a:bodyPr>
          <a:lstStyle/>
          <a:p>
            <a:r>
              <a:rPr lang="en-CA" sz="1600" dirty="0"/>
              <a:t>worst-case asymmetric coils </a:t>
            </a:r>
          </a:p>
          <a:p>
            <a:r>
              <a:rPr lang="en-CA" sz="1600" dirty="0"/>
              <a:t>(within tolerances)</a:t>
            </a:r>
          </a:p>
        </p:txBody>
      </p:sp>
      <p:grpSp>
        <p:nvGrpSpPr>
          <p:cNvPr id="64" name="Group 63">
            <a:extLst>
              <a:ext uri="{FF2B5EF4-FFF2-40B4-BE49-F238E27FC236}">
                <a16:creationId xmlns:a16="http://schemas.microsoft.com/office/drawing/2014/main" id="{214A54D0-C105-D063-18F4-110A5CBC4AA1}"/>
              </a:ext>
            </a:extLst>
          </p:cNvPr>
          <p:cNvGrpSpPr/>
          <p:nvPr/>
        </p:nvGrpSpPr>
        <p:grpSpPr>
          <a:xfrm>
            <a:off x="7412197" y="2065839"/>
            <a:ext cx="4428939" cy="3948105"/>
            <a:chOff x="11066449" y="4499437"/>
            <a:chExt cx="2576056" cy="2268312"/>
          </a:xfrm>
        </p:grpSpPr>
        <p:pic>
          <p:nvPicPr>
            <p:cNvPr id="90" name="Picture 89">
              <a:extLst>
                <a:ext uri="{FF2B5EF4-FFF2-40B4-BE49-F238E27FC236}">
                  <a16:creationId xmlns:a16="http://schemas.microsoft.com/office/drawing/2014/main" id="{FAF74126-C647-09C4-B306-08F2EDC1D2F5}"/>
                </a:ext>
              </a:extLst>
            </p:cNvPr>
            <p:cNvPicPr>
              <a:picLocks noChangeAspect="1"/>
            </p:cNvPicPr>
            <p:nvPr/>
          </p:nvPicPr>
          <p:blipFill>
            <a:blip r:embed="rId8"/>
            <a:stretch>
              <a:fillRect/>
            </a:stretch>
          </p:blipFill>
          <p:spPr>
            <a:xfrm>
              <a:off x="11066449" y="4499437"/>
              <a:ext cx="2576056" cy="2268312"/>
            </a:xfrm>
            <a:prstGeom prst="rect">
              <a:avLst/>
            </a:prstGeom>
          </p:spPr>
        </p:pic>
        <p:cxnSp>
          <p:nvCxnSpPr>
            <p:cNvPr id="30" name="Straight Arrow Connector 29">
              <a:extLst>
                <a:ext uri="{FF2B5EF4-FFF2-40B4-BE49-F238E27FC236}">
                  <a16:creationId xmlns:a16="http://schemas.microsoft.com/office/drawing/2014/main" id="{CAB7AACE-C10D-31C9-B9AA-C40789686D5A}"/>
                </a:ext>
              </a:extLst>
            </p:cNvPr>
            <p:cNvCxnSpPr>
              <a:cxnSpLocks/>
            </p:cNvCxnSpPr>
            <p:nvPr/>
          </p:nvCxnSpPr>
          <p:spPr>
            <a:xfrm>
              <a:off x="11106051" y="5616835"/>
              <a:ext cx="277061" cy="0"/>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4EF8F706-0319-1504-3DE6-D4A812F52B67}"/>
                </a:ext>
              </a:extLst>
            </p:cNvPr>
            <p:cNvCxnSpPr>
              <a:cxnSpLocks/>
            </p:cNvCxnSpPr>
            <p:nvPr/>
          </p:nvCxnSpPr>
          <p:spPr>
            <a:xfrm flipV="1">
              <a:off x="11616771" y="6354291"/>
              <a:ext cx="207034" cy="227057"/>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F2A6C76A-D320-438F-E5F2-2500581B7C03}"/>
                </a:ext>
              </a:extLst>
            </p:cNvPr>
            <p:cNvCxnSpPr>
              <a:cxnSpLocks/>
            </p:cNvCxnSpPr>
            <p:nvPr/>
          </p:nvCxnSpPr>
          <p:spPr>
            <a:xfrm flipH="1" flipV="1">
              <a:off x="12547925" y="6491616"/>
              <a:ext cx="74667" cy="191895"/>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5363A884-2916-0D1C-57FE-C379BC14015D}"/>
                </a:ext>
              </a:extLst>
            </p:cNvPr>
            <p:cNvCxnSpPr>
              <a:cxnSpLocks/>
            </p:cNvCxnSpPr>
            <p:nvPr/>
          </p:nvCxnSpPr>
          <p:spPr>
            <a:xfrm flipH="1" flipV="1">
              <a:off x="13298466" y="6051454"/>
              <a:ext cx="166168" cy="90926"/>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2D9084B5-EAFB-F010-F5F1-53590F0E4A16}"/>
                </a:ext>
              </a:extLst>
            </p:cNvPr>
            <p:cNvCxnSpPr>
              <a:cxnSpLocks/>
            </p:cNvCxnSpPr>
            <p:nvPr/>
          </p:nvCxnSpPr>
          <p:spPr>
            <a:xfrm flipV="1">
              <a:off x="13284973" y="5109985"/>
              <a:ext cx="199082" cy="94640"/>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847F6F40-58D2-951A-5C5E-90A2DA4F08A3}"/>
                </a:ext>
              </a:extLst>
            </p:cNvPr>
            <p:cNvCxnSpPr>
              <a:cxnSpLocks/>
            </p:cNvCxnSpPr>
            <p:nvPr/>
          </p:nvCxnSpPr>
          <p:spPr>
            <a:xfrm flipV="1">
              <a:off x="12622592" y="4506211"/>
              <a:ext cx="70497" cy="178547"/>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3571BF6A-6A28-C50F-FF5A-28A93C8BBEAF}"/>
                </a:ext>
              </a:extLst>
            </p:cNvPr>
            <p:cNvCxnSpPr>
              <a:cxnSpLocks/>
            </p:cNvCxnSpPr>
            <p:nvPr/>
          </p:nvCxnSpPr>
          <p:spPr>
            <a:xfrm flipH="1" flipV="1">
              <a:off x="11564602" y="4708915"/>
              <a:ext cx="143905" cy="178547"/>
            </a:xfrm>
            <a:prstGeom prst="straightConnector1">
              <a:avLst/>
            </a:prstGeom>
            <a:ln w="28575">
              <a:solidFill>
                <a:srgbClr val="1F1BC3"/>
              </a:solidFill>
              <a:tailEnd type="stealth" w="lg" len="lg"/>
            </a:ln>
          </p:spPr>
          <p:style>
            <a:lnRef idx="1">
              <a:schemeClr val="dk1"/>
            </a:lnRef>
            <a:fillRef idx="0">
              <a:schemeClr val="dk1"/>
            </a:fillRef>
            <a:effectRef idx="0">
              <a:schemeClr val="dk1"/>
            </a:effectRef>
            <a:fontRef idx="minor">
              <a:schemeClr val="tx1"/>
            </a:fontRef>
          </p:style>
        </p:cxnSp>
      </p:grpSp>
      <p:sp>
        <p:nvSpPr>
          <p:cNvPr id="4" name="Date Placeholder 3">
            <a:extLst>
              <a:ext uri="{FF2B5EF4-FFF2-40B4-BE49-F238E27FC236}">
                <a16:creationId xmlns:a16="http://schemas.microsoft.com/office/drawing/2014/main" id="{107766CC-043C-C198-AAEF-55A6254E9FBC}"/>
              </a:ext>
            </a:extLst>
          </p:cNvPr>
          <p:cNvSpPr>
            <a:spLocks noGrp="1"/>
          </p:cNvSpPr>
          <p:nvPr>
            <p:ph type="dt" sz="half" idx="10"/>
          </p:nvPr>
        </p:nvSpPr>
        <p:spPr/>
        <p:txBody>
          <a:bodyPr/>
          <a:lstStyle/>
          <a:p>
            <a:r>
              <a:rPr lang="en-US"/>
              <a:t>May 2023</a:t>
            </a:r>
            <a:endParaRPr lang="en-CA"/>
          </a:p>
        </p:txBody>
      </p:sp>
      <p:sp>
        <p:nvSpPr>
          <p:cNvPr id="29" name="Oval 28">
            <a:extLst>
              <a:ext uri="{FF2B5EF4-FFF2-40B4-BE49-F238E27FC236}">
                <a16:creationId xmlns:a16="http://schemas.microsoft.com/office/drawing/2014/main" id="{B7EAA521-3716-5526-DCE8-78721AEEA9EE}"/>
              </a:ext>
            </a:extLst>
          </p:cNvPr>
          <p:cNvSpPr/>
          <p:nvPr/>
        </p:nvSpPr>
        <p:spPr>
          <a:xfrm>
            <a:off x="923544" y="1412656"/>
            <a:ext cx="939504" cy="920550"/>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34" name="Straight Arrow Connector 33">
            <a:extLst>
              <a:ext uri="{FF2B5EF4-FFF2-40B4-BE49-F238E27FC236}">
                <a16:creationId xmlns:a16="http://schemas.microsoft.com/office/drawing/2014/main" id="{A75DCE3E-B6AB-9E1C-57C3-D0EFFA75814F}"/>
              </a:ext>
            </a:extLst>
          </p:cNvPr>
          <p:cNvCxnSpPr>
            <a:cxnSpLocks/>
          </p:cNvCxnSpPr>
          <p:nvPr/>
        </p:nvCxnSpPr>
        <p:spPr>
          <a:xfrm flipH="1" flipV="1">
            <a:off x="3732849" y="1846880"/>
            <a:ext cx="21927" cy="713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AF35528-2341-B013-31E5-935E9A116A97}"/>
              </a:ext>
            </a:extLst>
          </p:cNvPr>
          <p:cNvCxnSpPr>
            <a:cxnSpLocks/>
          </p:cNvCxnSpPr>
          <p:nvPr/>
        </p:nvCxnSpPr>
        <p:spPr>
          <a:xfrm flipH="1" flipV="1">
            <a:off x="4447544" y="2064889"/>
            <a:ext cx="376019" cy="1402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A56CD29-F94C-9C6B-0BE1-8870F9D75D07}"/>
              </a:ext>
            </a:extLst>
          </p:cNvPr>
          <p:cNvCxnSpPr>
            <a:cxnSpLocks/>
          </p:cNvCxnSpPr>
          <p:nvPr/>
        </p:nvCxnSpPr>
        <p:spPr>
          <a:xfrm flipH="1" flipV="1">
            <a:off x="2124292" y="2333206"/>
            <a:ext cx="2303738" cy="1251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3" name="Content Placeholder 3">
            <a:extLst>
              <a:ext uri="{FF2B5EF4-FFF2-40B4-BE49-F238E27FC236}">
                <a16:creationId xmlns:a16="http://schemas.microsoft.com/office/drawing/2014/main" id="{823F05E2-892F-DDF4-9B88-FD0ACFBC885A}"/>
              </a:ext>
            </a:extLst>
          </p:cNvPr>
          <p:cNvPicPr>
            <a:picLocks noChangeAspect="1"/>
          </p:cNvPicPr>
          <p:nvPr/>
        </p:nvPicPr>
        <p:blipFill>
          <a:blip r:embed="rId5">
            <a:clrChange>
              <a:clrFrom>
                <a:srgbClr val="FFFFFF"/>
              </a:clrFrom>
              <a:clrTo>
                <a:srgbClr val="FFFFFF">
                  <a:alpha val="0"/>
                </a:srgbClr>
              </a:clrTo>
            </a:clrChange>
            <a:alphaModFix amt="20000"/>
          </a:blip>
          <a:stretch>
            <a:fillRect/>
          </a:stretch>
        </p:blipFill>
        <p:spPr>
          <a:xfrm>
            <a:off x="4797144" y="588323"/>
            <a:ext cx="2576056" cy="2334808"/>
          </a:xfrm>
          <a:prstGeom prst="rect">
            <a:avLst/>
          </a:prstGeom>
        </p:spPr>
      </p:pic>
      <p:sp>
        <p:nvSpPr>
          <p:cNvPr id="55" name="Oval 54">
            <a:extLst>
              <a:ext uri="{FF2B5EF4-FFF2-40B4-BE49-F238E27FC236}">
                <a16:creationId xmlns:a16="http://schemas.microsoft.com/office/drawing/2014/main" id="{AA2B7C73-4EB4-C513-2663-1F58E1638CEA}"/>
              </a:ext>
            </a:extLst>
          </p:cNvPr>
          <p:cNvSpPr/>
          <p:nvPr/>
        </p:nvSpPr>
        <p:spPr>
          <a:xfrm>
            <a:off x="5626248" y="1363242"/>
            <a:ext cx="939504" cy="920550"/>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607BAB3-2639-D90C-A3D8-D84292DC000F}"/>
              </a:ext>
            </a:extLst>
          </p:cNvPr>
          <p:cNvSpPr txBox="1"/>
          <p:nvPr/>
        </p:nvSpPr>
        <p:spPr>
          <a:xfrm>
            <a:off x="9414985" y="4331540"/>
            <a:ext cx="1466490" cy="338554"/>
          </a:xfrm>
          <a:prstGeom prst="rect">
            <a:avLst/>
          </a:prstGeom>
          <a:noFill/>
        </p:spPr>
        <p:txBody>
          <a:bodyPr wrap="square">
            <a:spAutoFit/>
          </a:bodyPr>
          <a:lstStyle/>
          <a:p>
            <a:r>
              <a:rPr lang="en-CA" sz="1600" b="1" dirty="0"/>
              <a:t>dipole field </a:t>
            </a:r>
          </a:p>
        </p:txBody>
      </p:sp>
      <p:cxnSp>
        <p:nvCxnSpPr>
          <p:cNvPr id="85" name="Straight Arrow Connector 84">
            <a:extLst>
              <a:ext uri="{FF2B5EF4-FFF2-40B4-BE49-F238E27FC236}">
                <a16:creationId xmlns:a16="http://schemas.microsoft.com/office/drawing/2014/main" id="{B6101FAA-7F6D-FC8E-FEEF-792B74C52052}"/>
              </a:ext>
            </a:extLst>
          </p:cNvPr>
          <p:cNvCxnSpPr>
            <a:cxnSpLocks/>
          </p:cNvCxnSpPr>
          <p:nvPr/>
        </p:nvCxnSpPr>
        <p:spPr>
          <a:xfrm flipH="1">
            <a:off x="3457977" y="4221035"/>
            <a:ext cx="1025592" cy="429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B09A29E1-6042-37EE-E419-D3B52903B964}"/>
              </a:ext>
            </a:extLst>
          </p:cNvPr>
          <p:cNvCxnSpPr>
            <a:cxnSpLocks/>
            <a:stCxn id="22" idx="1"/>
          </p:cNvCxnSpPr>
          <p:nvPr/>
        </p:nvCxnSpPr>
        <p:spPr>
          <a:xfrm flipH="1">
            <a:off x="1823405" y="2773676"/>
            <a:ext cx="1638597" cy="1795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5CCE5D95-C3B7-168D-6C76-2514E7EFF67D}"/>
              </a:ext>
            </a:extLst>
          </p:cNvPr>
          <p:cNvCxnSpPr>
            <a:cxnSpLocks/>
          </p:cNvCxnSpPr>
          <p:nvPr/>
        </p:nvCxnSpPr>
        <p:spPr>
          <a:xfrm flipH="1">
            <a:off x="2382152" y="4970294"/>
            <a:ext cx="2242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D0987A5C-B51A-2DA0-47A7-B11F6C3976A8}"/>
              </a:ext>
            </a:extLst>
          </p:cNvPr>
          <p:cNvSpPr txBox="1"/>
          <p:nvPr/>
        </p:nvSpPr>
        <p:spPr>
          <a:xfrm>
            <a:off x="7620536" y="899829"/>
            <a:ext cx="4474587" cy="923330"/>
          </a:xfrm>
          <a:prstGeom prst="rect">
            <a:avLst/>
          </a:prstGeom>
          <a:noFill/>
        </p:spPr>
        <p:txBody>
          <a:bodyPr wrap="square" rtlCol="0">
            <a:spAutoFit/>
          </a:bodyPr>
          <a:lstStyle/>
          <a:p>
            <a:pPr marL="285750" indent="-285750">
              <a:buFont typeface="Arial" panose="020B0604020202020204" pitchFamily="34" charset="0"/>
              <a:buChar char="•"/>
            </a:pPr>
            <a:r>
              <a:rPr lang="en-US" dirty="0"/>
              <a:t>Qualitative description of “clean transport”</a:t>
            </a:r>
          </a:p>
          <a:p>
            <a:pPr marL="285750" indent="-285750">
              <a:buFont typeface="Arial" panose="020B0604020202020204" pitchFamily="34" charset="0"/>
              <a:buChar char="•"/>
            </a:pPr>
            <a:r>
              <a:rPr lang="en-US" dirty="0"/>
              <a:t>Verified/optimized with collimator and </a:t>
            </a:r>
            <a:r>
              <a:rPr lang="en-US" dirty="0" err="1"/>
              <a:t>bkgd</a:t>
            </a:r>
            <a:r>
              <a:rPr lang="en-US" dirty="0"/>
              <a:t> sims (Eric, Kent, Ryan)</a:t>
            </a:r>
            <a:endParaRPr lang="en-CA" dirty="0"/>
          </a:p>
        </p:txBody>
      </p:sp>
      <p:sp>
        <p:nvSpPr>
          <p:cNvPr id="110" name="TextBox 109">
            <a:extLst>
              <a:ext uri="{FF2B5EF4-FFF2-40B4-BE49-F238E27FC236}">
                <a16:creationId xmlns:a16="http://schemas.microsoft.com/office/drawing/2014/main" id="{BFC914B7-B3FD-4199-8F5B-E9F19B2CA195}"/>
              </a:ext>
            </a:extLst>
          </p:cNvPr>
          <p:cNvSpPr txBox="1"/>
          <p:nvPr/>
        </p:nvSpPr>
        <p:spPr>
          <a:xfrm>
            <a:off x="2054537" y="6241560"/>
            <a:ext cx="2248671" cy="307777"/>
          </a:xfrm>
          <a:prstGeom prst="rect">
            <a:avLst/>
          </a:prstGeom>
          <a:noFill/>
        </p:spPr>
        <p:txBody>
          <a:bodyPr wrap="square">
            <a:spAutoFit/>
          </a:bodyPr>
          <a:lstStyle/>
          <a:p>
            <a:r>
              <a:rPr lang="en-CA" sz="1400" b="1" dirty="0"/>
              <a:t>Total Beam Power 715 kW</a:t>
            </a:r>
          </a:p>
        </p:txBody>
      </p:sp>
    </p:spTree>
    <p:extLst>
      <p:ext uri="{BB962C8B-B14F-4D97-AF65-F5344CB8AC3E}">
        <p14:creationId xmlns:p14="http://schemas.microsoft.com/office/powerpoint/2010/main" val="686375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E23ED2D-2B2E-4825-A5F0-E904E6C8BF89}"/>
              </a:ext>
            </a:extLst>
          </p:cNvPr>
          <p:cNvPicPr>
            <a:picLocks noChangeAspect="1"/>
          </p:cNvPicPr>
          <p:nvPr/>
        </p:nvPicPr>
        <p:blipFill>
          <a:blip r:embed="rId3"/>
          <a:stretch>
            <a:fillRect/>
          </a:stretch>
        </p:blipFill>
        <p:spPr>
          <a:xfrm>
            <a:off x="-89452" y="844965"/>
            <a:ext cx="12012312" cy="5961400"/>
          </a:xfrm>
          <a:prstGeom prst="rect">
            <a:avLst/>
          </a:prstGeom>
        </p:spPr>
      </p:pic>
      <p:sp>
        <p:nvSpPr>
          <p:cNvPr id="2" name="Title 1"/>
          <p:cNvSpPr>
            <a:spLocks noGrp="1"/>
          </p:cNvSpPr>
          <p:nvPr>
            <p:ph type="title"/>
          </p:nvPr>
        </p:nvSpPr>
        <p:spPr>
          <a:xfrm>
            <a:off x="411892" y="160022"/>
            <a:ext cx="11285837" cy="487490"/>
          </a:xfrm>
        </p:spPr>
        <p:txBody>
          <a:bodyPr/>
          <a:lstStyle/>
          <a:p>
            <a:r>
              <a:rPr lang="en-CA" dirty="0"/>
              <a:t>Conceptual ray drawing</a:t>
            </a:r>
          </a:p>
        </p:txBody>
      </p:sp>
      <p:sp>
        <p:nvSpPr>
          <p:cNvPr id="3" name="TextBox 2">
            <a:extLst>
              <a:ext uri="{FF2B5EF4-FFF2-40B4-BE49-F238E27FC236}">
                <a16:creationId xmlns:a16="http://schemas.microsoft.com/office/drawing/2014/main" id="{2FFAAEDF-99F8-43EF-A6C4-FC4B4AF03F97}"/>
              </a:ext>
            </a:extLst>
          </p:cNvPr>
          <p:cNvSpPr txBox="1"/>
          <p:nvPr/>
        </p:nvSpPr>
        <p:spPr>
          <a:xfrm>
            <a:off x="2764895" y="4506717"/>
            <a:ext cx="1981810" cy="923330"/>
          </a:xfrm>
          <a:prstGeom prst="rect">
            <a:avLst/>
          </a:prstGeom>
          <a:noFill/>
        </p:spPr>
        <p:txBody>
          <a:bodyPr wrap="square" rtlCol="0">
            <a:spAutoFit/>
          </a:bodyPr>
          <a:lstStyle/>
          <a:p>
            <a:r>
              <a:rPr lang="en-CA" dirty="0"/>
              <a:t>Collimators </a:t>
            </a:r>
          </a:p>
          <a:p>
            <a:endParaRPr lang="en-CA" dirty="0"/>
          </a:p>
          <a:p>
            <a:r>
              <a:rPr lang="en-CA" dirty="0"/>
              <a:t>1+2           4</a:t>
            </a:r>
          </a:p>
        </p:txBody>
      </p:sp>
      <p:sp>
        <p:nvSpPr>
          <p:cNvPr id="8" name="TextBox 7">
            <a:extLst>
              <a:ext uri="{FF2B5EF4-FFF2-40B4-BE49-F238E27FC236}">
                <a16:creationId xmlns:a16="http://schemas.microsoft.com/office/drawing/2014/main" id="{5333564F-73D3-4BC1-B113-27E0CFDBEED9}"/>
              </a:ext>
            </a:extLst>
          </p:cNvPr>
          <p:cNvSpPr txBox="1"/>
          <p:nvPr/>
        </p:nvSpPr>
        <p:spPr>
          <a:xfrm>
            <a:off x="9259954" y="5892807"/>
            <a:ext cx="2418110" cy="369332"/>
          </a:xfrm>
          <a:prstGeom prst="rect">
            <a:avLst/>
          </a:prstGeom>
          <a:noFill/>
        </p:spPr>
        <p:txBody>
          <a:bodyPr wrap="square" rtlCol="0">
            <a:spAutoFit/>
          </a:bodyPr>
          <a:lstStyle/>
          <a:p>
            <a:r>
              <a:rPr lang="en-CA" dirty="0">
                <a:solidFill>
                  <a:srgbClr val="FF3E3E"/>
                </a:solidFill>
              </a:rPr>
              <a:t>Inner Photon Envelope</a:t>
            </a:r>
          </a:p>
        </p:txBody>
      </p:sp>
      <p:sp>
        <p:nvSpPr>
          <p:cNvPr id="9" name="TextBox 8">
            <a:extLst>
              <a:ext uri="{FF2B5EF4-FFF2-40B4-BE49-F238E27FC236}">
                <a16:creationId xmlns:a16="http://schemas.microsoft.com/office/drawing/2014/main" id="{B3930F91-A266-47F2-BCB2-A357EAA8598E}"/>
              </a:ext>
            </a:extLst>
          </p:cNvPr>
          <p:cNvSpPr txBox="1"/>
          <p:nvPr/>
        </p:nvSpPr>
        <p:spPr>
          <a:xfrm>
            <a:off x="9855969" y="3411574"/>
            <a:ext cx="873766" cy="369332"/>
          </a:xfrm>
          <a:prstGeom prst="rect">
            <a:avLst/>
          </a:prstGeom>
          <a:noFill/>
        </p:spPr>
        <p:txBody>
          <a:bodyPr wrap="square" rtlCol="0">
            <a:spAutoFit/>
          </a:bodyPr>
          <a:lstStyle/>
          <a:p>
            <a:r>
              <a:rPr lang="en-CA" dirty="0">
                <a:solidFill>
                  <a:srgbClr val="D26E71"/>
                </a:solidFill>
              </a:rPr>
              <a:t>ep</a:t>
            </a:r>
          </a:p>
        </p:txBody>
      </p:sp>
      <p:sp>
        <p:nvSpPr>
          <p:cNvPr id="10" name="TextBox 9">
            <a:extLst>
              <a:ext uri="{FF2B5EF4-FFF2-40B4-BE49-F238E27FC236}">
                <a16:creationId xmlns:a16="http://schemas.microsoft.com/office/drawing/2014/main" id="{140BA8D6-79F5-40E4-9B4D-A0392A8A75F3}"/>
              </a:ext>
            </a:extLst>
          </p:cNvPr>
          <p:cNvSpPr txBox="1"/>
          <p:nvPr/>
        </p:nvSpPr>
        <p:spPr>
          <a:xfrm>
            <a:off x="1128712" y="5828369"/>
            <a:ext cx="1981810" cy="369332"/>
          </a:xfrm>
          <a:prstGeom prst="rect">
            <a:avLst/>
          </a:prstGeom>
          <a:noFill/>
        </p:spPr>
        <p:txBody>
          <a:bodyPr wrap="square" rtlCol="0">
            <a:spAutoFit/>
          </a:bodyPr>
          <a:lstStyle/>
          <a:p>
            <a:r>
              <a:rPr lang="en-CA" dirty="0"/>
              <a:t>Target </a:t>
            </a:r>
          </a:p>
        </p:txBody>
      </p:sp>
      <p:sp>
        <p:nvSpPr>
          <p:cNvPr id="11" name="TextBox 10">
            <a:extLst>
              <a:ext uri="{FF2B5EF4-FFF2-40B4-BE49-F238E27FC236}">
                <a16:creationId xmlns:a16="http://schemas.microsoft.com/office/drawing/2014/main" id="{DD474B6E-B8AE-4535-9D23-BF677FD7884E}"/>
              </a:ext>
            </a:extLst>
          </p:cNvPr>
          <p:cNvSpPr txBox="1"/>
          <p:nvPr/>
        </p:nvSpPr>
        <p:spPr>
          <a:xfrm>
            <a:off x="5417101" y="4137385"/>
            <a:ext cx="1981810" cy="369332"/>
          </a:xfrm>
          <a:prstGeom prst="rect">
            <a:avLst/>
          </a:prstGeom>
          <a:noFill/>
        </p:spPr>
        <p:txBody>
          <a:bodyPr wrap="square" rtlCol="0">
            <a:spAutoFit/>
          </a:bodyPr>
          <a:lstStyle/>
          <a:p>
            <a:r>
              <a:rPr lang="en-CA" dirty="0"/>
              <a:t>Lintels</a:t>
            </a:r>
          </a:p>
        </p:txBody>
      </p:sp>
      <p:sp>
        <p:nvSpPr>
          <p:cNvPr id="12" name="TextBox 11">
            <a:extLst>
              <a:ext uri="{FF2B5EF4-FFF2-40B4-BE49-F238E27FC236}">
                <a16:creationId xmlns:a16="http://schemas.microsoft.com/office/drawing/2014/main" id="{40A9D4B9-F1BD-43E0-8539-C1DBE0E19487}"/>
              </a:ext>
            </a:extLst>
          </p:cNvPr>
          <p:cNvSpPr txBox="1"/>
          <p:nvPr/>
        </p:nvSpPr>
        <p:spPr>
          <a:xfrm>
            <a:off x="7601014" y="3011662"/>
            <a:ext cx="1981810" cy="369332"/>
          </a:xfrm>
          <a:prstGeom prst="rect">
            <a:avLst/>
          </a:prstGeom>
          <a:noFill/>
        </p:spPr>
        <p:txBody>
          <a:bodyPr wrap="square" rtlCol="0">
            <a:spAutoFit/>
          </a:bodyPr>
          <a:lstStyle/>
          <a:p>
            <a:r>
              <a:rPr lang="en-CA" dirty="0"/>
              <a:t>Collars</a:t>
            </a:r>
          </a:p>
        </p:txBody>
      </p:sp>
      <p:cxnSp>
        <p:nvCxnSpPr>
          <p:cNvPr id="21" name="Straight Connector 20">
            <a:extLst>
              <a:ext uri="{FF2B5EF4-FFF2-40B4-BE49-F238E27FC236}">
                <a16:creationId xmlns:a16="http://schemas.microsoft.com/office/drawing/2014/main" id="{7DF81219-A4F8-4DF5-8434-EAF1882EE8D2}"/>
              </a:ext>
            </a:extLst>
          </p:cNvPr>
          <p:cNvCxnSpPr>
            <a:cxnSpLocks/>
          </p:cNvCxnSpPr>
          <p:nvPr/>
        </p:nvCxnSpPr>
        <p:spPr>
          <a:xfrm flipV="1">
            <a:off x="9876957" y="2236304"/>
            <a:ext cx="12478" cy="1834167"/>
          </a:xfrm>
          <a:prstGeom prst="line">
            <a:avLst/>
          </a:prstGeom>
          <a:ln w="57150"/>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20BED689-2578-49B4-963A-073B71EE281A}"/>
              </a:ext>
            </a:extLst>
          </p:cNvPr>
          <p:cNvSpPr txBox="1"/>
          <p:nvPr/>
        </p:nvSpPr>
        <p:spPr>
          <a:xfrm>
            <a:off x="8964315" y="2004405"/>
            <a:ext cx="1926611" cy="369332"/>
          </a:xfrm>
          <a:prstGeom prst="rect">
            <a:avLst/>
          </a:prstGeom>
          <a:noFill/>
        </p:spPr>
        <p:txBody>
          <a:bodyPr wrap="square" rtlCol="0">
            <a:spAutoFit/>
          </a:bodyPr>
          <a:lstStyle/>
          <a:p>
            <a:r>
              <a:rPr lang="en-CA" dirty="0"/>
              <a:t>Detector plane</a:t>
            </a:r>
          </a:p>
        </p:txBody>
      </p:sp>
      <p:sp>
        <p:nvSpPr>
          <p:cNvPr id="4" name="Footer Placeholder 3">
            <a:extLst>
              <a:ext uri="{FF2B5EF4-FFF2-40B4-BE49-F238E27FC236}">
                <a16:creationId xmlns:a16="http://schemas.microsoft.com/office/drawing/2014/main" id="{A0D75DD7-0B76-4AAC-BB3A-4E3609C39C8E}"/>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500C4176-923D-44DE-80BE-8BEE8790A012}"/>
              </a:ext>
            </a:extLst>
          </p:cNvPr>
          <p:cNvSpPr>
            <a:spLocks noGrp="1"/>
          </p:cNvSpPr>
          <p:nvPr>
            <p:ph type="sldNum" sz="quarter" idx="12"/>
          </p:nvPr>
        </p:nvSpPr>
        <p:spPr/>
        <p:txBody>
          <a:bodyPr/>
          <a:lstStyle/>
          <a:p>
            <a:fld id="{07E1C93C-5050-FC42-8F10-D22D4F119D13}" type="slidenum">
              <a:rPr lang="en-US" smtClean="0"/>
              <a:pPr/>
              <a:t>8</a:t>
            </a:fld>
            <a:endParaRPr lang="en-US" dirty="0"/>
          </a:p>
        </p:txBody>
      </p:sp>
      <p:pic>
        <p:nvPicPr>
          <p:cNvPr id="16" name="Picture 15"/>
          <p:cNvPicPr>
            <a:picLocks noChangeAspect="1"/>
          </p:cNvPicPr>
          <p:nvPr/>
        </p:nvPicPr>
        <p:blipFill>
          <a:blip r:embed="rId4"/>
          <a:stretch>
            <a:fillRect/>
          </a:stretch>
        </p:blipFill>
        <p:spPr>
          <a:xfrm>
            <a:off x="1030804" y="1034967"/>
            <a:ext cx="4585364" cy="2769989"/>
          </a:xfrm>
          <a:prstGeom prst="rect">
            <a:avLst/>
          </a:prstGeom>
        </p:spPr>
      </p:pic>
      <p:sp>
        <p:nvSpPr>
          <p:cNvPr id="18" name="Rectangle 17">
            <a:extLst>
              <a:ext uri="{FF2B5EF4-FFF2-40B4-BE49-F238E27FC236}">
                <a16:creationId xmlns:a16="http://schemas.microsoft.com/office/drawing/2014/main" id="{36918D86-E3A8-4FA7-A52A-2A41ABB717EB}"/>
              </a:ext>
            </a:extLst>
          </p:cNvPr>
          <p:cNvSpPr/>
          <p:nvPr/>
        </p:nvSpPr>
        <p:spPr>
          <a:xfrm>
            <a:off x="9500647" y="2784558"/>
            <a:ext cx="792205" cy="369332"/>
          </a:xfrm>
          <a:prstGeom prst="rect">
            <a:avLst/>
          </a:prstGeom>
        </p:spPr>
        <p:txBody>
          <a:bodyPr wrap="none">
            <a:spAutoFit/>
          </a:bodyPr>
          <a:lstStyle/>
          <a:p>
            <a:r>
              <a:rPr lang="en-CA" dirty="0" err="1">
                <a:solidFill>
                  <a:srgbClr val="35D7FF"/>
                </a:solidFill>
              </a:rPr>
              <a:t>moller</a:t>
            </a:r>
            <a:endParaRPr lang="en-CA" dirty="0">
              <a:solidFill>
                <a:srgbClr val="35D7FF"/>
              </a:solidFill>
            </a:endParaRPr>
          </a:p>
        </p:txBody>
      </p:sp>
      <p:sp>
        <p:nvSpPr>
          <p:cNvPr id="13" name="TextBox 12">
            <a:extLst>
              <a:ext uri="{FF2B5EF4-FFF2-40B4-BE49-F238E27FC236}">
                <a16:creationId xmlns:a16="http://schemas.microsoft.com/office/drawing/2014/main" id="{9FEBB11B-CB21-4C86-A3B1-4BAC3496B297}"/>
              </a:ext>
            </a:extLst>
          </p:cNvPr>
          <p:cNvSpPr txBox="1"/>
          <p:nvPr/>
        </p:nvSpPr>
        <p:spPr>
          <a:xfrm>
            <a:off x="5635745" y="1063164"/>
            <a:ext cx="3239721" cy="1754326"/>
          </a:xfrm>
          <a:prstGeom prst="rect">
            <a:avLst/>
          </a:prstGeom>
          <a:noFill/>
        </p:spPr>
        <p:txBody>
          <a:bodyPr wrap="square" rtlCol="0">
            <a:spAutoFit/>
          </a:bodyPr>
          <a:lstStyle/>
          <a:p>
            <a:pPr marL="180975" indent="-180975">
              <a:buFont typeface="Arial" panose="020B0604020202020204" pitchFamily="34" charset="0"/>
              <a:buChar char="•"/>
            </a:pPr>
            <a:r>
              <a:rPr lang="en-CA" dirty="0"/>
              <a:t>Ray traces with apertures</a:t>
            </a:r>
          </a:p>
          <a:p>
            <a:pPr marL="180975" indent="-180975">
              <a:buFont typeface="Arial" panose="020B0604020202020204" pitchFamily="34" charset="0"/>
              <a:buChar char="•"/>
            </a:pPr>
            <a:r>
              <a:rPr lang="en-CA" dirty="0"/>
              <a:t>All shown in one sector (coils are actually in closed sector)</a:t>
            </a:r>
          </a:p>
          <a:p>
            <a:pPr marL="180975" indent="-180975">
              <a:buFont typeface="Arial" panose="020B0604020202020204" pitchFamily="34" charset="0"/>
              <a:buChar char="•"/>
            </a:pPr>
            <a:r>
              <a:rPr lang="en-CA" dirty="0"/>
              <a:t>Positions and sizes verified with simulations (taking into account radiative effects)</a:t>
            </a:r>
          </a:p>
        </p:txBody>
      </p:sp>
      <p:sp>
        <p:nvSpPr>
          <p:cNvPr id="23" name="TextBox 22">
            <a:extLst>
              <a:ext uri="{FF2B5EF4-FFF2-40B4-BE49-F238E27FC236}">
                <a16:creationId xmlns:a16="http://schemas.microsoft.com/office/drawing/2014/main" id="{0D45F528-7B54-49C9-892D-E74142A26255}"/>
              </a:ext>
            </a:extLst>
          </p:cNvPr>
          <p:cNvSpPr txBox="1"/>
          <p:nvPr/>
        </p:nvSpPr>
        <p:spPr>
          <a:xfrm>
            <a:off x="1030804" y="987562"/>
            <a:ext cx="2807771" cy="461665"/>
          </a:xfrm>
          <a:prstGeom prst="rect">
            <a:avLst/>
          </a:prstGeom>
          <a:noFill/>
        </p:spPr>
        <p:txBody>
          <a:bodyPr wrap="square" rtlCol="0">
            <a:spAutoFit/>
          </a:bodyPr>
          <a:lstStyle/>
          <a:p>
            <a:r>
              <a:rPr lang="en-CA" sz="1200" dirty="0"/>
              <a:t>Rays for “primary beam” particles of different energies and angles</a:t>
            </a:r>
          </a:p>
        </p:txBody>
      </p:sp>
      <p:cxnSp>
        <p:nvCxnSpPr>
          <p:cNvPr id="15" name="Straight Arrow Connector 14">
            <a:extLst>
              <a:ext uri="{FF2B5EF4-FFF2-40B4-BE49-F238E27FC236}">
                <a16:creationId xmlns:a16="http://schemas.microsoft.com/office/drawing/2014/main" id="{23B65AFD-3B48-4E2E-ABAA-440703774B29}"/>
              </a:ext>
            </a:extLst>
          </p:cNvPr>
          <p:cNvCxnSpPr>
            <a:cxnSpLocks/>
          </p:cNvCxnSpPr>
          <p:nvPr/>
        </p:nvCxnSpPr>
        <p:spPr>
          <a:xfrm flipV="1">
            <a:off x="11344275" y="1933575"/>
            <a:ext cx="0" cy="1529296"/>
          </a:xfrm>
          <a:prstGeom prst="straightConnector1">
            <a:avLst/>
          </a:prstGeom>
          <a:ln>
            <a:solidFill>
              <a:srgbClr val="9797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1C28DCF-5E7D-49AF-A2E9-D5CC72E1F84F}"/>
              </a:ext>
            </a:extLst>
          </p:cNvPr>
          <p:cNvSpPr/>
          <p:nvPr/>
        </p:nvSpPr>
        <p:spPr>
          <a:xfrm>
            <a:off x="10867358" y="2388168"/>
            <a:ext cx="1319079" cy="646331"/>
          </a:xfrm>
          <a:prstGeom prst="rect">
            <a:avLst/>
          </a:prstGeom>
          <a:solidFill>
            <a:schemeClr val="bg1"/>
          </a:solidFill>
        </p:spPr>
        <p:txBody>
          <a:bodyPr wrap="none">
            <a:spAutoFit/>
          </a:bodyPr>
          <a:lstStyle/>
          <a:p>
            <a:r>
              <a:rPr lang="en-CA" dirty="0">
                <a:solidFill>
                  <a:srgbClr val="5E5EFF"/>
                </a:solidFill>
              </a:rPr>
              <a:t>Moller/ep</a:t>
            </a:r>
          </a:p>
          <a:p>
            <a:r>
              <a:rPr lang="en-CA" dirty="0">
                <a:solidFill>
                  <a:srgbClr val="5E5EFF"/>
                </a:solidFill>
              </a:rPr>
              <a:t>Line of sight</a:t>
            </a:r>
          </a:p>
        </p:txBody>
      </p:sp>
      <p:sp>
        <p:nvSpPr>
          <p:cNvPr id="25" name="TextBox 24">
            <a:extLst>
              <a:ext uri="{FF2B5EF4-FFF2-40B4-BE49-F238E27FC236}">
                <a16:creationId xmlns:a16="http://schemas.microsoft.com/office/drawing/2014/main" id="{EE4A3B6B-40BE-4C64-BF20-C585AA7FA9FE}"/>
              </a:ext>
            </a:extLst>
          </p:cNvPr>
          <p:cNvSpPr txBox="1"/>
          <p:nvPr/>
        </p:nvSpPr>
        <p:spPr>
          <a:xfrm>
            <a:off x="3173800" y="2263493"/>
            <a:ext cx="1779362" cy="461665"/>
          </a:xfrm>
          <a:prstGeom prst="rect">
            <a:avLst/>
          </a:prstGeom>
          <a:noFill/>
        </p:spPr>
        <p:txBody>
          <a:bodyPr wrap="square">
            <a:spAutoFit/>
          </a:bodyPr>
          <a:lstStyle/>
          <a:p>
            <a:r>
              <a:rPr lang="en-CA" sz="1200" dirty="0"/>
              <a:t>Vertical axis centered at ~</a:t>
            </a:r>
            <a:r>
              <a:rPr lang="en-CA" sz="1200" dirty="0" err="1"/>
              <a:t>subcoil</a:t>
            </a:r>
            <a:r>
              <a:rPr lang="en-CA" sz="1200" dirty="0"/>
              <a:t> 4 entrance</a:t>
            </a:r>
          </a:p>
        </p:txBody>
      </p:sp>
      <p:sp>
        <p:nvSpPr>
          <p:cNvPr id="27" name="TextBox 26">
            <a:extLst>
              <a:ext uri="{FF2B5EF4-FFF2-40B4-BE49-F238E27FC236}">
                <a16:creationId xmlns:a16="http://schemas.microsoft.com/office/drawing/2014/main" id="{49B504A4-4A99-462D-ABBB-F837C0B5A0D0}"/>
              </a:ext>
            </a:extLst>
          </p:cNvPr>
          <p:cNvSpPr txBox="1"/>
          <p:nvPr/>
        </p:nvSpPr>
        <p:spPr>
          <a:xfrm>
            <a:off x="9500647" y="4228315"/>
            <a:ext cx="2480702" cy="646331"/>
          </a:xfrm>
          <a:prstGeom prst="rect">
            <a:avLst/>
          </a:prstGeom>
          <a:noFill/>
        </p:spPr>
        <p:txBody>
          <a:bodyPr wrap="square">
            <a:spAutoFit/>
          </a:bodyPr>
          <a:lstStyle/>
          <a:p>
            <a:r>
              <a:rPr lang="en-CA" dirty="0"/>
              <a:t>DS beampipe between OPE and ep envelopes</a:t>
            </a:r>
          </a:p>
        </p:txBody>
      </p:sp>
      <p:cxnSp>
        <p:nvCxnSpPr>
          <p:cNvPr id="29" name="Straight Arrow Connector 28">
            <a:extLst>
              <a:ext uri="{FF2B5EF4-FFF2-40B4-BE49-F238E27FC236}">
                <a16:creationId xmlns:a16="http://schemas.microsoft.com/office/drawing/2014/main" id="{B9E441B6-57B6-4577-A421-6CB75A1781B3}"/>
              </a:ext>
            </a:extLst>
          </p:cNvPr>
          <p:cNvCxnSpPr/>
          <p:nvPr/>
        </p:nvCxnSpPr>
        <p:spPr>
          <a:xfrm flipV="1">
            <a:off x="10104369" y="4070051"/>
            <a:ext cx="0" cy="252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3B92DD8D-6E78-4E89-B972-A6615988FB76}"/>
              </a:ext>
            </a:extLst>
          </p:cNvPr>
          <p:cNvCxnSpPr>
            <a:cxnSpLocks/>
          </p:cNvCxnSpPr>
          <p:nvPr/>
        </p:nvCxnSpPr>
        <p:spPr>
          <a:xfrm flipV="1">
            <a:off x="9359762" y="4483739"/>
            <a:ext cx="0" cy="1171626"/>
          </a:xfrm>
          <a:prstGeom prst="straightConnector1">
            <a:avLst/>
          </a:prstGeom>
          <a:ln>
            <a:solidFill>
              <a:srgbClr val="C0FF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CEE16F4-3A1B-4BC8-8C4F-5CE09EB5FE35}"/>
              </a:ext>
            </a:extLst>
          </p:cNvPr>
          <p:cNvSpPr txBox="1"/>
          <p:nvPr/>
        </p:nvSpPr>
        <p:spPr>
          <a:xfrm>
            <a:off x="8197815" y="4922553"/>
            <a:ext cx="2480702" cy="369332"/>
          </a:xfrm>
          <a:prstGeom prst="rect">
            <a:avLst/>
          </a:prstGeom>
          <a:solidFill>
            <a:schemeClr val="bg1"/>
          </a:solidFill>
        </p:spPr>
        <p:txBody>
          <a:bodyPr wrap="square" rtlCol="0">
            <a:spAutoFit/>
          </a:bodyPr>
          <a:lstStyle/>
          <a:p>
            <a:r>
              <a:rPr lang="en-CA" dirty="0">
                <a:solidFill>
                  <a:srgbClr val="2BFF2B"/>
                </a:solidFill>
              </a:rPr>
              <a:t>Outer Photon Envelope</a:t>
            </a:r>
          </a:p>
        </p:txBody>
      </p:sp>
      <p:sp>
        <p:nvSpPr>
          <p:cNvPr id="6" name="Isosceles Triangle 5">
            <a:extLst>
              <a:ext uri="{FF2B5EF4-FFF2-40B4-BE49-F238E27FC236}">
                <a16:creationId xmlns:a16="http://schemas.microsoft.com/office/drawing/2014/main" id="{70F7490A-324E-5615-8E1E-791D4B5EFBB9}"/>
              </a:ext>
            </a:extLst>
          </p:cNvPr>
          <p:cNvSpPr/>
          <p:nvPr/>
        </p:nvSpPr>
        <p:spPr>
          <a:xfrm rot="20787453" flipV="1">
            <a:off x="2070586" y="5042112"/>
            <a:ext cx="9832351" cy="1594541"/>
          </a:xfrm>
          <a:prstGeom prst="triangle">
            <a:avLst>
              <a:gd name="adj" fmla="val 96222"/>
            </a:avLst>
          </a:prstGeom>
          <a:solidFill>
            <a:srgbClr val="9FFF9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Isosceles Triangle 25">
            <a:extLst>
              <a:ext uri="{FF2B5EF4-FFF2-40B4-BE49-F238E27FC236}">
                <a16:creationId xmlns:a16="http://schemas.microsoft.com/office/drawing/2014/main" id="{C006DE5A-D1F0-2B62-F963-72EA32C5E48E}"/>
              </a:ext>
            </a:extLst>
          </p:cNvPr>
          <p:cNvSpPr/>
          <p:nvPr/>
        </p:nvSpPr>
        <p:spPr>
          <a:xfrm>
            <a:off x="1520191" y="5925000"/>
            <a:ext cx="10006706" cy="369332"/>
          </a:xfrm>
          <a:prstGeom prst="triangle">
            <a:avLst>
              <a:gd name="adj" fmla="val 100000"/>
            </a:avLst>
          </a:prstGeom>
          <a:solidFill>
            <a:srgbClr val="DE2A2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18843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4">
            <a:extLst>
              <a:ext uri="{FF2B5EF4-FFF2-40B4-BE49-F238E27FC236}">
                <a16:creationId xmlns:a16="http://schemas.microsoft.com/office/drawing/2014/main" id="{AA924D9B-84B3-169F-F0AA-83FA12D374A4}"/>
              </a:ext>
            </a:extLst>
          </p:cNvPr>
          <p:cNvPicPr>
            <a:picLocks noGrp="1" noChangeAspect="1"/>
          </p:cNvPicPr>
          <p:nvPr/>
        </p:nvPicPr>
        <p:blipFill>
          <a:blip r:embed="rId2"/>
          <a:stretch>
            <a:fillRect/>
          </a:stretch>
        </p:blipFill>
        <p:spPr bwMode="auto">
          <a:xfrm>
            <a:off x="1497382" y="813612"/>
            <a:ext cx="8991600" cy="4510637"/>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4FEB8EF2-B0C1-0AD4-B2ED-C1755B2405F1}"/>
              </a:ext>
            </a:extLst>
          </p:cNvPr>
          <p:cNvSpPr>
            <a:spLocks noGrp="1"/>
          </p:cNvSpPr>
          <p:nvPr>
            <p:ph type="title"/>
          </p:nvPr>
        </p:nvSpPr>
        <p:spPr/>
        <p:txBody>
          <a:bodyPr/>
          <a:lstStyle/>
          <a:p>
            <a:r>
              <a:rPr lang="en-CA" dirty="0"/>
              <a:t>Upstream Region - MIT</a:t>
            </a:r>
          </a:p>
        </p:txBody>
      </p:sp>
      <p:sp>
        <p:nvSpPr>
          <p:cNvPr id="4" name="Footer Placeholder 3">
            <a:extLst>
              <a:ext uri="{FF2B5EF4-FFF2-40B4-BE49-F238E27FC236}">
                <a16:creationId xmlns:a16="http://schemas.microsoft.com/office/drawing/2014/main" id="{33934579-B296-CE3B-A231-D3F2592B13C4}"/>
              </a:ext>
            </a:extLst>
          </p:cNvPr>
          <p:cNvSpPr>
            <a:spLocks noGrp="1"/>
          </p:cNvSpPr>
          <p:nvPr>
            <p:ph type="ftr" sz="quarter" idx="11"/>
          </p:nvPr>
        </p:nvSpPr>
        <p:spPr/>
        <p:txBody>
          <a:bodyPr/>
          <a:lstStyle/>
          <a:p>
            <a:r>
              <a:rPr lang="en-US"/>
              <a:t>MOLLER Collaboration</a:t>
            </a:r>
            <a:endParaRPr lang="en-US" dirty="0"/>
          </a:p>
        </p:txBody>
      </p:sp>
      <p:sp>
        <p:nvSpPr>
          <p:cNvPr id="5" name="Slide Number Placeholder 4">
            <a:extLst>
              <a:ext uri="{FF2B5EF4-FFF2-40B4-BE49-F238E27FC236}">
                <a16:creationId xmlns:a16="http://schemas.microsoft.com/office/drawing/2014/main" id="{97EBC229-51C4-EA2A-085E-DAD5E9C8F11A}"/>
              </a:ext>
            </a:extLst>
          </p:cNvPr>
          <p:cNvSpPr>
            <a:spLocks noGrp="1"/>
          </p:cNvSpPr>
          <p:nvPr>
            <p:ph type="sldNum" sz="quarter" idx="12"/>
          </p:nvPr>
        </p:nvSpPr>
        <p:spPr/>
        <p:txBody>
          <a:bodyPr/>
          <a:lstStyle/>
          <a:p>
            <a:fld id="{07E1C93C-5050-FC42-8F10-D22D4F119D13}" type="slidenum">
              <a:rPr lang="en-US" sz="1800" smtClean="0">
                <a:latin typeface="+mn-lt"/>
              </a:rPr>
              <a:pPr/>
              <a:t>9</a:t>
            </a:fld>
            <a:endParaRPr lang="en-US" sz="1800" dirty="0">
              <a:latin typeface="+mn-lt"/>
            </a:endParaRPr>
          </a:p>
        </p:txBody>
      </p:sp>
      <p:grpSp>
        <p:nvGrpSpPr>
          <p:cNvPr id="8" name="Group 7">
            <a:extLst>
              <a:ext uri="{FF2B5EF4-FFF2-40B4-BE49-F238E27FC236}">
                <a16:creationId xmlns:a16="http://schemas.microsoft.com/office/drawing/2014/main" id="{437F65AD-9A73-B541-0402-D64533790A4F}"/>
              </a:ext>
            </a:extLst>
          </p:cNvPr>
          <p:cNvGrpSpPr/>
          <p:nvPr/>
        </p:nvGrpSpPr>
        <p:grpSpPr>
          <a:xfrm>
            <a:off x="236201" y="779690"/>
            <a:ext cx="11824387" cy="4922012"/>
            <a:chOff x="-1078586" y="645994"/>
            <a:chExt cx="11824387" cy="4922012"/>
          </a:xfrm>
        </p:grpSpPr>
        <p:sp>
          <p:nvSpPr>
            <p:cNvPr id="9" name="TextBox 8">
              <a:extLst>
                <a:ext uri="{FF2B5EF4-FFF2-40B4-BE49-F238E27FC236}">
                  <a16:creationId xmlns:a16="http://schemas.microsoft.com/office/drawing/2014/main" id="{7D71E199-FC4D-E663-55B9-F8C1BAB91D61}"/>
                </a:ext>
              </a:extLst>
            </p:cNvPr>
            <p:cNvSpPr txBox="1"/>
            <p:nvPr/>
          </p:nvSpPr>
          <p:spPr>
            <a:xfrm>
              <a:off x="-1078586" y="4644676"/>
              <a:ext cx="1992986" cy="923330"/>
            </a:xfrm>
            <a:prstGeom prst="rect">
              <a:avLst/>
            </a:prstGeom>
            <a:noFill/>
          </p:spPr>
          <p:txBody>
            <a:bodyPr wrap="square" rtlCol="0">
              <a:spAutoFit/>
            </a:bodyPr>
            <a:lstStyle/>
            <a:p>
              <a:r>
                <a:rPr lang="en-US" b="1" dirty="0">
                  <a:cs typeface="Arial" panose="020B0604020202020204" pitchFamily="34" charset="0"/>
                </a:rPr>
                <a:t>Blocker Collimator</a:t>
              </a:r>
            </a:p>
            <a:p>
              <a:r>
                <a:rPr lang="en-US" dirty="0">
                  <a:cs typeface="Arial" panose="020B0604020202020204" pitchFamily="34" charset="0"/>
                </a:rPr>
                <a:t>Cooled during operation</a:t>
              </a:r>
            </a:p>
          </p:txBody>
        </p:sp>
        <p:sp>
          <p:nvSpPr>
            <p:cNvPr id="10" name="TextBox 9">
              <a:extLst>
                <a:ext uri="{FF2B5EF4-FFF2-40B4-BE49-F238E27FC236}">
                  <a16:creationId xmlns:a16="http://schemas.microsoft.com/office/drawing/2014/main" id="{C723E42F-0B8A-3A24-6D23-60BDD10B34F5}"/>
                </a:ext>
              </a:extLst>
            </p:cNvPr>
            <p:cNvSpPr txBox="1"/>
            <p:nvPr/>
          </p:nvSpPr>
          <p:spPr>
            <a:xfrm>
              <a:off x="-413111" y="645994"/>
              <a:ext cx="2679724" cy="923330"/>
            </a:xfrm>
            <a:prstGeom prst="rect">
              <a:avLst/>
            </a:prstGeom>
            <a:noFill/>
          </p:spPr>
          <p:txBody>
            <a:bodyPr wrap="square" rtlCol="0">
              <a:spAutoFit/>
            </a:bodyPr>
            <a:lstStyle/>
            <a:p>
              <a:r>
                <a:rPr lang="en-US" b="1" dirty="0">
                  <a:cs typeface="Arial" panose="020B0604020202020204" pitchFamily="34" charset="0"/>
                </a:rPr>
                <a:t>Sieve Collimator</a:t>
              </a:r>
            </a:p>
            <a:p>
              <a:r>
                <a:rPr lang="en-US" dirty="0">
                  <a:cs typeface="Arial" panose="020B0604020202020204" pitchFamily="34" charset="0"/>
                </a:rPr>
                <a:t>Array of high-aspect ratio holes 1mm-10mm</a:t>
              </a:r>
            </a:p>
          </p:txBody>
        </p:sp>
        <p:sp>
          <p:nvSpPr>
            <p:cNvPr id="11" name="TextBox 10">
              <a:extLst>
                <a:ext uri="{FF2B5EF4-FFF2-40B4-BE49-F238E27FC236}">
                  <a16:creationId xmlns:a16="http://schemas.microsoft.com/office/drawing/2014/main" id="{9A6CCC5A-8C4A-9B9F-7F3C-BDB765E4E1F8}"/>
                </a:ext>
              </a:extLst>
            </p:cNvPr>
            <p:cNvSpPr txBox="1"/>
            <p:nvPr/>
          </p:nvSpPr>
          <p:spPr>
            <a:xfrm>
              <a:off x="2810739" y="4212703"/>
              <a:ext cx="2887280" cy="1200329"/>
            </a:xfrm>
            <a:prstGeom prst="rect">
              <a:avLst/>
            </a:prstGeom>
            <a:noFill/>
          </p:spPr>
          <p:txBody>
            <a:bodyPr wrap="square" rtlCol="0">
              <a:spAutoFit/>
            </a:bodyPr>
            <a:lstStyle/>
            <a:p>
              <a:r>
                <a:rPr lang="en-US" b="1" dirty="0">
                  <a:cs typeface="Arial" panose="020B0604020202020204" pitchFamily="34" charset="0"/>
                </a:rPr>
                <a:t>Collimator 1-2</a:t>
              </a:r>
            </a:p>
            <a:p>
              <a:r>
                <a:rPr lang="en-US" dirty="0">
                  <a:cs typeface="Arial" panose="020B0604020202020204" pitchFamily="34" charset="0"/>
                </a:rPr>
                <a:t>Complex 4-piece </a:t>
              </a:r>
              <a:r>
                <a:rPr lang="en-US" dirty="0" err="1">
                  <a:cs typeface="Arial" panose="020B0604020202020204" pitchFamily="34" charset="0"/>
                </a:rPr>
                <a:t>brazement</a:t>
              </a:r>
              <a:r>
                <a:rPr lang="en-US" dirty="0">
                  <a:cs typeface="Arial" panose="020B0604020202020204" pitchFamily="34" charset="0"/>
                </a:rPr>
                <a:t> with internal cooling passages</a:t>
              </a:r>
            </a:p>
          </p:txBody>
        </p:sp>
        <p:sp>
          <p:nvSpPr>
            <p:cNvPr id="12" name="TextBox 11">
              <a:extLst>
                <a:ext uri="{FF2B5EF4-FFF2-40B4-BE49-F238E27FC236}">
                  <a16:creationId xmlns:a16="http://schemas.microsoft.com/office/drawing/2014/main" id="{D0D5A47A-ACD9-160F-BD26-E671637E14EF}"/>
                </a:ext>
              </a:extLst>
            </p:cNvPr>
            <p:cNvSpPr txBox="1"/>
            <p:nvPr/>
          </p:nvSpPr>
          <p:spPr>
            <a:xfrm>
              <a:off x="6001344" y="3837480"/>
              <a:ext cx="2010749" cy="1200329"/>
            </a:xfrm>
            <a:prstGeom prst="rect">
              <a:avLst/>
            </a:prstGeom>
            <a:noFill/>
          </p:spPr>
          <p:txBody>
            <a:bodyPr wrap="square" rtlCol="0">
              <a:spAutoFit/>
            </a:bodyPr>
            <a:lstStyle/>
            <a:p>
              <a:r>
                <a:rPr lang="en-US" b="1" dirty="0">
                  <a:cs typeface="Arial" panose="020B0604020202020204" pitchFamily="34" charset="0"/>
                </a:rPr>
                <a:t>2-Bounce Shield</a:t>
              </a:r>
            </a:p>
            <a:p>
              <a:r>
                <a:rPr lang="en-US" dirty="0">
                  <a:cs typeface="Arial" panose="020B0604020202020204" pitchFamily="34" charset="0"/>
                </a:rPr>
                <a:t>Long, self-supporting / structural piece</a:t>
              </a:r>
            </a:p>
          </p:txBody>
        </p:sp>
        <p:sp>
          <p:nvSpPr>
            <p:cNvPr id="13" name="TextBox 12">
              <a:extLst>
                <a:ext uri="{FF2B5EF4-FFF2-40B4-BE49-F238E27FC236}">
                  <a16:creationId xmlns:a16="http://schemas.microsoft.com/office/drawing/2014/main" id="{6CFE659C-AAA9-BFDE-2A39-C6BB626DCF9B}"/>
                </a:ext>
              </a:extLst>
            </p:cNvPr>
            <p:cNvSpPr txBox="1"/>
            <p:nvPr/>
          </p:nvSpPr>
          <p:spPr>
            <a:xfrm>
              <a:off x="8226650" y="3656193"/>
              <a:ext cx="2519151" cy="646331"/>
            </a:xfrm>
            <a:prstGeom prst="rect">
              <a:avLst/>
            </a:prstGeom>
            <a:noFill/>
          </p:spPr>
          <p:txBody>
            <a:bodyPr wrap="none" rtlCol="0">
              <a:spAutoFit/>
            </a:bodyPr>
            <a:lstStyle/>
            <a:p>
              <a:r>
                <a:rPr lang="en-US" b="1" dirty="0">
                  <a:cs typeface="Arial" panose="020B0604020202020204" pitchFamily="34" charset="0"/>
                </a:rPr>
                <a:t>Collimator 4</a:t>
              </a:r>
            </a:p>
            <a:p>
              <a:r>
                <a:rPr lang="en-US" dirty="0">
                  <a:cs typeface="Arial" panose="020B0604020202020204" pitchFamily="34" charset="0"/>
                </a:rPr>
                <a:t>500mm diameter, 500 kg</a:t>
              </a:r>
            </a:p>
          </p:txBody>
        </p:sp>
        <p:cxnSp>
          <p:nvCxnSpPr>
            <p:cNvPr id="14" name="Straight Arrow Connector 13">
              <a:extLst>
                <a:ext uri="{FF2B5EF4-FFF2-40B4-BE49-F238E27FC236}">
                  <a16:creationId xmlns:a16="http://schemas.microsoft.com/office/drawing/2014/main" id="{CC1AE99C-0653-1C38-271C-48E6851F6D7A}"/>
                </a:ext>
              </a:extLst>
            </p:cNvPr>
            <p:cNvCxnSpPr>
              <a:cxnSpLocks/>
            </p:cNvCxnSpPr>
            <p:nvPr/>
          </p:nvCxnSpPr>
          <p:spPr bwMode="auto">
            <a:xfrm flipV="1">
              <a:off x="-8638" y="2935234"/>
              <a:ext cx="891072" cy="154879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43BABB5B-A0E5-1B23-09A1-F3427E1BA30D}"/>
                </a:ext>
              </a:extLst>
            </p:cNvPr>
            <p:cNvCxnSpPr>
              <a:cxnSpLocks/>
            </p:cNvCxnSpPr>
            <p:nvPr/>
          </p:nvCxnSpPr>
          <p:spPr bwMode="auto">
            <a:xfrm>
              <a:off x="862668" y="1522384"/>
              <a:ext cx="846363" cy="81825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264F8F88-C4C3-2DB1-B830-D4D62196C267}"/>
                </a:ext>
              </a:extLst>
            </p:cNvPr>
            <p:cNvCxnSpPr>
              <a:cxnSpLocks/>
            </p:cNvCxnSpPr>
            <p:nvPr/>
          </p:nvCxnSpPr>
          <p:spPr bwMode="auto">
            <a:xfrm flipH="1" flipV="1">
              <a:off x="2470094" y="2438400"/>
              <a:ext cx="915135" cy="176290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4262CA86-D99C-F516-D4A2-243E075E4B07}"/>
                </a:ext>
              </a:extLst>
            </p:cNvPr>
            <p:cNvCxnSpPr>
              <a:cxnSpLocks/>
            </p:cNvCxnSpPr>
            <p:nvPr/>
          </p:nvCxnSpPr>
          <p:spPr bwMode="auto">
            <a:xfrm flipH="1" flipV="1">
              <a:off x="3076744" y="2227575"/>
              <a:ext cx="3746629" cy="152432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D9BE538B-E46D-DC65-B5CF-E40F9DF311C9}"/>
                </a:ext>
              </a:extLst>
            </p:cNvPr>
            <p:cNvCxnSpPr>
              <a:cxnSpLocks/>
            </p:cNvCxnSpPr>
            <p:nvPr/>
          </p:nvCxnSpPr>
          <p:spPr bwMode="auto">
            <a:xfrm flipH="1" flipV="1">
              <a:off x="8012093" y="2509257"/>
              <a:ext cx="604785" cy="10349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6ECCDE58-587F-79BF-066E-985B597F29CB}"/>
                </a:ext>
              </a:extLst>
            </p:cNvPr>
            <p:cNvCxnSpPr>
              <a:cxnSpLocks/>
            </p:cNvCxnSpPr>
            <p:nvPr/>
          </p:nvCxnSpPr>
          <p:spPr bwMode="auto">
            <a:xfrm flipV="1">
              <a:off x="6823373" y="1831473"/>
              <a:ext cx="796627" cy="19204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3" name="Date Placeholder 2">
            <a:extLst>
              <a:ext uri="{FF2B5EF4-FFF2-40B4-BE49-F238E27FC236}">
                <a16:creationId xmlns:a16="http://schemas.microsoft.com/office/drawing/2014/main" id="{42D2356D-112A-B62D-7EE4-08CAB8ADB3C9}"/>
              </a:ext>
            </a:extLst>
          </p:cNvPr>
          <p:cNvSpPr>
            <a:spLocks noGrp="1"/>
          </p:cNvSpPr>
          <p:nvPr>
            <p:ph type="dt" sz="half" idx="10"/>
          </p:nvPr>
        </p:nvSpPr>
        <p:spPr/>
        <p:txBody>
          <a:bodyPr/>
          <a:lstStyle/>
          <a:p>
            <a:r>
              <a:rPr lang="en-US"/>
              <a:t>May 2023</a:t>
            </a:r>
            <a:endParaRPr lang="en-CA"/>
          </a:p>
        </p:txBody>
      </p:sp>
      <p:sp>
        <p:nvSpPr>
          <p:cNvPr id="6" name="TextBox 5">
            <a:extLst>
              <a:ext uri="{FF2B5EF4-FFF2-40B4-BE49-F238E27FC236}">
                <a16:creationId xmlns:a16="http://schemas.microsoft.com/office/drawing/2014/main" id="{0ED5B73C-60B3-F2CC-4AB5-6884CC68186B}"/>
              </a:ext>
            </a:extLst>
          </p:cNvPr>
          <p:cNvSpPr txBox="1"/>
          <p:nvPr/>
        </p:nvSpPr>
        <p:spPr>
          <a:xfrm>
            <a:off x="5154849" y="289337"/>
            <a:ext cx="3288849" cy="646331"/>
          </a:xfrm>
          <a:prstGeom prst="rect">
            <a:avLst/>
          </a:prstGeom>
          <a:noFill/>
        </p:spPr>
        <p:txBody>
          <a:bodyPr wrap="none" rtlCol="0">
            <a:spAutoFit/>
          </a:bodyPr>
          <a:lstStyle/>
          <a:p>
            <a:r>
              <a:rPr lang="en-CA" dirty="0"/>
              <a:t>Overview – Ernie</a:t>
            </a:r>
          </a:p>
          <a:p>
            <a:r>
              <a:rPr lang="en-CA" dirty="0"/>
              <a:t>Sieve, blocker, collimators - Jason</a:t>
            </a:r>
          </a:p>
        </p:txBody>
      </p:sp>
    </p:spTree>
    <p:extLst>
      <p:ext uri="{BB962C8B-B14F-4D97-AF65-F5344CB8AC3E}">
        <p14:creationId xmlns:p14="http://schemas.microsoft.com/office/powerpoint/2010/main" val="1361407494"/>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22226</TotalTime>
  <Words>3902</Words>
  <Application>Microsoft Office PowerPoint</Application>
  <PresentationFormat>Widescreen</PresentationFormat>
  <Paragraphs>693</Paragraphs>
  <Slides>40</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Cambria Math</vt:lpstr>
      <vt:lpstr>Comic Sans MS</vt:lpstr>
      <vt:lpstr>Courier New</vt:lpstr>
      <vt:lpstr>PingFangSC-Regular</vt:lpstr>
      <vt:lpstr>Wingdings</vt:lpstr>
      <vt:lpstr>Office Theme</vt:lpstr>
      <vt:lpstr> The                                             Spectrometer</vt:lpstr>
      <vt:lpstr>Team Acknowledgements</vt:lpstr>
      <vt:lpstr>Open Spectrometer system separates signal from backgrounds</vt:lpstr>
      <vt:lpstr>PowerPoint Presentation</vt:lpstr>
      <vt:lpstr>Fields produce desired particle tracks </vt:lpstr>
      <vt:lpstr>Alignment tolerances</vt:lpstr>
      <vt:lpstr>Clean transport to dump (even w/ asymmetric coils)</vt:lpstr>
      <vt:lpstr>Conceptual ray drawing</vt:lpstr>
      <vt:lpstr>Upstream Region - MIT</vt:lpstr>
      <vt:lpstr>Insulation doses (Sakib)</vt:lpstr>
      <vt:lpstr>Modelling the as-built coils</vt:lpstr>
      <vt:lpstr>Magnetic Field Measurements</vt:lpstr>
      <vt:lpstr>Ongoing work</vt:lpstr>
      <vt:lpstr>Appendix</vt:lpstr>
      <vt:lpstr>CTD Epoxy radiation tests</vt:lpstr>
      <vt:lpstr>Epoxy shielding optimization (Upstream)</vt:lpstr>
      <vt:lpstr>Epoxy dose in DS with worst-case asymmetric map</vt:lpstr>
      <vt:lpstr>Dose on underbelly in DS</vt:lpstr>
      <vt:lpstr>Epoxy shielding optimization (Downstream)</vt:lpstr>
      <vt:lpstr>Collimators 5 and 6a,b</vt:lpstr>
      <vt:lpstr>Collimator system</vt:lpstr>
      <vt:lpstr>PowerPoint Presentation</vt:lpstr>
      <vt:lpstr>Optimization of the positions</vt:lpstr>
      <vt:lpstr>Sieve and Blocker </vt:lpstr>
      <vt:lpstr>Ultra-precise measurement of weak mixing angle ⇒ Standard Model Test</vt:lpstr>
      <vt:lpstr>Engineering designed to meet the physics requirements</vt:lpstr>
      <vt:lpstr>100% Azimuthal Acceptance Possible</vt:lpstr>
      <vt:lpstr>Shape of Field in a Septant – varies along z, and also along r and φ</vt:lpstr>
      <vt:lpstr>Stray fields in beampipe deflect e±</vt:lpstr>
      <vt:lpstr>Downstream Coil B Dose (MGy)</vt:lpstr>
      <vt:lpstr>Using the whole detector array</vt:lpstr>
      <vt:lpstr>Sector Orientation</vt:lpstr>
      <vt:lpstr>Finite Target Effects - Example</vt:lpstr>
      <vt:lpstr>Nominal (symmetric) case – clean transport to dump </vt:lpstr>
      <vt:lpstr>Comparison of cases – clean transport to the dump</vt:lpstr>
      <vt:lpstr>2 bounce code</vt:lpstr>
      <vt:lpstr>PowerPoint Presentation</vt:lpstr>
      <vt:lpstr>PowerPoint Presentation</vt:lpstr>
      <vt:lpstr>PowerPoint Presentation</vt:lpstr>
      <vt:lpstr>Segmented vs. Hybrid Downselect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Juliette Mammei</cp:lastModifiedBy>
  <cp:revision>520</cp:revision>
  <cp:lastPrinted>2019-03-05T16:50:36Z</cp:lastPrinted>
  <dcterms:created xsi:type="dcterms:W3CDTF">2017-10-25T13:41:42Z</dcterms:created>
  <dcterms:modified xsi:type="dcterms:W3CDTF">2023-05-05T02:30:59Z</dcterms:modified>
</cp:coreProperties>
</file>