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  <p:sldMasterId id="2147483730" r:id="rId6"/>
  </p:sldMasterIdLst>
  <p:notesMasterIdLst>
    <p:notesMasterId r:id="rId19"/>
  </p:notesMasterIdLst>
  <p:sldIdLst>
    <p:sldId id="1054" r:id="rId7"/>
    <p:sldId id="318" r:id="rId8"/>
    <p:sldId id="308" r:id="rId9"/>
    <p:sldId id="1055" r:id="rId10"/>
    <p:sldId id="815" r:id="rId11"/>
    <p:sldId id="1057" r:id="rId12"/>
    <p:sldId id="1058" r:id="rId13"/>
    <p:sldId id="1059" r:id="rId14"/>
    <p:sldId id="1060" r:id="rId15"/>
    <p:sldId id="1061" r:id="rId16"/>
    <p:sldId id="360" r:id="rId17"/>
    <p:sldId id="10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ashy" initials="DK" lastIdx="8" clrIdx="0">
    <p:extLst>
      <p:ext uri="{19B8F6BF-5375-455C-9EA6-DF929625EA0E}">
        <p15:presenceInfo xmlns:p15="http://schemas.microsoft.com/office/powerpoint/2012/main" userId="S-1-5-21-1097014734-140981682-1849977318-1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9300"/>
    <a:srgbClr val="00A500"/>
    <a:srgbClr val="E9E9E9"/>
    <a:srgbClr val="00FA00"/>
    <a:srgbClr val="EAEAEA"/>
    <a:srgbClr val="007600"/>
    <a:srgbClr val="73FB79"/>
    <a:srgbClr val="76D6FF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3" autoAdjust="0"/>
    <p:restoredTop sz="95884" autoAdjust="0"/>
  </p:normalViewPr>
  <p:slideViewPr>
    <p:cSldViewPr snapToGrid="0" snapToObjects="1">
      <p:cViewPr varScale="1">
        <p:scale>
          <a:sx n="126" d="100"/>
          <a:sy n="126" d="100"/>
        </p:scale>
        <p:origin x="504" y="13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017786-BA65-AD49-A528-006733ACD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"/>
          <a:stretch/>
        </p:blipFill>
        <p:spPr>
          <a:xfrm>
            <a:off x="6572250" y="1720793"/>
            <a:ext cx="5619750" cy="3862773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40967" y="1914054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07157" y="6509878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4372" y="1714500"/>
            <a:ext cx="11036628" cy="457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0995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3416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149F-987A-4F1C-8CD5-DFCA7636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49053-927E-7BD1-3643-57343A38F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040" y="1720793"/>
            <a:ext cx="5614416" cy="3246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EE58B-4653-382E-D471-4D573DE6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4403B-1DB5-1867-E5B8-C9B534A8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DCA3B-4665-0410-A8F1-9170634C12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63647-4336-44D3-89E0-6349EE6A67E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DB0846-B09E-BEDF-F4A4-B08DBCBD42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899711-D0B8-E83A-0825-CEA1DB15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7BBCF2-80B0-A691-32BD-3D4B7B5A5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6A8F27-D939-F1E8-2E75-1E0C4C568F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BCBD6E-1CA4-DD12-CD2D-BD08BEDC31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2F02FA-F029-13E6-A165-5D1D940787A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C7534E-F9A2-0567-B655-2E94F2A3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4D7D85-2642-8014-726B-A267CF525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5AEF10-BBB0-10BA-5AEC-E1492F09AB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C0DA7F-124E-5654-3EBB-B11083DFCB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0C35C9-1939-F261-71F8-2DDAA2F607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43C67E-AE28-3844-D691-5A7753C77798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29EFCC-5D9E-0E9B-DBF1-6BC999F87E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D314F-13A6-C145-D783-B4117B3F9434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C6849-C0DA-B695-DAF0-5B43942957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C9098-6385-D0B4-4D69-74FA91F67902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7C958CB-8B61-FAAC-05D8-0C0E54AE11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9CF96D-55F2-7C11-31D6-D8B809A169B8}"/>
              </a:ext>
            </a:extLst>
          </p:cNvPr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7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A523AB-2560-D98E-A1ED-1A679470B045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B1A93B9-8AC9-A14F-1071-F338468F51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EE72FC-9ED6-BBA5-AB85-81F012BD0B42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D9EF508-3CD9-A381-D04E-2B553394E4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F63E63-B22E-287D-8BDB-037F5BB755FD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BCE878E-12CA-06BA-FFC2-25C974C197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0CAE7-8DF8-CC93-AA06-C136CC31B502}"/>
              </a:ext>
            </a:extLst>
          </p:cNvPr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C05E8-8D92-3376-811B-E1F3CB1A70C2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90AF3-D6B5-3B0C-A0BD-C5C9718DF6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0C6CD6-95F0-889E-5206-20C1B7D5175F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37FBD6-53BF-C292-EEA4-33797F9A15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C655ED-4E47-5D9F-E226-0DC561DB14B1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10E55-8626-9595-16B5-4D94297E52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3ADEB1-8058-1632-6FF1-E2F5AA57EFB2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DF632-9918-55CA-3714-8B46BB9FDA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BE7A67-8DE6-20AB-E8FF-CF4B859BF2F1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1C0B511-72AA-0FEC-1C1B-2C95CECB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A5A52-C5BB-6A31-DE95-876BBE5270AE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748629D-4D47-AADB-B9DF-F53C9CDA60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6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4B3872-3834-4ACF-F8EF-46A73310313A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43B1D29-49A5-92E7-2D66-55093D575B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85AB3-D90B-E4D9-C4AD-22D0F2229E15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E253A3-A0B7-E6B2-269E-19558AA41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30F87E-B3AE-A40C-FC5F-5FB44BE0538B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B359A7A-B390-A3F2-273A-58A6F42B06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3C5042-B632-283A-F552-8DB70F35F414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998CE6C-98D1-E8DE-04C8-0F35028A78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0DA97-6269-3FBD-D1DE-5E2007CC3EB9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28BDD-97AA-0B79-2B33-AD0772ADE4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0B681B-52D2-CF46-EFC1-BB458D0D3C94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410FA5-E951-118D-E220-3CA6640005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7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3677EE-D1F5-ADAB-7EE3-8A71F4D02C49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50263FA-3C73-73D1-FCA6-4FE355D3A5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86713-55DE-F528-21FF-22E22BDAD499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7BBB4-5562-7FA0-5293-47E172DE64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959B0F-1CDB-FC83-9498-BCD3F46E7EA5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CC20339-1841-6490-F754-E96EDAB314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911437-EC94-910E-EF03-4F92DF9FA9DD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7B54E-3CB4-5015-5BF4-33DA7024BA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3EC3B-5106-5A11-8659-CFE38474870D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CA84F-BF6A-9256-52B6-245C50275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0B31AC-6EED-5094-CDB5-DBF6DA738879}"/>
              </a:ext>
            </a:extLst>
          </p:cNvPr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DDC130B-07E4-0873-3D52-211AE2A8B2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3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1F75F-5039-3DE3-63C4-9B80E4FD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6E738-A4D4-96A9-097B-75B65BE7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9CA94-CDA5-E838-BBFA-1408967925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78E59-9772-62CE-E166-E83155E12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ABB231-5314-205D-0A8D-089DF7CF00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FA4DE2-DD4F-FB96-890C-0CD6B8F3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BD030-4F85-0BD5-2451-4A8C2463D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4B788C-E268-6E33-4F4E-AD8A7EC76F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943011-7651-E0FD-8050-07F8ADAA6C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105466-667E-93C6-3929-0A92C71673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F156F2-CCD3-E2B9-FDF6-1C0ACA1AC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298AD8-D032-5F7D-AC0E-C84C73D6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9811A5-92D3-44C4-49FE-9FF78A344A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611A44-F7AA-9A93-7026-4DAAA0E75B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1E24F3-3052-43CC-FF87-DCB3D888A8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967" y="1914054"/>
            <a:ext cx="2298955" cy="1075133"/>
          </a:xfrm>
          <a:prstGeom prst="rect">
            <a:avLst/>
          </a:prstGeom>
        </p:spPr>
      </p:pic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ADD07FB9-D9B4-6148-F6BC-707B28B75D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81169" y="3175026"/>
            <a:ext cx="8897637" cy="3177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FA27B-03E5-1386-F1D7-F327CECB8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EA20F-3E0F-BAA9-0F2B-5291C31AF8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7A7FDD-8359-C651-62F8-CD599FEF0F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B4F5A-EC18-6B33-5DF6-01AB466ED8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B41048-186B-36A9-E449-DC49D203E4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32EFC78B-0E34-4A81-1299-516616116A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1917" y="1705689"/>
            <a:ext cx="2298955" cy="10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4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74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4444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924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47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08172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191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135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04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5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16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2501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375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6795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63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078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319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34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6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0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8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5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7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69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97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15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61" y="963814"/>
            <a:ext cx="11556077" cy="5243368"/>
          </a:xfrm>
        </p:spPr>
        <p:txBody>
          <a:bodyPr/>
          <a:lstStyle>
            <a:lvl1pPr>
              <a:defRPr sz="2000"/>
            </a:lvl1pPr>
            <a:lvl2pPr>
              <a:buFont typeface="Courier New" panose="02070309020205020404" pitchFamily="49" charset="0"/>
              <a:buChar char="o"/>
              <a:defRPr sz="2000"/>
            </a:lvl2pPr>
            <a:lvl3pPr>
              <a:buFont typeface="Calibri" panose="020F0502020204030204" pitchFamily="34" charset="0"/>
              <a:buChar char="―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Spectrometer Physics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12B9-97B1-41EC-92B1-94C8EAB2E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126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98" y="2941866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225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4" y="1720795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0" baseline="0">
                <a:solidFill>
                  <a:schemeClr val="accent1"/>
                </a:solidFill>
                <a:latin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79" y="6450045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7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4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5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07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sz="75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323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2" y="966055"/>
            <a:ext cx="5449329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0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4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3439837"/>
            <a:ext cx="5531708" cy="2907915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37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6"/>
            <a:ext cx="5531708" cy="2907915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983118"/>
            <a:ext cx="5531708" cy="5364633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7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2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2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3018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3" y="966055"/>
            <a:ext cx="553170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1061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6"/>
            <a:ext cx="5531708" cy="2907915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3439833"/>
            <a:ext cx="5531708" cy="2907916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4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61370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5"/>
            <a:ext cx="5531708" cy="2907915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8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4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939512"/>
            <a:ext cx="5531708" cy="2907916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4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99072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798" y="2941866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3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225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79" y="6450045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7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2" y="1726360"/>
            <a:ext cx="5464323" cy="3861333"/>
          </a:xfrm>
        </p:spPr>
        <p:txBody>
          <a:bodyPr>
            <a:normAutofit/>
          </a:bodyPr>
          <a:lstStyle>
            <a:lvl1pPr marL="257175" indent="-257175">
              <a:buFont typeface="Arial" charset="0"/>
              <a:buChar char="•"/>
              <a:defRPr sz="1650" baseline="0">
                <a:solidFill>
                  <a:schemeClr val="accent1"/>
                </a:solidFill>
              </a:defRPr>
            </a:lvl1pPr>
            <a:lvl2pPr marL="514350" indent="-171450">
              <a:buFont typeface=".PingFangSC-Regular" charset="-122"/>
              <a:buChar char="－"/>
              <a:defRPr sz="1650" baseline="0">
                <a:solidFill>
                  <a:schemeClr val="accent1"/>
                </a:solidFill>
              </a:defRPr>
            </a:lvl2pPr>
            <a:lvl3pPr marL="857250" indent="-171450">
              <a:buFont typeface="Arial" charset="0"/>
              <a:buChar char="•"/>
              <a:defRPr sz="1650" baseline="0">
                <a:solidFill>
                  <a:schemeClr val="accent1"/>
                </a:solidFill>
              </a:defRPr>
            </a:lvl3pPr>
            <a:lvl4pPr marL="1200150" indent="-171450">
              <a:buFont typeface=".PingFangSC-Regular" charset="-122"/>
              <a:buChar char="－"/>
              <a:defRPr sz="1650" baseline="0">
                <a:solidFill>
                  <a:schemeClr val="accent1"/>
                </a:solidFill>
              </a:defRPr>
            </a:lvl4pPr>
            <a:lvl5pPr marL="1543050" indent="-171450">
              <a:buFont typeface="Arial" charset="0"/>
              <a:buChar char="•"/>
              <a:defRPr sz="165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429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&#10;&#10;Description automatically generated">
            <a:extLst>
              <a:ext uri="{FF2B5EF4-FFF2-40B4-BE49-F238E27FC236}">
                <a16:creationId xmlns:a16="http://schemas.microsoft.com/office/drawing/2014/main" id="{790A8266-C9FC-7480-B4B6-6196C724D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1169" y="3175026"/>
            <a:ext cx="8897637" cy="317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71917" y="1705689"/>
            <a:ext cx="2298955" cy="10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7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6180EF-D8A3-0B14-14CF-E7C3478E64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040" y="1720793"/>
            <a:ext cx="5614416" cy="3246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2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8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87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8361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65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2367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5571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5543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9698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8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Spectrometer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WBS 1.03 - Spectrometer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MOLLER Collaboration Meeting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23588658-8DA2-1343-9F64-61F12633C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(1.03) Spectrometer Overview</a:t>
            </a:r>
          </a:p>
          <a:p>
            <a:r>
              <a:rPr lang="en-US" sz="2400" b="1" dirty="0"/>
              <a:t>	Organization</a:t>
            </a:r>
          </a:p>
          <a:p>
            <a:r>
              <a:rPr lang="en-US" sz="2400" b="1" dirty="0"/>
              <a:t>	Spectrometer Scope</a:t>
            </a:r>
          </a:p>
          <a:p>
            <a:r>
              <a:rPr lang="en-US" sz="2400" b="1" dirty="0"/>
              <a:t>	3A Review &amp; Scope</a:t>
            </a:r>
          </a:p>
          <a:p>
            <a:r>
              <a:rPr lang="en-US" sz="2400" b="1" dirty="0"/>
              <a:t>	Summary/Status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23588658-8DA2-1343-9F64-61F12633C8D9}"/>
              </a:ext>
            </a:extLst>
          </p:cNvPr>
          <p:cNvSpPr txBox="1">
            <a:spLocks/>
          </p:cNvSpPr>
          <p:nvPr/>
        </p:nvSpPr>
        <p:spPr>
          <a:xfrm>
            <a:off x="443181" y="2628525"/>
            <a:ext cx="7596131" cy="95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63F4EF-B28A-41DE-85DE-3C5B4887D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182" y="4455878"/>
            <a:ext cx="5875975" cy="12203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Michael Dion – Spectrometer CAM</a:t>
            </a:r>
          </a:p>
          <a:p>
            <a:r>
              <a:rPr lang="en-US" dirty="0">
                <a:solidFill>
                  <a:schemeClr val="tx2"/>
                </a:solidFill>
              </a:rPr>
              <a:t>May 5-6, 2023</a:t>
            </a:r>
          </a:p>
          <a:p>
            <a:r>
              <a:rPr lang="en-US" dirty="0">
                <a:solidFill>
                  <a:schemeClr val="tx2"/>
                </a:solidFill>
              </a:rPr>
              <a:t>dion@jlab.org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619-C143-45CE-BA44-080C7995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 Scope: Procurements (1.03)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53BE5-1BFC-4332-A4CA-8774240C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76" y="1696210"/>
            <a:ext cx="3416305" cy="4040913"/>
          </a:xfrm>
        </p:spPr>
        <p:txBody>
          <a:bodyPr>
            <a:normAutofit/>
          </a:bodyPr>
          <a:lstStyle/>
          <a:p>
            <a:r>
              <a:rPr lang="en-US" dirty="0"/>
              <a:t>Long lead items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 components</a:t>
            </a:r>
          </a:p>
          <a:p>
            <a:r>
              <a:rPr lang="en-US" dirty="0">
                <a:solidFill>
                  <a:srgbClr val="00A500"/>
                </a:solidFill>
              </a:rPr>
              <a:t>Production coils (35 total)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Material to support production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Assembly</a:t>
            </a:r>
          </a:p>
          <a:p>
            <a:r>
              <a:rPr lang="en-US" dirty="0">
                <a:solidFill>
                  <a:srgbClr val="0070C0"/>
                </a:solidFill>
              </a:rPr>
              <a:t>Power supplies</a:t>
            </a:r>
          </a:p>
          <a:p>
            <a:r>
              <a:rPr lang="en-US" dirty="0">
                <a:solidFill>
                  <a:srgbClr val="FF9300"/>
                </a:solidFill>
              </a:rPr>
              <a:t>Vacuum components</a:t>
            </a:r>
          </a:p>
          <a:p>
            <a:pPr lvl="1"/>
            <a:r>
              <a:rPr lang="en-US" dirty="0">
                <a:solidFill>
                  <a:srgbClr val="FF9300"/>
                </a:solidFill>
              </a:rPr>
              <a:t>Inconel bellows</a:t>
            </a:r>
          </a:p>
          <a:p>
            <a:pPr lvl="1"/>
            <a:r>
              <a:rPr lang="en-US" dirty="0">
                <a:solidFill>
                  <a:srgbClr val="FF9300"/>
                </a:solidFill>
              </a:rPr>
              <a:t>DS Enclosure</a:t>
            </a:r>
          </a:p>
          <a:p>
            <a:endParaRPr lang="en-US" dirty="0">
              <a:solidFill>
                <a:srgbClr val="FF93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C4B53-3353-456F-B00D-0B82E72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50B-CECA-4B9F-90BE-7CC2967A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AB3B5-9EDB-4375-BD9F-3143EB96FDB1}"/>
              </a:ext>
            </a:extLst>
          </p:cNvPr>
          <p:cNvSpPr/>
          <p:nvPr/>
        </p:nvSpPr>
        <p:spPr>
          <a:xfrm>
            <a:off x="6461665" y="1924334"/>
            <a:ext cx="4617710" cy="163773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C3923-9BA9-467F-9FFA-F41A7C6BACFC}"/>
              </a:ext>
            </a:extLst>
          </p:cNvPr>
          <p:cNvSpPr/>
          <p:nvPr/>
        </p:nvSpPr>
        <p:spPr>
          <a:xfrm>
            <a:off x="6469039" y="4028362"/>
            <a:ext cx="4597238" cy="878007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A2804-AA2E-4FA9-87B3-DF3B4CD464F7}"/>
              </a:ext>
            </a:extLst>
          </p:cNvPr>
          <p:cNvSpPr/>
          <p:nvPr/>
        </p:nvSpPr>
        <p:spPr>
          <a:xfrm>
            <a:off x="6461665" y="2791538"/>
            <a:ext cx="4617710" cy="53316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339DA-0D4B-422D-A641-96E4FA7CE15C}"/>
              </a:ext>
            </a:extLst>
          </p:cNvPr>
          <p:cNvSpPr/>
          <p:nvPr/>
        </p:nvSpPr>
        <p:spPr>
          <a:xfrm>
            <a:off x="6469039" y="3679106"/>
            <a:ext cx="4617710" cy="34902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60E03A-A5C0-4159-9015-EAFE85AFC64C}"/>
              </a:ext>
            </a:extLst>
          </p:cNvPr>
          <p:cNvSpPr/>
          <p:nvPr/>
        </p:nvSpPr>
        <p:spPr>
          <a:xfrm>
            <a:off x="6469039" y="4915698"/>
            <a:ext cx="4617710" cy="163773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22891-3550-489E-8176-CABDF718A823}"/>
              </a:ext>
            </a:extLst>
          </p:cNvPr>
          <p:cNvSpPr/>
          <p:nvPr/>
        </p:nvSpPr>
        <p:spPr>
          <a:xfrm>
            <a:off x="6469039" y="5446732"/>
            <a:ext cx="4617710" cy="687863"/>
          </a:xfrm>
          <a:prstGeom prst="rect">
            <a:avLst/>
          </a:prstGeom>
          <a:solidFill>
            <a:srgbClr val="FF93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876E5-BFBD-472D-83CC-E9FA315F32EF}"/>
              </a:ext>
            </a:extLst>
          </p:cNvPr>
          <p:cNvSpPr/>
          <p:nvPr/>
        </p:nvSpPr>
        <p:spPr>
          <a:xfrm>
            <a:off x="6472725" y="2623983"/>
            <a:ext cx="4617710" cy="167324"/>
          </a:xfrm>
          <a:prstGeom prst="rect">
            <a:avLst/>
          </a:prstGeom>
          <a:solidFill>
            <a:srgbClr val="FF93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7D0E9-F63F-48F2-8D4C-025892B7933F}"/>
              </a:ext>
            </a:extLst>
          </p:cNvPr>
          <p:cNvSpPr/>
          <p:nvPr/>
        </p:nvSpPr>
        <p:spPr>
          <a:xfrm>
            <a:off x="6472725" y="5265063"/>
            <a:ext cx="4617710" cy="163773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0ADF86-2254-4610-B55D-ECCB20522532}"/>
              </a:ext>
            </a:extLst>
          </p:cNvPr>
          <p:cNvSpPr/>
          <p:nvPr/>
        </p:nvSpPr>
        <p:spPr>
          <a:xfrm>
            <a:off x="6461230" y="879874"/>
            <a:ext cx="4617710" cy="1044228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BF5D77-0A41-4B8A-A848-F2A8D19A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8" y="869209"/>
            <a:ext cx="6382707" cy="58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ABA3-F717-ED42-A2E6-98361C2A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BBE2-BFAC-3A47-922F-AD9C56B5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7" y="879267"/>
            <a:ext cx="5581796" cy="54384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3A Spectrometer Procurements: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Most required design effort and technical writing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DS Production coils in process (release ~5/15/2023)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US conductor has been ordered (Oct 2023 del)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DS Enclosure PR (submit this month)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MPS Distribution panel buyer assigned (52 week lead)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DS Coil Alignment Hardware PR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Some delays w/ prototype MPS (FAT now mid/late July)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Pion donut can: PR this week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Bellows 1-5, Drift and Detector Pipe: PR this month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Planning/Prep for Director’s Review (week Aug 14</a:t>
            </a:r>
            <a:r>
              <a:rPr lang="en-US" sz="1800" baseline="30000" dirty="0"/>
              <a:t>th</a:t>
            </a:r>
            <a:r>
              <a:rPr lang="en-US" sz="1800" dirty="0"/>
              <a:t>, 2023) and CD-2/3 (Oct 3-5,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6F336-27C0-2646-B89A-EF82A820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F49F-AE3A-A935-021D-AAE2E9AD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81" y="809929"/>
            <a:ext cx="6015271" cy="371301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2106FCC-1D7D-4FBC-860C-DC509024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MOLLER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04390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D51-0B1C-4003-9C37-C218AA86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EDF3-4D40-42F3-8EB5-620ABFEF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C26D9-C11D-48A4-8FAC-49DD0FF2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B542C-350E-4490-AC8F-05A8A645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1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FCD120-D138-4A8D-BB07-7B4E9DE08421}"/>
              </a:ext>
            </a:extLst>
          </p:cNvPr>
          <p:cNvSpPr/>
          <p:nvPr/>
        </p:nvSpPr>
        <p:spPr>
          <a:xfrm>
            <a:off x="411893" y="2636473"/>
            <a:ext cx="11285838" cy="384721"/>
          </a:xfrm>
          <a:prstGeom prst="rect">
            <a:avLst/>
          </a:prstGeom>
          <a:solidFill>
            <a:srgbClr val="E9E9E9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sz="1900" b="1" dirty="0"/>
              <a:t>Technical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570E0-5A01-4368-4A89-9B1D82C8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F09544-54E3-2E1A-BD65-30D9AE3B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759390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>
            <a:noAutofit/>
          </a:bodyPr>
          <a:lstStyle/>
          <a:p>
            <a:r>
              <a:rPr lang="en-US" sz="1800" dirty="0"/>
              <a:t>L2 Management, Control Account Manager (CAM)</a:t>
            </a:r>
          </a:p>
          <a:p>
            <a:pPr lvl="1"/>
            <a:r>
              <a:rPr lang="en-US" sz="1800" dirty="0"/>
              <a:t>Mike Dion, Exp Nuclear Physics</a:t>
            </a:r>
          </a:p>
          <a:p>
            <a:r>
              <a:rPr lang="en-US" sz="1800" dirty="0"/>
              <a:t>L2 Technical Leads</a:t>
            </a:r>
          </a:p>
          <a:p>
            <a:pPr lvl="1"/>
            <a:r>
              <a:rPr lang="en-US" sz="1800" dirty="0"/>
              <a:t>Juliette </a:t>
            </a:r>
            <a:r>
              <a:rPr lang="en-US" sz="1800" dirty="0" err="1"/>
              <a:t>Mammei</a:t>
            </a:r>
            <a:r>
              <a:rPr lang="en-US" sz="1800" dirty="0"/>
              <a:t>, U. Manitoba (Physics)</a:t>
            </a:r>
          </a:p>
          <a:p>
            <a:pPr lvl="1"/>
            <a:r>
              <a:rPr lang="en-US" sz="1800" dirty="0"/>
              <a:t>Dave </a:t>
            </a:r>
            <a:r>
              <a:rPr lang="en-US" sz="1800" dirty="0" err="1"/>
              <a:t>Kashy</a:t>
            </a:r>
            <a:r>
              <a:rPr lang="en-US" sz="1800" dirty="0"/>
              <a:t> (Engineering)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B1382-86F9-1446-11F6-769F17B2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DD78A-2854-40A8-8A31-D5C31923AAE2}"/>
              </a:ext>
            </a:extLst>
          </p:cNvPr>
          <p:cNvSpPr txBox="1">
            <a:spLocks/>
          </p:cNvSpPr>
          <p:nvPr/>
        </p:nvSpPr>
        <p:spPr>
          <a:xfrm>
            <a:off x="411893" y="2964285"/>
            <a:ext cx="11285837" cy="3570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endParaRPr lang="en-US" sz="1600" u="sng" dirty="0"/>
          </a:p>
          <a:p>
            <a:pPr lvl="3"/>
            <a:r>
              <a:rPr lang="en-US" sz="1400" dirty="0"/>
              <a:t>Josh Armstrong</a:t>
            </a:r>
          </a:p>
          <a:p>
            <a:pPr lvl="3"/>
            <a:r>
              <a:rPr lang="en-US" sz="1400" dirty="0"/>
              <a:t>Joe Beck</a:t>
            </a:r>
          </a:p>
          <a:p>
            <a:pPr lvl="3"/>
            <a:r>
              <a:rPr lang="en-US" sz="1400" dirty="0"/>
              <a:t>Ryan Biraben</a:t>
            </a:r>
          </a:p>
          <a:p>
            <a:pPr lvl="3"/>
            <a:r>
              <a:rPr lang="en-US" sz="1400" dirty="0"/>
              <a:t>Chris Cleveland</a:t>
            </a:r>
          </a:p>
          <a:p>
            <a:pPr lvl="3"/>
            <a:r>
              <a:rPr lang="en-US" sz="1400" dirty="0"/>
              <a:t>Brian Eng</a:t>
            </a:r>
          </a:p>
          <a:p>
            <a:pPr lvl="3"/>
            <a:r>
              <a:rPr lang="en-US" sz="1400" b="1" i="1" dirty="0"/>
              <a:t>Probir Ghoshal (L3)</a:t>
            </a:r>
          </a:p>
          <a:p>
            <a:pPr lvl="3"/>
            <a:r>
              <a:rPr lang="en-US" sz="1400" b="1" i="1" dirty="0"/>
              <a:t>Sandesh Gopinath (L3)</a:t>
            </a:r>
          </a:p>
          <a:p>
            <a:pPr lvl="3"/>
            <a:r>
              <a:rPr lang="en-US" sz="1400" i="1" dirty="0"/>
              <a:t>Kaiyi Hall</a:t>
            </a:r>
          </a:p>
          <a:p>
            <a:pPr lvl="3"/>
            <a:r>
              <a:rPr lang="en-US" sz="1400" dirty="0"/>
              <a:t>Keith Harding</a:t>
            </a:r>
          </a:p>
          <a:p>
            <a:pPr lvl="3"/>
            <a:r>
              <a:rPr lang="en-US" sz="1400" i="1" dirty="0"/>
              <a:t>Jacob Hicks</a:t>
            </a:r>
          </a:p>
          <a:p>
            <a:pPr lvl="3"/>
            <a:r>
              <a:rPr lang="en-US" sz="1400" dirty="0"/>
              <a:t>Chuck Hutton</a:t>
            </a:r>
          </a:p>
          <a:p>
            <a:pPr lvl="3"/>
            <a:r>
              <a:rPr lang="en-US" sz="1400" dirty="0"/>
              <a:t>Onish Kumar</a:t>
            </a:r>
          </a:p>
          <a:p>
            <a:pPr marL="1371600" lvl="3" indent="0">
              <a:buNone/>
            </a:pPr>
            <a:endParaRPr lang="en-US" sz="1400" dirty="0"/>
          </a:p>
          <a:p>
            <a:pPr lvl="3"/>
            <a:r>
              <a:rPr lang="en-US" sz="1400" dirty="0"/>
              <a:t>Sarin Phillip</a:t>
            </a:r>
          </a:p>
          <a:p>
            <a:pPr lvl="3"/>
            <a:r>
              <a:rPr lang="en-US" sz="1400" i="1" dirty="0"/>
              <a:t>Joe Lamont</a:t>
            </a:r>
          </a:p>
          <a:p>
            <a:pPr lvl="3"/>
            <a:r>
              <a:rPr lang="en-US" sz="1400" dirty="0"/>
              <a:t>Andrew Lumanog</a:t>
            </a:r>
          </a:p>
          <a:p>
            <a:pPr lvl="3"/>
            <a:r>
              <a:rPr lang="en-US" sz="1400" dirty="0"/>
              <a:t>Mark Lester</a:t>
            </a:r>
          </a:p>
          <a:p>
            <a:pPr lvl="3"/>
            <a:r>
              <a:rPr lang="en-US" sz="1400" dirty="0"/>
              <a:t>Joseph Meyers</a:t>
            </a:r>
          </a:p>
          <a:p>
            <a:pPr lvl="3"/>
            <a:r>
              <a:rPr lang="en-US" sz="1400" i="1" dirty="0"/>
              <a:t>Rachel Reese</a:t>
            </a:r>
          </a:p>
          <a:p>
            <a:pPr lvl="3"/>
            <a:r>
              <a:rPr lang="en-US" sz="1400" i="1" dirty="0"/>
              <a:t>David Silvio</a:t>
            </a:r>
          </a:p>
          <a:p>
            <a:pPr lvl="3"/>
            <a:r>
              <a:rPr lang="en-US" sz="1400" dirty="0"/>
              <a:t>Dan Spell</a:t>
            </a:r>
          </a:p>
          <a:p>
            <a:pPr lvl="3"/>
            <a:r>
              <a:rPr lang="en-US" sz="1400" dirty="0"/>
              <a:t>Scot Spiegel</a:t>
            </a:r>
          </a:p>
          <a:p>
            <a:pPr lvl="3"/>
            <a:r>
              <a:rPr lang="en-US" sz="1400" b="1" i="1" dirty="0"/>
              <a:t>Eric Sun (L3)</a:t>
            </a:r>
          </a:p>
          <a:p>
            <a:pPr lvl="3"/>
            <a:r>
              <a:rPr lang="en-US" sz="1400" dirty="0"/>
              <a:t>Cameron Sutton</a:t>
            </a:r>
          </a:p>
          <a:p>
            <a:pPr lvl="3"/>
            <a:r>
              <a:rPr lang="en-US" sz="1400" dirty="0"/>
              <a:t>Randy Wilson</a:t>
            </a:r>
          </a:p>
          <a:p>
            <a:pPr lvl="3"/>
            <a:r>
              <a:rPr lang="en-US" sz="1400" dirty="0"/>
              <a:t>Daniel Young</a:t>
            </a:r>
          </a:p>
          <a:p>
            <a:pPr marL="914400" lvl="2" indent="0" algn="ctr">
              <a:buNone/>
            </a:pPr>
            <a:r>
              <a:rPr lang="en-US" sz="1600" u="sng" dirty="0"/>
              <a:t>MIT-Bates</a:t>
            </a:r>
            <a:endParaRPr lang="en-US" sz="1600" dirty="0"/>
          </a:p>
          <a:p>
            <a:pPr lvl="3"/>
            <a:r>
              <a:rPr lang="en-US" dirty="0"/>
              <a:t>Jim Kelsey (lead)</a:t>
            </a:r>
          </a:p>
          <a:p>
            <a:pPr lvl="3"/>
            <a:r>
              <a:rPr lang="en-US" dirty="0"/>
              <a:t>Jason </a:t>
            </a:r>
            <a:r>
              <a:rPr lang="en-US" dirty="0" err="1"/>
              <a:t>Bessuille</a:t>
            </a:r>
            <a:endParaRPr lang="en-US" dirty="0"/>
          </a:p>
          <a:p>
            <a:pPr lvl="3"/>
            <a:r>
              <a:rPr lang="en-US" dirty="0"/>
              <a:t>Ernie </a:t>
            </a:r>
            <a:r>
              <a:rPr lang="en-US" dirty="0" err="1"/>
              <a:t>Ihloff</a:t>
            </a:r>
            <a:endParaRPr lang="en-US" dirty="0"/>
          </a:p>
          <a:p>
            <a:pPr lvl="3"/>
            <a:r>
              <a:rPr lang="en-US" dirty="0"/>
              <a:t>Danielle </a:t>
            </a:r>
            <a:r>
              <a:rPr lang="en-US" dirty="0" err="1"/>
              <a:t>Petterson</a:t>
            </a:r>
            <a:endParaRPr lang="en-US" dirty="0"/>
          </a:p>
          <a:p>
            <a:pPr lvl="3"/>
            <a:r>
              <a:rPr lang="en-US" dirty="0"/>
              <a:t>Tricia Smith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24FB4A-F62E-46D9-9F88-4A1DAB39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MOLLER Collaboration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70157-A1E3-4303-A5AB-24372A836D11}"/>
              </a:ext>
            </a:extLst>
          </p:cNvPr>
          <p:cNvSpPr/>
          <p:nvPr/>
        </p:nvSpPr>
        <p:spPr>
          <a:xfrm>
            <a:off x="411892" y="2963471"/>
            <a:ext cx="11285837" cy="35709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4AB47-A366-4106-B5B3-D418D2EA71CD}"/>
              </a:ext>
            </a:extLst>
          </p:cNvPr>
          <p:cNvSpPr/>
          <p:nvPr/>
        </p:nvSpPr>
        <p:spPr>
          <a:xfrm>
            <a:off x="1807283" y="2929581"/>
            <a:ext cx="55898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43D08-8A7B-415C-983D-93030E5D135F}"/>
              </a:ext>
            </a:extLst>
          </p:cNvPr>
          <p:cNvSpPr/>
          <p:nvPr/>
        </p:nvSpPr>
        <p:spPr>
          <a:xfrm>
            <a:off x="411890" y="966056"/>
            <a:ext cx="11285837" cy="199741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AC7921E7-792C-44DD-80D1-55962D98B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21" y="1426608"/>
            <a:ext cx="10525558" cy="494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110" y="932080"/>
            <a:ext cx="11285837" cy="487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Instrumentation from after Target (upstream -z) to beam dump (downstream +z)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MOLLER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36C0DD-A47F-4177-BA28-E068D8C1025C}"/>
              </a:ext>
            </a:extLst>
          </p:cNvPr>
          <p:cNvGrpSpPr/>
          <p:nvPr/>
        </p:nvGrpSpPr>
        <p:grpSpPr>
          <a:xfrm>
            <a:off x="3532715" y="4056087"/>
            <a:ext cx="5167564" cy="1935424"/>
            <a:chOff x="4036216" y="3860059"/>
            <a:chExt cx="5167564" cy="19354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A15602-3EA0-4C34-813E-441A8A2AB632}"/>
                </a:ext>
              </a:extLst>
            </p:cNvPr>
            <p:cNvSpPr txBox="1"/>
            <p:nvPr/>
          </p:nvSpPr>
          <p:spPr>
            <a:xfrm>
              <a:off x="7069670" y="5426151"/>
              <a:ext cx="2134110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Toroid magnets (TM)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DDF7B7-8F2D-4EDD-BAF5-BD0D012B07A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4036216" y="4898621"/>
              <a:ext cx="3033454" cy="7121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60EE469-2134-40D8-B504-7BAFB99DCBA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5043820" y="4541721"/>
              <a:ext cx="2025850" cy="1069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95BF84-E1ED-4ABF-85F2-BC91328B4B0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5340078" y="4381109"/>
              <a:ext cx="1729592" cy="12297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A1C77A4-4F95-4C40-83BC-1B40697D7F00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5639168" y="4298731"/>
              <a:ext cx="1430502" cy="13120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D096AF-8DF1-42EF-A501-5CB98C96B857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6697660" y="3860059"/>
              <a:ext cx="372010" cy="17507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9C7DE1-E354-464C-B318-48D1C5C87AFD}"/>
              </a:ext>
            </a:extLst>
          </p:cNvPr>
          <p:cNvGrpSpPr/>
          <p:nvPr/>
        </p:nvGrpSpPr>
        <p:grpSpPr>
          <a:xfrm>
            <a:off x="2381617" y="1843755"/>
            <a:ext cx="6318662" cy="3378378"/>
            <a:chOff x="2381617" y="1843755"/>
            <a:chExt cx="6318662" cy="33783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199736-50A1-44EE-ACF5-C9E7CAE4F295}"/>
                </a:ext>
              </a:extLst>
            </p:cNvPr>
            <p:cNvSpPr txBox="1"/>
            <p:nvPr/>
          </p:nvSpPr>
          <p:spPr>
            <a:xfrm>
              <a:off x="2851154" y="1843755"/>
              <a:ext cx="331206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Collimators, Collars and Scrapers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96C9DC-14A5-453D-B5A1-B7E2C1523DF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696003" y="2213087"/>
              <a:ext cx="1811182" cy="299490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DBCAEE-DD5E-482C-A72F-C31341BBCF9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3924932" y="2213087"/>
              <a:ext cx="582253" cy="249762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3E6A73-F60F-4B2A-92EB-815B33ECEB6F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987274" y="2213087"/>
              <a:ext cx="1519911" cy="28527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3DA96A-8223-4B41-8F16-72808DB046E3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3789361" y="2213087"/>
              <a:ext cx="717824" cy="249291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A56C3A-8140-41B9-8F81-0A9AA13F3795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381617" y="2213087"/>
              <a:ext cx="2125568" cy="300904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F32C12-1BB6-4D32-8654-E09E0285D2CD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4306743" y="2213087"/>
              <a:ext cx="200442" cy="23964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621DBD4-E378-4080-9493-47D94311ECBC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507185" y="2213087"/>
              <a:ext cx="463209" cy="192845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A63BA4-D568-4B69-9420-D865E7E2014F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6163215" y="2028421"/>
              <a:ext cx="452336" cy="13020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CBBBC6B-A69D-492E-A547-6BD55A700592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6163215" y="2028421"/>
              <a:ext cx="2537064" cy="37595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8665BA-630B-43EE-804B-6982B66D79E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507185" y="2213087"/>
              <a:ext cx="1215333" cy="15767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61C50CD-9F9D-4698-A721-7613AB8C9E8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507185" y="2213087"/>
              <a:ext cx="1656030" cy="14811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327BF9-F418-43BE-9822-B4E36AEAA459}"/>
              </a:ext>
            </a:extLst>
          </p:cNvPr>
          <p:cNvGrpSpPr/>
          <p:nvPr/>
        </p:nvGrpSpPr>
        <p:grpSpPr>
          <a:xfrm>
            <a:off x="2126120" y="2260756"/>
            <a:ext cx="8962157" cy="3687672"/>
            <a:chOff x="2126120" y="2260756"/>
            <a:chExt cx="8962157" cy="36876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5D1249-624E-4DEF-910E-FEB8D65CA11D}"/>
                </a:ext>
              </a:extLst>
            </p:cNvPr>
            <p:cNvSpPr txBox="1"/>
            <p:nvPr/>
          </p:nvSpPr>
          <p:spPr>
            <a:xfrm>
              <a:off x="9253607" y="5579096"/>
              <a:ext cx="122180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Beampipes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3DA036-BFED-42A4-87F1-DCEFF8BC5DFC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9860727" y="2870676"/>
              <a:ext cx="3785" cy="2708420"/>
            </a:xfrm>
            <a:prstGeom prst="straightConnector1">
              <a:avLst/>
            </a:prstGeom>
            <a:ln w="38100">
              <a:solidFill>
                <a:srgbClr val="76D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795ED2-F040-4BE7-A8DD-2D87B5FFB26D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>
              <a:off x="2126120" y="5579096"/>
              <a:ext cx="7738392" cy="1881"/>
            </a:xfrm>
            <a:prstGeom prst="straightConnector1">
              <a:avLst/>
            </a:prstGeom>
            <a:ln w="38100">
              <a:solidFill>
                <a:srgbClr val="76D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FC5CF2E-28AE-420B-B4A2-A887F91BD050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7789934" y="3842329"/>
              <a:ext cx="2074578" cy="1736767"/>
            </a:xfrm>
            <a:prstGeom prst="straightConnector1">
              <a:avLst/>
            </a:prstGeom>
            <a:ln w="38100">
              <a:solidFill>
                <a:srgbClr val="76D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9E44B4A-3410-480E-ABFA-EE63161676E7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9864512" y="2260756"/>
              <a:ext cx="1223765" cy="3318340"/>
            </a:xfrm>
            <a:prstGeom prst="straightConnector1">
              <a:avLst/>
            </a:prstGeom>
            <a:ln w="38100">
              <a:solidFill>
                <a:srgbClr val="76D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B95A1F-1C07-4B02-8E3B-94832835D9A9}"/>
              </a:ext>
            </a:extLst>
          </p:cNvPr>
          <p:cNvGrpSpPr/>
          <p:nvPr/>
        </p:nvGrpSpPr>
        <p:grpSpPr>
          <a:xfrm>
            <a:off x="1761482" y="2331245"/>
            <a:ext cx="9110341" cy="3408333"/>
            <a:chOff x="1761482" y="2331245"/>
            <a:chExt cx="9110341" cy="34083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9A42F1-253C-4928-990D-7314CF096720}"/>
                </a:ext>
              </a:extLst>
            </p:cNvPr>
            <p:cNvSpPr txBox="1"/>
            <p:nvPr/>
          </p:nvSpPr>
          <p:spPr>
            <a:xfrm>
              <a:off x="8805840" y="4977823"/>
              <a:ext cx="90467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Bellows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30EAE2-DD1A-4C03-9528-4181BCF2CD7D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8805840" y="3188753"/>
              <a:ext cx="452336" cy="1789070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20CEEC9-BADE-49D3-8A81-5E08542FED16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 flipV="1">
              <a:off x="4147260" y="4919809"/>
              <a:ext cx="4658580" cy="242680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72E116F-4FEB-4531-810E-E39B3F95E2C1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 flipV="1">
              <a:off x="6774029" y="4127996"/>
              <a:ext cx="2031811" cy="1034493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A6ED04-CDE3-40B0-BFEE-286A3F92D3CE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1761482" y="5162489"/>
              <a:ext cx="7044358" cy="577089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599A383-A0B2-4626-9574-0C853B411054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2488896" y="5162489"/>
              <a:ext cx="6316944" cy="242680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E60D08F-1892-4DCA-AD1A-C295BF63D3F2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9258176" y="2331245"/>
              <a:ext cx="1613647" cy="2646578"/>
            </a:xfrm>
            <a:prstGeom prst="straightConnector1">
              <a:avLst/>
            </a:prstGeom>
            <a:ln w="38100">
              <a:solidFill>
                <a:srgbClr val="D88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9DE550-83EA-4C04-88C3-C0B1389D112E}"/>
              </a:ext>
            </a:extLst>
          </p:cNvPr>
          <p:cNvGrpSpPr/>
          <p:nvPr/>
        </p:nvGrpSpPr>
        <p:grpSpPr>
          <a:xfrm>
            <a:off x="1414594" y="2404373"/>
            <a:ext cx="3855792" cy="2285620"/>
            <a:chOff x="1414594" y="2404373"/>
            <a:chExt cx="4016911" cy="22856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A8E5B5-E448-49FA-8DD1-B25B434951AE}"/>
                </a:ext>
              </a:extLst>
            </p:cNvPr>
            <p:cNvSpPr txBox="1"/>
            <p:nvPr/>
          </p:nvSpPr>
          <p:spPr>
            <a:xfrm>
              <a:off x="1414594" y="2404373"/>
              <a:ext cx="206109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Vacuum enclosures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DE7CC3C-A7DA-400B-809C-429BC9FEC3B7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2445144" y="2773705"/>
              <a:ext cx="873830" cy="1916288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74F7708-A649-4BB4-BE54-BC93795E69B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2445144" y="2773705"/>
              <a:ext cx="2986361" cy="855887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E642DDE-1384-4C85-B6BC-A3720E0A95D0}"/>
              </a:ext>
            </a:extLst>
          </p:cNvPr>
          <p:cNvSpPr txBox="1"/>
          <p:nvPr/>
        </p:nvSpPr>
        <p:spPr>
          <a:xfrm>
            <a:off x="862416" y="3847176"/>
            <a:ext cx="825983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D710CB-459F-4E7D-8E56-0399F4AC5DCD}"/>
              </a:ext>
            </a:extLst>
          </p:cNvPr>
          <p:cNvSpPr txBox="1"/>
          <p:nvPr/>
        </p:nvSpPr>
        <p:spPr>
          <a:xfrm rot="20368906">
            <a:off x="4185076" y="4310078"/>
            <a:ext cx="52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TM-1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6F2158-44FF-4673-BB25-93A2402C891C}"/>
              </a:ext>
            </a:extLst>
          </p:cNvPr>
          <p:cNvSpPr txBox="1"/>
          <p:nvPr/>
        </p:nvSpPr>
        <p:spPr>
          <a:xfrm rot="20368906">
            <a:off x="4516360" y="4187326"/>
            <a:ext cx="52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TM-2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EBBCBC-5A48-4645-85F1-C59A9F1B8D98}"/>
              </a:ext>
            </a:extLst>
          </p:cNvPr>
          <p:cNvSpPr txBox="1"/>
          <p:nvPr/>
        </p:nvSpPr>
        <p:spPr>
          <a:xfrm rot="20368906">
            <a:off x="4838701" y="4050884"/>
            <a:ext cx="52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TM-3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3BCA92-29AD-4933-B528-5B1D38F64CBC}"/>
              </a:ext>
            </a:extLst>
          </p:cNvPr>
          <p:cNvSpPr txBox="1"/>
          <p:nvPr/>
        </p:nvSpPr>
        <p:spPr>
          <a:xfrm rot="20368906">
            <a:off x="5642474" y="3733010"/>
            <a:ext cx="52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TM-4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ACEBAF-A5E2-4502-A207-2319FE516D6C}"/>
              </a:ext>
            </a:extLst>
          </p:cNvPr>
          <p:cNvSpPr txBox="1"/>
          <p:nvPr/>
        </p:nvSpPr>
        <p:spPr>
          <a:xfrm rot="20368906">
            <a:off x="3097439" y="4781129"/>
            <a:ext cx="52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TM-0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66E383-BF4C-46CF-ABB6-2ED9ABD1B077}"/>
              </a:ext>
            </a:extLst>
          </p:cNvPr>
          <p:cNvSpPr txBox="1"/>
          <p:nvPr/>
        </p:nvSpPr>
        <p:spPr>
          <a:xfrm rot="20368906">
            <a:off x="9271565" y="2508713"/>
            <a:ext cx="76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Detector Pipe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B17ABF-90A5-42D0-9900-DC77AC158EAE}"/>
              </a:ext>
            </a:extLst>
          </p:cNvPr>
          <p:cNvSpPr txBox="1"/>
          <p:nvPr/>
        </p:nvSpPr>
        <p:spPr>
          <a:xfrm rot="20368906">
            <a:off x="7298251" y="3427595"/>
            <a:ext cx="766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Drift Pipe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F121F6-0676-4104-84FF-24E14820A806}"/>
              </a:ext>
            </a:extLst>
          </p:cNvPr>
          <p:cNvSpPr txBox="1"/>
          <p:nvPr/>
        </p:nvSpPr>
        <p:spPr>
          <a:xfrm>
            <a:off x="7021273" y="1501988"/>
            <a:ext cx="2020449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Detector Window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70C5576-3342-4028-9F40-352A7848479F}"/>
              </a:ext>
            </a:extLst>
          </p:cNvPr>
          <p:cNvCxnSpPr>
            <a:cxnSpLocks/>
            <a:stCxn id="87" idx="2"/>
          </p:cNvCxnSpPr>
          <p:nvPr/>
        </p:nvCxnSpPr>
        <p:spPr>
          <a:xfrm>
            <a:off x="8031498" y="1871320"/>
            <a:ext cx="569724" cy="821982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7CE603E-D2E6-476C-9319-D575B2939DB0}"/>
              </a:ext>
            </a:extLst>
          </p:cNvPr>
          <p:cNvSpPr txBox="1"/>
          <p:nvPr/>
        </p:nvSpPr>
        <p:spPr>
          <a:xfrm>
            <a:off x="2126120" y="6312979"/>
            <a:ext cx="119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HALL center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8AB081-5A1C-4A97-974E-0E2B034D9DE1}"/>
              </a:ext>
            </a:extLst>
          </p:cNvPr>
          <p:cNvCxnSpPr/>
          <p:nvPr/>
        </p:nvCxnSpPr>
        <p:spPr>
          <a:xfrm>
            <a:off x="8154537" y="2773705"/>
            <a:ext cx="0" cy="1016176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7A83F79-14DC-47AF-A775-9055A0ABB206}"/>
              </a:ext>
            </a:extLst>
          </p:cNvPr>
          <p:cNvSpPr txBox="1"/>
          <p:nvPr/>
        </p:nvSpPr>
        <p:spPr>
          <a:xfrm>
            <a:off x="7524968" y="2951498"/>
            <a:ext cx="766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100” OD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450A82-3437-469F-BB6D-8F89563EFDFE}"/>
              </a:ext>
            </a:extLst>
          </p:cNvPr>
          <p:cNvSpPr txBox="1"/>
          <p:nvPr/>
        </p:nvSpPr>
        <p:spPr>
          <a:xfrm>
            <a:off x="1371649" y="5356243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089A6E-F521-4FC6-BB77-B7ACA41768EA}"/>
              </a:ext>
            </a:extLst>
          </p:cNvPr>
          <p:cNvSpPr txBox="1"/>
          <p:nvPr/>
        </p:nvSpPr>
        <p:spPr>
          <a:xfrm>
            <a:off x="2284678" y="5097392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44E92B-77EC-488F-A045-6A90F66943C6}"/>
              </a:ext>
            </a:extLst>
          </p:cNvPr>
          <p:cNvSpPr txBox="1"/>
          <p:nvPr/>
        </p:nvSpPr>
        <p:spPr>
          <a:xfrm>
            <a:off x="3862151" y="4626139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459115-B8BD-47A6-A348-36E367470B7D}"/>
              </a:ext>
            </a:extLst>
          </p:cNvPr>
          <p:cNvSpPr txBox="1"/>
          <p:nvPr/>
        </p:nvSpPr>
        <p:spPr>
          <a:xfrm>
            <a:off x="6368728" y="3727543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810E11-C0F6-426C-BA74-DDCE8A5AE6E4}"/>
              </a:ext>
            </a:extLst>
          </p:cNvPr>
          <p:cNvSpPr txBox="1"/>
          <p:nvPr/>
        </p:nvSpPr>
        <p:spPr>
          <a:xfrm>
            <a:off x="8456632" y="2904060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21FEFF-5E74-4133-9C27-6DF3F1AC9820}"/>
              </a:ext>
            </a:extLst>
          </p:cNvPr>
          <p:cNvSpPr txBox="1"/>
          <p:nvPr/>
        </p:nvSpPr>
        <p:spPr>
          <a:xfrm>
            <a:off x="10588120" y="2083633"/>
            <a:ext cx="52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883FF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CAC508-15F8-44A6-95CE-4CDAB80CAB8E}"/>
              </a:ext>
            </a:extLst>
          </p:cNvPr>
          <p:cNvSpPr txBox="1"/>
          <p:nvPr/>
        </p:nvSpPr>
        <p:spPr>
          <a:xfrm>
            <a:off x="10108493" y="4092383"/>
            <a:ext cx="1250286" cy="92333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Pion donut and support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0B24D93-363D-4912-8ED8-011E8273FFA3}"/>
              </a:ext>
            </a:extLst>
          </p:cNvPr>
          <p:cNvCxnSpPr>
            <a:cxnSpLocks/>
            <a:stCxn id="69" idx="0"/>
          </p:cNvCxnSpPr>
          <p:nvPr/>
        </p:nvCxnSpPr>
        <p:spPr>
          <a:xfrm flipH="1" flipV="1">
            <a:off x="10533462" y="3144818"/>
            <a:ext cx="200174" cy="947565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79B2-E920-4DF1-82B8-78904A2C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 Scope (to L4)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F8AB-9BBD-46BA-8F5E-1C4E2BFB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41" y="966055"/>
            <a:ext cx="6992018" cy="53816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1.03 Work Breakdown Structure (WBS)</a:t>
            </a:r>
          </a:p>
          <a:p>
            <a:pPr lvl="1"/>
            <a:r>
              <a:rPr lang="en-US" sz="2200" dirty="0"/>
              <a:t>1.03.01 – Spectrometer Management – CAM</a:t>
            </a:r>
          </a:p>
          <a:p>
            <a:pPr lvl="1"/>
            <a:r>
              <a:rPr lang="en-US" sz="2200" dirty="0"/>
              <a:t>1.03.02 – Downstream Toroid</a:t>
            </a:r>
          </a:p>
          <a:p>
            <a:pPr lvl="2"/>
            <a:r>
              <a:rPr lang="en-US" sz="2000" dirty="0"/>
              <a:t>1.03.02.01 Downstream Toroid Coils</a:t>
            </a:r>
          </a:p>
          <a:p>
            <a:pPr lvl="2"/>
            <a:r>
              <a:rPr lang="en-US" sz="2000" dirty="0"/>
              <a:t>1.03.02.02 Downstream Toroid Enclosure</a:t>
            </a:r>
          </a:p>
          <a:p>
            <a:pPr lvl="2"/>
            <a:r>
              <a:rPr lang="en-US" sz="2000" dirty="0"/>
              <a:t>1.03.02.03 Downstream Toroid Collimator</a:t>
            </a:r>
          </a:p>
          <a:p>
            <a:pPr lvl="1"/>
            <a:r>
              <a:rPr lang="en-US" sz="2200" dirty="0"/>
              <a:t>1.03.03 – Upstream Toroid</a:t>
            </a:r>
          </a:p>
          <a:p>
            <a:pPr lvl="2"/>
            <a:r>
              <a:rPr lang="en-US" sz="2000" dirty="0"/>
              <a:t>1.03.03.01 Upstream Toroid Coils</a:t>
            </a:r>
          </a:p>
          <a:p>
            <a:pPr lvl="2"/>
            <a:r>
              <a:rPr lang="en-US" sz="2000" dirty="0"/>
              <a:t>1.03.03.02 Upstream Toroid Enclosure</a:t>
            </a:r>
          </a:p>
          <a:p>
            <a:pPr lvl="2"/>
            <a:r>
              <a:rPr lang="en-US" sz="2000" dirty="0"/>
              <a:t>1.03.03.03 Upstream Toroid Collimators</a:t>
            </a:r>
          </a:p>
          <a:p>
            <a:pPr lvl="1"/>
            <a:r>
              <a:rPr lang="en-US" sz="2200" dirty="0"/>
              <a:t>1.03.04 – Magnet Power Supplies, Cooling and Controls</a:t>
            </a:r>
          </a:p>
          <a:p>
            <a:pPr lvl="2"/>
            <a:r>
              <a:rPr lang="en-US" sz="2000" dirty="0"/>
              <a:t>1.03.04.01 Magnets Power Supplies</a:t>
            </a:r>
          </a:p>
          <a:p>
            <a:pPr lvl="3"/>
            <a:r>
              <a:rPr lang="en-US" sz="1800" dirty="0"/>
              <a:t>1.03.04.01.01 Downstream Magnet Power Supplies</a:t>
            </a:r>
          </a:p>
          <a:p>
            <a:pPr lvl="3"/>
            <a:r>
              <a:rPr lang="en-US" sz="1800" dirty="0"/>
              <a:t>1.03.04.01.02 Upstream Magnet Power Supplies</a:t>
            </a:r>
          </a:p>
          <a:p>
            <a:pPr lvl="2"/>
            <a:r>
              <a:rPr lang="en-US" sz="2000" dirty="0"/>
              <a:t>1.03.04.02 Magnets I&amp;C</a:t>
            </a:r>
          </a:p>
          <a:p>
            <a:pPr lvl="3"/>
            <a:r>
              <a:rPr lang="en-US" sz="1800" dirty="0"/>
              <a:t>1.03.04.02.01 Downstream Magnet I&amp;C</a:t>
            </a:r>
          </a:p>
          <a:p>
            <a:pPr lvl="3"/>
            <a:r>
              <a:rPr lang="en-US" sz="1800" dirty="0"/>
              <a:t>1.03.04.02.02 Upstream Magnet I&amp;C</a:t>
            </a:r>
          </a:p>
          <a:p>
            <a:pPr lvl="2"/>
            <a:r>
              <a:rPr lang="en-US" sz="2000" dirty="0"/>
              <a:t>1.03.04.03 Magnets Water Chiller</a:t>
            </a:r>
          </a:p>
          <a:p>
            <a:pPr lvl="2"/>
            <a:r>
              <a:rPr lang="en-US" sz="2000" dirty="0"/>
              <a:t>1.03.04.04 Field Measurement Equipment</a:t>
            </a:r>
          </a:p>
          <a:p>
            <a:pPr lvl="2"/>
            <a:r>
              <a:rPr lang="en-US" sz="2000" dirty="0"/>
              <a:t>1.03.04.05 Shielding Supports</a:t>
            </a:r>
          </a:p>
          <a:p>
            <a:pPr lvl="1"/>
            <a:r>
              <a:rPr lang="en-US" sz="2200" dirty="0"/>
              <a:t>1.03.05 – Beam Pipes and Windows</a:t>
            </a:r>
          </a:p>
          <a:p>
            <a:pPr lvl="1"/>
            <a:r>
              <a:rPr lang="en-US" sz="2200" dirty="0"/>
              <a:t>1.03.06 – Spectrometer Assembly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735E-109B-40BF-9BD5-67BFF946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F3B9EB5-D7F5-4781-9CF5-A90E8D329D12}"/>
              </a:ext>
            </a:extLst>
          </p:cNvPr>
          <p:cNvSpPr/>
          <p:nvPr/>
        </p:nvSpPr>
        <p:spPr>
          <a:xfrm>
            <a:off x="5015552" y="1446663"/>
            <a:ext cx="2975212" cy="4374106"/>
          </a:xfrm>
          <a:custGeom>
            <a:avLst/>
            <a:gdLst>
              <a:gd name="connsiteX0" fmla="*/ 0 w 2743200"/>
              <a:gd name="connsiteY0" fmla="*/ 0 h 4374106"/>
              <a:gd name="connsiteX1" fmla="*/ 1371600 w 2743200"/>
              <a:gd name="connsiteY1" fmla="*/ 228591 h 4374106"/>
              <a:gd name="connsiteX2" fmla="*/ 1371600 w 2743200"/>
              <a:gd name="connsiteY2" fmla="*/ 1958462 h 4374106"/>
              <a:gd name="connsiteX3" fmla="*/ 2743200 w 2743200"/>
              <a:gd name="connsiteY3" fmla="*/ 2187053 h 4374106"/>
              <a:gd name="connsiteX4" fmla="*/ 1371600 w 2743200"/>
              <a:gd name="connsiteY4" fmla="*/ 2415644 h 4374106"/>
              <a:gd name="connsiteX5" fmla="*/ 1371600 w 2743200"/>
              <a:gd name="connsiteY5" fmla="*/ 4145515 h 4374106"/>
              <a:gd name="connsiteX6" fmla="*/ 0 w 2743200"/>
              <a:gd name="connsiteY6" fmla="*/ 4374106 h 4374106"/>
              <a:gd name="connsiteX7" fmla="*/ 0 w 2743200"/>
              <a:gd name="connsiteY7" fmla="*/ 0 h 4374106"/>
              <a:gd name="connsiteX0" fmla="*/ 0 w 2743200"/>
              <a:gd name="connsiteY0" fmla="*/ 0 h 4374106"/>
              <a:gd name="connsiteX1" fmla="*/ 1371600 w 2743200"/>
              <a:gd name="connsiteY1" fmla="*/ 228591 h 4374106"/>
              <a:gd name="connsiteX2" fmla="*/ 1371600 w 2743200"/>
              <a:gd name="connsiteY2" fmla="*/ 1958462 h 4374106"/>
              <a:gd name="connsiteX3" fmla="*/ 2743200 w 2743200"/>
              <a:gd name="connsiteY3" fmla="*/ 2187053 h 4374106"/>
              <a:gd name="connsiteX4" fmla="*/ 1371600 w 2743200"/>
              <a:gd name="connsiteY4" fmla="*/ 2415644 h 4374106"/>
              <a:gd name="connsiteX5" fmla="*/ 1371600 w 2743200"/>
              <a:gd name="connsiteY5" fmla="*/ 4145515 h 4374106"/>
              <a:gd name="connsiteX6" fmla="*/ 0 w 2743200"/>
              <a:gd name="connsiteY6" fmla="*/ 4374106 h 4374106"/>
              <a:gd name="connsiteX0" fmla="*/ 0 w 2743200"/>
              <a:gd name="connsiteY0" fmla="*/ 0 h 4374106"/>
              <a:gd name="connsiteX1" fmla="*/ 1371600 w 2743200"/>
              <a:gd name="connsiteY1" fmla="*/ 228591 h 4374106"/>
              <a:gd name="connsiteX2" fmla="*/ 1371600 w 2743200"/>
              <a:gd name="connsiteY2" fmla="*/ 1958462 h 4374106"/>
              <a:gd name="connsiteX3" fmla="*/ 2743200 w 2743200"/>
              <a:gd name="connsiteY3" fmla="*/ 2187053 h 4374106"/>
              <a:gd name="connsiteX4" fmla="*/ 1371600 w 2743200"/>
              <a:gd name="connsiteY4" fmla="*/ 2415644 h 4374106"/>
              <a:gd name="connsiteX5" fmla="*/ 1371600 w 2743200"/>
              <a:gd name="connsiteY5" fmla="*/ 4145515 h 4374106"/>
              <a:gd name="connsiteX6" fmla="*/ 0 w 2743200"/>
              <a:gd name="connsiteY6" fmla="*/ 4374106 h 4374106"/>
              <a:gd name="connsiteX7" fmla="*/ 0 w 2743200"/>
              <a:gd name="connsiteY7" fmla="*/ 0 h 4374106"/>
              <a:gd name="connsiteX0" fmla="*/ 0 w 2743200"/>
              <a:gd name="connsiteY0" fmla="*/ 0 h 4374106"/>
              <a:gd name="connsiteX1" fmla="*/ 1371600 w 2743200"/>
              <a:gd name="connsiteY1" fmla="*/ 228591 h 4374106"/>
              <a:gd name="connsiteX2" fmla="*/ 1371600 w 2743200"/>
              <a:gd name="connsiteY2" fmla="*/ 1958462 h 4374106"/>
              <a:gd name="connsiteX3" fmla="*/ 2047164 w 2743200"/>
              <a:gd name="connsiteY3" fmla="*/ 2187053 h 4374106"/>
              <a:gd name="connsiteX4" fmla="*/ 1371600 w 2743200"/>
              <a:gd name="connsiteY4" fmla="*/ 2415644 h 4374106"/>
              <a:gd name="connsiteX5" fmla="*/ 1371600 w 2743200"/>
              <a:gd name="connsiteY5" fmla="*/ 4145515 h 4374106"/>
              <a:gd name="connsiteX6" fmla="*/ 0 w 2743200"/>
              <a:gd name="connsiteY6" fmla="*/ 4374106 h 43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4374106" stroke="0" extrusionOk="0">
                <a:moveTo>
                  <a:pt x="0" y="0"/>
                </a:moveTo>
                <a:cubicBezTo>
                  <a:pt x="757514" y="0"/>
                  <a:pt x="1371600" y="102344"/>
                  <a:pt x="1371600" y="228591"/>
                </a:cubicBezTo>
                <a:lnTo>
                  <a:pt x="1371600" y="1958462"/>
                </a:lnTo>
                <a:cubicBezTo>
                  <a:pt x="1371600" y="2084709"/>
                  <a:pt x="1985686" y="2187053"/>
                  <a:pt x="2743200" y="2187053"/>
                </a:cubicBezTo>
                <a:cubicBezTo>
                  <a:pt x="1985686" y="2187053"/>
                  <a:pt x="1371600" y="2289397"/>
                  <a:pt x="1371600" y="2415644"/>
                </a:cubicBezTo>
                <a:lnTo>
                  <a:pt x="1371600" y="4145515"/>
                </a:lnTo>
                <a:cubicBezTo>
                  <a:pt x="1371600" y="4271762"/>
                  <a:pt x="757514" y="4374106"/>
                  <a:pt x="0" y="4374106"/>
                </a:cubicBezTo>
                <a:lnTo>
                  <a:pt x="0" y="0"/>
                </a:lnTo>
                <a:close/>
              </a:path>
              <a:path w="2743200" h="4374106" fill="none">
                <a:moveTo>
                  <a:pt x="0" y="0"/>
                </a:moveTo>
                <a:cubicBezTo>
                  <a:pt x="757514" y="0"/>
                  <a:pt x="1371600" y="102344"/>
                  <a:pt x="1371600" y="228591"/>
                </a:cubicBezTo>
                <a:lnTo>
                  <a:pt x="1371600" y="1958462"/>
                </a:lnTo>
                <a:cubicBezTo>
                  <a:pt x="1371600" y="2084709"/>
                  <a:pt x="1289650" y="2187053"/>
                  <a:pt x="2047164" y="2187053"/>
                </a:cubicBezTo>
                <a:cubicBezTo>
                  <a:pt x="1289650" y="2187053"/>
                  <a:pt x="1371600" y="2289397"/>
                  <a:pt x="1371600" y="2415644"/>
                </a:cubicBezTo>
                <a:lnTo>
                  <a:pt x="1371600" y="4145515"/>
                </a:lnTo>
                <a:cubicBezTo>
                  <a:pt x="1371600" y="4271762"/>
                  <a:pt x="757514" y="4374106"/>
                  <a:pt x="0" y="437410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085BD-C276-496A-9AC7-B43060D6F0C1}"/>
              </a:ext>
            </a:extLst>
          </p:cNvPr>
          <p:cNvSpPr txBox="1"/>
          <p:nvPr/>
        </p:nvSpPr>
        <p:spPr>
          <a:xfrm>
            <a:off x="7492625" y="3445122"/>
            <a:ext cx="30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3A Procurements ~$5.5M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B10C1-D9C3-47A0-8EDD-C0C1B0DC58F9}"/>
              </a:ext>
            </a:extLst>
          </p:cNvPr>
          <p:cNvSpPr txBox="1"/>
          <p:nvPr/>
        </p:nvSpPr>
        <p:spPr>
          <a:xfrm>
            <a:off x="7492624" y="5978989"/>
            <a:ext cx="30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Prototyping Efforts in Test Lab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EF0AC-ADE5-4B17-BE49-D4D5D6EBE11D}"/>
              </a:ext>
            </a:extLst>
          </p:cNvPr>
          <p:cNvSpPr/>
          <p:nvPr/>
        </p:nvSpPr>
        <p:spPr>
          <a:xfrm>
            <a:off x="7697341" y="1813544"/>
            <a:ext cx="3239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MIT contract for US design </a:t>
            </a:r>
          </a:p>
          <a:p>
            <a:r>
              <a:rPr lang="en-US" dirty="0"/>
              <a:t>(TM-0 coils, 2 bounce, </a:t>
            </a:r>
            <a:r>
              <a:rPr lang="en-US" dirty="0" err="1"/>
              <a:t>coll</a:t>
            </a:r>
            <a:r>
              <a:rPr lang="en-US" dirty="0"/>
              <a:t> 1, 2, 4, and blocker and sieve)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882EA4-456C-4C1C-9E83-CC390511469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794078" y="2275209"/>
            <a:ext cx="3903263" cy="25269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DA96CB-6594-4651-B21F-A263FA8F0168}"/>
              </a:ext>
            </a:extLst>
          </p:cNvPr>
          <p:cNvCxnSpPr>
            <a:cxnSpLocks/>
          </p:cNvCxnSpPr>
          <p:nvPr/>
        </p:nvCxnSpPr>
        <p:spPr>
          <a:xfrm flipH="1" flipV="1">
            <a:off x="4374107" y="6032310"/>
            <a:ext cx="3118519" cy="11756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09D3B45-608F-4F60-B8B5-55F1C35C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MOLLER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64718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37C28D-3507-774A-9700-8AA6B38D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 3A Review &amp; Scope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CD3D5F-C9D4-FB33-F8BC-9438E654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4"/>
            <a:ext cx="11491933" cy="2807923"/>
          </a:xfrm>
        </p:spPr>
        <p:txBody>
          <a:bodyPr>
            <a:normAutofit/>
          </a:bodyPr>
          <a:lstStyle/>
          <a:p>
            <a:r>
              <a:rPr lang="en-US" sz="2000" dirty="0"/>
              <a:t>Project Assessment for CD-3A and Status Jan 10-12, 2023 </a:t>
            </a:r>
          </a:p>
          <a:p>
            <a:pPr lvl="1"/>
            <a:r>
              <a:rPr lang="en-US" sz="1800" dirty="0"/>
              <a:t>Conducted by Office of Project Assessment</a:t>
            </a:r>
          </a:p>
          <a:p>
            <a:r>
              <a:rPr lang="en-US" sz="2000" dirty="0"/>
              <a:t>Successfully cleared 3A (with caveats) enabling procurement of expensive and long-lead items (a LOT of W, Cu and power supplies).</a:t>
            </a:r>
          </a:p>
          <a:p>
            <a:pPr lvl="1"/>
            <a:r>
              <a:rPr lang="en-US" dirty="0"/>
              <a:t>New CAM…</a:t>
            </a:r>
            <a:endParaRPr lang="en-US" sz="1800" dirty="0"/>
          </a:p>
          <a:p>
            <a:r>
              <a:rPr lang="en-US" sz="2000" dirty="0"/>
              <a:t>Targeting CD-2/3 Q4 CY2023</a:t>
            </a:r>
          </a:p>
          <a:p>
            <a:r>
              <a:rPr lang="en-US" sz="2000" dirty="0"/>
              <a:t>So, what is the 3A scope…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70C49-7C8B-BC4A-9BF1-6ECE2D5E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ACF7D9-4374-4B57-9DAF-9339AB28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MOLLER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49873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619-C143-45CE-BA44-080C7995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 Scope: Procurements (1.03)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53BE5-1BFC-4332-A4CA-8774240C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76" y="1696210"/>
            <a:ext cx="3416305" cy="3708303"/>
          </a:xfrm>
        </p:spPr>
        <p:txBody>
          <a:bodyPr/>
          <a:lstStyle/>
          <a:p>
            <a:r>
              <a:rPr lang="en-US" dirty="0"/>
              <a:t>Long lead items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C4B53-3353-456F-B00D-0B82E72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50B-CECA-4B9F-90BE-7CC2967A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7C8EF-4423-4365-B90A-1D541062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8" y="869209"/>
            <a:ext cx="6382707" cy="58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3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619-C143-45CE-BA44-080C7995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 Scope: Procurements (1.03)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53BE5-1BFC-4332-A4CA-8774240C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76" y="1696210"/>
            <a:ext cx="3416305" cy="3708303"/>
          </a:xfrm>
        </p:spPr>
        <p:txBody>
          <a:bodyPr/>
          <a:lstStyle/>
          <a:p>
            <a:r>
              <a:rPr lang="en-US" dirty="0"/>
              <a:t>Long lead items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 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C4B53-3353-456F-B00D-0B82E72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50B-CECA-4B9F-90BE-7CC2967A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AB3B5-9EDB-4375-BD9F-3143EB96FDB1}"/>
              </a:ext>
            </a:extLst>
          </p:cNvPr>
          <p:cNvSpPr/>
          <p:nvPr/>
        </p:nvSpPr>
        <p:spPr>
          <a:xfrm>
            <a:off x="6461665" y="1924334"/>
            <a:ext cx="4617710" cy="163773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C3923-9BA9-467F-9FFA-F41A7C6BACFC}"/>
              </a:ext>
            </a:extLst>
          </p:cNvPr>
          <p:cNvSpPr/>
          <p:nvPr/>
        </p:nvSpPr>
        <p:spPr>
          <a:xfrm>
            <a:off x="6469039" y="4028362"/>
            <a:ext cx="4597238" cy="878007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A2804-AA2E-4FA9-87B3-DF3B4CD464F7}"/>
              </a:ext>
            </a:extLst>
          </p:cNvPr>
          <p:cNvSpPr/>
          <p:nvPr/>
        </p:nvSpPr>
        <p:spPr>
          <a:xfrm>
            <a:off x="6461665" y="2791538"/>
            <a:ext cx="4617710" cy="53316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5FAA4-851D-4756-86F6-5FBB41B7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8" y="869209"/>
            <a:ext cx="6382707" cy="58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8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619-C143-45CE-BA44-080C7995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 Scope: Procurements (1.03)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53BE5-1BFC-4332-A4CA-8774240C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76" y="1696210"/>
            <a:ext cx="3416305" cy="3708303"/>
          </a:xfrm>
        </p:spPr>
        <p:txBody>
          <a:bodyPr/>
          <a:lstStyle/>
          <a:p>
            <a:r>
              <a:rPr lang="en-US" dirty="0"/>
              <a:t>Long lead items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 components</a:t>
            </a:r>
          </a:p>
          <a:p>
            <a:r>
              <a:rPr lang="en-US" dirty="0">
                <a:solidFill>
                  <a:srgbClr val="00A500"/>
                </a:solidFill>
              </a:rPr>
              <a:t>Production coils (35 total)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Material to support production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Assembly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C4B53-3353-456F-B00D-0B82E72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50B-CECA-4B9F-90BE-7CC2967A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AB3B5-9EDB-4375-BD9F-3143EB96FDB1}"/>
              </a:ext>
            </a:extLst>
          </p:cNvPr>
          <p:cNvSpPr/>
          <p:nvPr/>
        </p:nvSpPr>
        <p:spPr>
          <a:xfrm>
            <a:off x="6461665" y="1924334"/>
            <a:ext cx="4617710" cy="163773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C3923-9BA9-467F-9FFA-F41A7C6BACFC}"/>
              </a:ext>
            </a:extLst>
          </p:cNvPr>
          <p:cNvSpPr/>
          <p:nvPr/>
        </p:nvSpPr>
        <p:spPr>
          <a:xfrm>
            <a:off x="6469039" y="4028362"/>
            <a:ext cx="4597238" cy="878007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A2804-AA2E-4FA9-87B3-DF3B4CD464F7}"/>
              </a:ext>
            </a:extLst>
          </p:cNvPr>
          <p:cNvSpPr/>
          <p:nvPr/>
        </p:nvSpPr>
        <p:spPr>
          <a:xfrm>
            <a:off x="6461665" y="2791538"/>
            <a:ext cx="4617710" cy="53316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34423-28F2-4123-8ED4-595EE7B4D2DC}"/>
              </a:ext>
            </a:extLst>
          </p:cNvPr>
          <p:cNvSpPr/>
          <p:nvPr/>
        </p:nvSpPr>
        <p:spPr>
          <a:xfrm>
            <a:off x="6461230" y="879874"/>
            <a:ext cx="4617710" cy="1044228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339DA-0D4B-422D-A641-96E4FA7CE15C}"/>
              </a:ext>
            </a:extLst>
          </p:cNvPr>
          <p:cNvSpPr/>
          <p:nvPr/>
        </p:nvSpPr>
        <p:spPr>
          <a:xfrm>
            <a:off x="6469039" y="3679106"/>
            <a:ext cx="4617710" cy="34902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A7AE84-6B38-4A9B-A277-7B02523F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8" y="869209"/>
            <a:ext cx="6382707" cy="58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619-C143-45CE-BA44-080C7995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 Scope: Procurements (1.03)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53BE5-1BFC-4332-A4CA-8774240C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76" y="1696210"/>
            <a:ext cx="3416305" cy="3708303"/>
          </a:xfrm>
        </p:spPr>
        <p:txBody>
          <a:bodyPr/>
          <a:lstStyle/>
          <a:p>
            <a:r>
              <a:rPr lang="en-US" dirty="0"/>
              <a:t>Long lead items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 components</a:t>
            </a:r>
          </a:p>
          <a:p>
            <a:r>
              <a:rPr lang="en-US" dirty="0">
                <a:solidFill>
                  <a:srgbClr val="00A500"/>
                </a:solidFill>
              </a:rPr>
              <a:t>Production coils (35 total) 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Material to support production</a:t>
            </a:r>
          </a:p>
          <a:p>
            <a:pPr lvl="1"/>
            <a:r>
              <a:rPr lang="en-US" dirty="0">
                <a:solidFill>
                  <a:srgbClr val="00A500"/>
                </a:solidFill>
              </a:rPr>
              <a:t>Assembly</a:t>
            </a:r>
          </a:p>
          <a:p>
            <a:r>
              <a:rPr lang="en-US" dirty="0">
                <a:solidFill>
                  <a:srgbClr val="0070C0"/>
                </a:solidFill>
              </a:rPr>
              <a:t>Power supplies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C4B53-3353-456F-B00D-0B82E72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MOLLER Status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750B-CECA-4B9F-90BE-7CC2967A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AB3B5-9EDB-4375-BD9F-3143EB96FDB1}"/>
              </a:ext>
            </a:extLst>
          </p:cNvPr>
          <p:cNvSpPr/>
          <p:nvPr/>
        </p:nvSpPr>
        <p:spPr>
          <a:xfrm>
            <a:off x="6461665" y="1924334"/>
            <a:ext cx="4617710" cy="163773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C3923-9BA9-467F-9FFA-F41A7C6BACFC}"/>
              </a:ext>
            </a:extLst>
          </p:cNvPr>
          <p:cNvSpPr/>
          <p:nvPr/>
        </p:nvSpPr>
        <p:spPr>
          <a:xfrm>
            <a:off x="6469039" y="4028362"/>
            <a:ext cx="4597238" cy="878007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A2804-AA2E-4FA9-87B3-DF3B4CD464F7}"/>
              </a:ext>
            </a:extLst>
          </p:cNvPr>
          <p:cNvSpPr/>
          <p:nvPr/>
        </p:nvSpPr>
        <p:spPr>
          <a:xfrm>
            <a:off x="6461665" y="2791538"/>
            <a:ext cx="4617710" cy="533161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339DA-0D4B-422D-A641-96E4FA7CE15C}"/>
              </a:ext>
            </a:extLst>
          </p:cNvPr>
          <p:cNvSpPr/>
          <p:nvPr/>
        </p:nvSpPr>
        <p:spPr>
          <a:xfrm>
            <a:off x="6469039" y="3679106"/>
            <a:ext cx="4617710" cy="34902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60E03A-A5C0-4159-9015-EAFE85AFC64C}"/>
              </a:ext>
            </a:extLst>
          </p:cNvPr>
          <p:cNvSpPr/>
          <p:nvPr/>
        </p:nvSpPr>
        <p:spPr>
          <a:xfrm>
            <a:off x="6469039" y="4915698"/>
            <a:ext cx="4617710" cy="163773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BCDF63-68E5-4AF9-A491-46394A8467CA}"/>
              </a:ext>
            </a:extLst>
          </p:cNvPr>
          <p:cNvSpPr/>
          <p:nvPr/>
        </p:nvSpPr>
        <p:spPr>
          <a:xfrm>
            <a:off x="6472725" y="5265063"/>
            <a:ext cx="4617710" cy="163773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BF35A2-8BB5-4F28-A8B5-5285D8EF3A0D}"/>
              </a:ext>
            </a:extLst>
          </p:cNvPr>
          <p:cNvSpPr/>
          <p:nvPr/>
        </p:nvSpPr>
        <p:spPr>
          <a:xfrm>
            <a:off x="6461230" y="879874"/>
            <a:ext cx="4617710" cy="1044228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33286E-25DD-4FB0-B528-93844F135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8" y="869209"/>
            <a:ext cx="6382707" cy="58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_Template.pptx" id="{DF7C2B5A-C6E0-E74E-850B-1AAA2CB3DAB6}" vid="{8A6F3AB8-FF79-3E40-890B-3F5254BA2959}"/>
    </a:ext>
  </a:extLst>
</a:theme>
</file>

<file path=ppt/theme/theme2.xml><?xml version="1.0" encoding="utf-8"?>
<a:theme xmlns:a="http://schemas.openxmlformats.org/drawingml/2006/main" name="Project_Management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3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19" ma:contentTypeDescription="Create a new document." ma:contentTypeScope="" ma:versionID="b3dad34caa13706ab9b04a6df032e40d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d5c43151ede669e3d7fdf397c3568350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rder0" minOccurs="0"/>
                <xsd:element ref="ns3:TaxCatchAll" minOccurs="0"/>
                <xsd:element ref="ns2:lcf76f155ced4ddcb4097134ff3c332f" minOccurs="0"/>
                <xsd:element ref="ns2:Not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order0" ma:index="17" nillable="true" ma:displayName="order" ma:format="Dropdown" ma:internalName="order0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1" nillable="true" ma:displayName="Notes" ma:description="Passcode: +V8cy34F" ma:format="Dropdown" ma:internalName="Notes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9fe7b30-ccdb-4f7b-890c-e4714ded0ee8}" ma:internalName="TaxCatchAll" ma:showField="CatchAllData" ma:web="9fdee2bc-9293-48cc-b756-85f5c14e8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d9b38298-6679-47c0-8a4c-297cb3434de8" xsi:nil="true"/>
    <TaxCatchAll xmlns="9fdee2bc-9293-48cc-b756-85f5c14e8a2a" xsi:nil="true"/>
    <lcf76f155ced4ddcb4097134ff3c332f xmlns="d9b38298-6679-47c0-8a4c-297cb3434de8">
      <Terms xmlns="http://schemas.microsoft.com/office/infopath/2007/PartnerControls"/>
    </lcf76f155ced4ddcb4097134ff3c332f>
    <Notes xmlns="d9b38298-6679-47c0-8a4c-297cb3434de8" xsi:nil="true"/>
  </documentManagement>
</p:properties>
</file>

<file path=customXml/itemProps1.xml><?xml version="1.0" encoding="utf-8"?>
<ds:datastoreItem xmlns:ds="http://schemas.openxmlformats.org/officeDocument/2006/customXml" ds:itemID="{670B51F4-3B41-4BBF-8739-2187D3D6B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380D45-38E5-4789-B43A-68A2E9959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76B76D-4243-43B8-9462-2BF867FB8666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9fdee2bc-9293-48cc-b756-85f5c14e8a2a"/>
    <ds:schemaRef ds:uri="d9b38298-6679-47c0-8a4c-297cb3434de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16710</TotalTime>
  <Words>668</Words>
  <Application>Microsoft Office PowerPoint</Application>
  <PresentationFormat>Widescreen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.PingFangSC-Regular</vt:lpstr>
      <vt:lpstr>Arial</vt:lpstr>
      <vt:lpstr>Calibri</vt:lpstr>
      <vt:lpstr>Courier New</vt:lpstr>
      <vt:lpstr>PingFangSC-Regular</vt:lpstr>
      <vt:lpstr>Wingdings</vt:lpstr>
      <vt:lpstr>Office Theme</vt:lpstr>
      <vt:lpstr>Project_Management</vt:lpstr>
      <vt:lpstr>1_Office Theme</vt:lpstr>
      <vt:lpstr>MOLLER Collaboration Meeting </vt:lpstr>
      <vt:lpstr>Organization</vt:lpstr>
      <vt:lpstr>Spectrometer Scope</vt:lpstr>
      <vt:lpstr>Spectrometer Scope (to L4) </vt:lpstr>
      <vt:lpstr>Spectrometer 3A Review &amp; Scope</vt:lpstr>
      <vt:lpstr>3A Scope: Procurements (1.03)</vt:lpstr>
      <vt:lpstr>3A Scope: Procurements (1.03)</vt:lpstr>
      <vt:lpstr>3A Scope: Procurements (1.03)</vt:lpstr>
      <vt:lpstr>3A Scope: Procurements (1.03)</vt:lpstr>
      <vt:lpstr>3A Scope: Procurements (1.03)</vt:lpstr>
      <vt:lpstr>Summary/Status</vt:lpstr>
      <vt:lpstr>BACKS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Project Update</dc:title>
  <dc:creator>Fast, James E (PNNL)</dc:creator>
  <cp:lastModifiedBy>Michael Dion</cp:lastModifiedBy>
  <cp:revision>182</cp:revision>
  <dcterms:created xsi:type="dcterms:W3CDTF">2020-12-14T19:31:37Z</dcterms:created>
  <dcterms:modified xsi:type="dcterms:W3CDTF">2023-05-04T18:02:31Z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