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72" r:id="rId4"/>
    <p:sldId id="275" r:id="rId5"/>
    <p:sldId id="262" r:id="rId6"/>
    <p:sldId id="274" r:id="rId7"/>
    <p:sldId id="264" r:id="rId8"/>
    <p:sldId id="259" r:id="rId9"/>
    <p:sldId id="273" r:id="rId10"/>
    <p:sldId id="276" r:id="rId11"/>
    <p:sldId id="26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Dion" initials="MD" lastIdx="6" clrIdx="0">
    <p:extLst>
      <p:ext uri="{19B8F6BF-5375-455C-9EA6-DF929625EA0E}">
        <p15:presenceInfo xmlns:p15="http://schemas.microsoft.com/office/powerpoint/2012/main" userId="S-1-5-21-1097014734-140981682-1849977318-159254" providerId="AD"/>
      </p:ext>
    </p:extLst>
  </p:cmAuthor>
  <p:cmAuthor id="2" name="Sandesh Gopinath" initials="SG" lastIdx="5" clrIdx="1">
    <p:extLst>
      <p:ext uri="{19B8F6BF-5375-455C-9EA6-DF929625EA0E}">
        <p15:presenceInfo xmlns:p15="http://schemas.microsoft.com/office/powerpoint/2012/main" userId="S-1-5-21-1097014734-140981682-1849977318-52596" providerId="AD"/>
      </p:ext>
    </p:extLst>
  </p:cmAuthor>
  <p:cmAuthor id="3" name="David Kashy" initials="DK" lastIdx="1" clrIdx="2">
    <p:extLst>
      <p:ext uri="{19B8F6BF-5375-455C-9EA6-DF929625EA0E}">
        <p15:presenceInfo xmlns:p15="http://schemas.microsoft.com/office/powerpoint/2012/main" userId="S-1-5-21-1097014734-140981682-1849977318-17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3" y="1720793"/>
            <a:ext cx="5402445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3" y="5126730"/>
            <a:ext cx="540244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44325" y="561132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44C1C2-2DCE-480D-8876-1EADDAD427CD}" type="datetimeFigureOut">
              <a:rPr lang="en-US" smtClean="0"/>
              <a:t>5/4/2023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3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2" y="505595"/>
            <a:ext cx="7699333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142515" y="849093"/>
            <a:ext cx="3864428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831268" y="632829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44C1C2-2DCE-480D-8876-1EADDAD427C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142515" y="156701"/>
            <a:ext cx="3864428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51" y="1726358"/>
            <a:ext cx="5464323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708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4C1C2-2DCE-480D-8876-1EADDAD427C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FD222-A890-4671-8C14-5FA4C2E7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34FD5-E68A-2B4D-29FA-286945F27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0124" y="1720793"/>
            <a:ext cx="5613714" cy="3573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May 04,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5E934236-E122-7846-84A9-752797FA274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08509" y="1791485"/>
            <a:ext cx="2298955" cy="107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3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DFD222-A890-4671-8C14-5FA4C2E7C7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56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DFD222-A890-4671-8C14-5FA4C2E7C7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1" y="966055"/>
            <a:ext cx="5449329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2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DFD222-A890-4671-8C14-5FA4C2E7C7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5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DFD222-A890-4671-8C14-5FA4C2E7C7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83117"/>
            <a:ext cx="5531708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7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DFD222-A890-4671-8C14-5FA4C2E7C7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4840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4840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9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022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DFD222-A890-4671-8C14-5FA4C2E7C7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189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DFD222-A890-4671-8C14-5FA4C2E7C7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3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39513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DFD222-A890-4671-8C14-5FA4C2E7C7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39512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7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4C1C2-2DCE-480D-8876-1EADDAD427C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DFD222-A890-4671-8C14-5FA4C2E7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2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MOLLER Collaboration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Spectrometer Engineering</a:t>
            </a:r>
          </a:p>
          <a:p>
            <a:r>
              <a:rPr lang="en-US" dirty="0" smtClean="0"/>
              <a:t>Conductor 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 smtClean="0"/>
              <a:t>ocation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easurement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</a:p>
          <a:p>
            <a:r>
              <a:rPr lang="en-US" dirty="0" smtClean="0"/>
              <a:t>&amp; DS Enclosure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May 5-6, </a:t>
            </a:r>
            <a:r>
              <a:rPr lang="en-US" dirty="0"/>
              <a:t>2023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Sandesh G &amp; Team</a:t>
            </a:r>
          </a:p>
        </p:txBody>
      </p:sp>
    </p:spTree>
    <p:extLst>
      <p:ext uri="{BB962C8B-B14F-4D97-AF65-F5344CB8AC3E}">
        <p14:creationId xmlns:p14="http://schemas.microsoft.com/office/powerpoint/2010/main" val="190459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Inductive </a:t>
            </a:r>
            <a:r>
              <a:rPr lang="en-US" dirty="0"/>
              <a:t>Displacement </a:t>
            </a:r>
            <a:r>
              <a:rPr lang="en-US" dirty="0" smtClean="0"/>
              <a:t>Sensor used to locate the conductor within the coil</a:t>
            </a:r>
          </a:p>
          <a:p>
            <a:pPr lvl="1"/>
            <a:r>
              <a:rPr lang="en-US" dirty="0" smtClean="0"/>
              <a:t>Measurements on prototype coils used to improve production coil fabrication method</a:t>
            </a:r>
          </a:p>
          <a:p>
            <a:pPr lvl="1"/>
            <a:r>
              <a:rPr lang="en-US" dirty="0" smtClean="0"/>
              <a:t>Future measurements will confirm coil belly plate location and performance</a:t>
            </a:r>
          </a:p>
          <a:p>
            <a:pPr lvl="1"/>
            <a:r>
              <a:rPr lang="en-US" dirty="0" smtClean="0"/>
              <a:t>Insulation thickness measurements in conjunction with coil physical survey data will give precise control over conductor placement relative to the beam</a:t>
            </a:r>
          </a:p>
          <a:p>
            <a:r>
              <a:rPr lang="en-US" dirty="0" smtClean="0"/>
              <a:t>DS Enclosure Design, Analysis and Drawings complete</a:t>
            </a:r>
          </a:p>
          <a:p>
            <a:pPr lvl="1"/>
            <a:r>
              <a:rPr lang="en-US" dirty="0" smtClean="0"/>
              <a:t>21 out of 57 drawings approved, rest being reviewed</a:t>
            </a:r>
          </a:p>
          <a:p>
            <a:pPr lvl="1"/>
            <a:r>
              <a:rPr lang="en-US" dirty="0" smtClean="0"/>
              <a:t>SOW being reviewed</a:t>
            </a:r>
          </a:p>
          <a:p>
            <a:pPr lvl="1"/>
            <a:r>
              <a:rPr lang="en-US" dirty="0" smtClean="0"/>
              <a:t>PR to be submitted MAY 2023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3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0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Performance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2104949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6" descr="C:\Users\fulda\AppData\Local\Microsoft\Windows\INetCache\Content.MSO\D00DBCE.tmp"/>
          <p:cNvPicPr>
            <a:picLocks noGrp="1"/>
          </p:cNvPicPr>
          <p:nvPr>
            <p:ph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76322"/>
            <a:ext cx="5449888" cy="41625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ontent Placeholder 7"/>
          <p:cNvGraphicFramePr>
            <a:graphicFrameLocks/>
          </p:cNvGraphicFramePr>
          <p:nvPr>
            <p:extLst/>
          </p:nvPr>
        </p:nvGraphicFramePr>
        <p:xfrm>
          <a:off x="650382" y="4171856"/>
          <a:ext cx="5532438" cy="1858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028">
                  <a:extLst>
                    <a:ext uri="{9D8B030D-6E8A-4147-A177-3AD203B41FA5}">
                      <a16:colId xmlns:a16="http://schemas.microsoft.com/office/drawing/2014/main" val="447964335"/>
                    </a:ext>
                  </a:extLst>
                </a:gridCol>
                <a:gridCol w="386025">
                  <a:extLst>
                    <a:ext uri="{9D8B030D-6E8A-4147-A177-3AD203B41FA5}">
                      <a16:colId xmlns:a16="http://schemas.microsoft.com/office/drawing/2014/main" val="177624203"/>
                    </a:ext>
                  </a:extLst>
                </a:gridCol>
                <a:gridCol w="386025">
                  <a:extLst>
                    <a:ext uri="{9D8B030D-6E8A-4147-A177-3AD203B41FA5}">
                      <a16:colId xmlns:a16="http://schemas.microsoft.com/office/drawing/2014/main" val="4161850058"/>
                    </a:ext>
                  </a:extLst>
                </a:gridCol>
                <a:gridCol w="386619">
                  <a:extLst>
                    <a:ext uri="{9D8B030D-6E8A-4147-A177-3AD203B41FA5}">
                      <a16:colId xmlns:a16="http://schemas.microsoft.com/office/drawing/2014/main" val="442992877"/>
                    </a:ext>
                  </a:extLst>
                </a:gridCol>
                <a:gridCol w="359935">
                  <a:extLst>
                    <a:ext uri="{9D8B030D-6E8A-4147-A177-3AD203B41FA5}">
                      <a16:colId xmlns:a16="http://schemas.microsoft.com/office/drawing/2014/main" val="4141461399"/>
                    </a:ext>
                  </a:extLst>
                </a:gridCol>
                <a:gridCol w="421011">
                  <a:extLst>
                    <a:ext uri="{9D8B030D-6E8A-4147-A177-3AD203B41FA5}">
                      <a16:colId xmlns:a16="http://schemas.microsoft.com/office/drawing/2014/main" val="4064073599"/>
                    </a:ext>
                  </a:extLst>
                </a:gridCol>
                <a:gridCol w="373573">
                  <a:extLst>
                    <a:ext uri="{9D8B030D-6E8A-4147-A177-3AD203B41FA5}">
                      <a16:colId xmlns:a16="http://schemas.microsoft.com/office/drawing/2014/main" val="3454116594"/>
                    </a:ext>
                  </a:extLst>
                </a:gridCol>
                <a:gridCol w="373573">
                  <a:extLst>
                    <a:ext uri="{9D8B030D-6E8A-4147-A177-3AD203B41FA5}">
                      <a16:colId xmlns:a16="http://schemas.microsoft.com/office/drawing/2014/main" val="2015485558"/>
                    </a:ext>
                  </a:extLst>
                </a:gridCol>
                <a:gridCol w="151801">
                  <a:extLst>
                    <a:ext uri="{9D8B030D-6E8A-4147-A177-3AD203B41FA5}">
                      <a16:colId xmlns:a16="http://schemas.microsoft.com/office/drawing/2014/main" val="2755729481"/>
                    </a:ext>
                  </a:extLst>
                </a:gridCol>
                <a:gridCol w="359935">
                  <a:extLst>
                    <a:ext uri="{9D8B030D-6E8A-4147-A177-3AD203B41FA5}">
                      <a16:colId xmlns:a16="http://schemas.microsoft.com/office/drawing/2014/main" val="2945626122"/>
                    </a:ext>
                  </a:extLst>
                </a:gridCol>
                <a:gridCol w="533676">
                  <a:extLst>
                    <a:ext uri="{9D8B030D-6E8A-4147-A177-3AD203B41FA5}">
                      <a16:colId xmlns:a16="http://schemas.microsoft.com/office/drawing/2014/main" val="2231692508"/>
                    </a:ext>
                  </a:extLst>
                </a:gridCol>
                <a:gridCol w="469041">
                  <a:extLst>
                    <a:ext uri="{9D8B030D-6E8A-4147-A177-3AD203B41FA5}">
                      <a16:colId xmlns:a16="http://schemas.microsoft.com/office/drawing/2014/main" val="2555603421"/>
                    </a:ext>
                  </a:extLst>
                </a:gridCol>
                <a:gridCol w="533676">
                  <a:extLst>
                    <a:ext uri="{9D8B030D-6E8A-4147-A177-3AD203B41FA5}">
                      <a16:colId xmlns:a16="http://schemas.microsoft.com/office/drawing/2014/main" val="866628084"/>
                    </a:ext>
                  </a:extLst>
                </a:gridCol>
                <a:gridCol w="87760">
                  <a:extLst>
                    <a:ext uri="{9D8B030D-6E8A-4147-A177-3AD203B41FA5}">
                      <a16:colId xmlns:a16="http://schemas.microsoft.com/office/drawing/2014/main" val="2257034216"/>
                    </a:ext>
                  </a:extLst>
                </a:gridCol>
                <a:gridCol w="87760">
                  <a:extLst>
                    <a:ext uri="{9D8B030D-6E8A-4147-A177-3AD203B41FA5}">
                      <a16:colId xmlns:a16="http://schemas.microsoft.com/office/drawing/2014/main" val="4001514972"/>
                    </a:ext>
                  </a:extLst>
                </a:gridCol>
              </a:tblGrid>
              <a:tr h="297406">
                <a:tc gridSpan="15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Table 8 Measured Conductors Against Each Other (V)</a:t>
                      </a:r>
                      <a:endParaRPr lang="en-US" sz="11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696114"/>
                  </a:ext>
                </a:extLst>
              </a:tr>
              <a:tr h="162222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01 (V)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02 (V)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03 (V)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04 (V)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1552747"/>
                  </a:ext>
                </a:extLst>
              </a:tr>
              <a:tr h="743516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 (mm)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Step1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Step2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Step3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Step1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Step 2</a:t>
                      </a:r>
                      <a:endParaRPr lang="en-US" sz="11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Step3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Step1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Step2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Step     3</a:t>
                      </a:r>
                      <a:endParaRPr lang="en-US" sz="11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Step</a:t>
                      </a:r>
                    </a:p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Step</a:t>
                      </a:r>
                    </a:p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gridSpan="2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Step3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73903"/>
                  </a:ext>
                </a:extLst>
              </a:tr>
              <a:tr h="156026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0.35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0.15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0.005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gridSpan="2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795613"/>
                  </a:ext>
                </a:extLst>
              </a:tr>
              <a:tr h="156026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1.016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1.65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1.38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1.46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1.36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1.31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1.32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1.27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1.24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1.19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1.19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gridSpan="2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335407"/>
                  </a:ext>
                </a:extLst>
              </a:tr>
              <a:tr h="156026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2.032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3.03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2.86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2.6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2.83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2.67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2.56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2.65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2.57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2.54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2.49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2.497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gridSpan="2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628501"/>
                  </a:ext>
                </a:extLst>
              </a:tr>
              <a:tr h="156026">
                <a:tc>
                  <a:txBody>
                    <a:bodyPr/>
                    <a:lstStyle/>
                    <a:p>
                      <a:pPr marL="0" marR="0" algn="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3.048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4.12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3.95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4.3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4.2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3.9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4.04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3.91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3.98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3.82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3.816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gridSpan="2"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33" marR="608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33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60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Coil (Copper) Locations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163" y="1520919"/>
            <a:ext cx="5532437" cy="427336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248400" y="1553325"/>
            <a:ext cx="5449888" cy="4208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2483" y="5857336"/>
            <a:ext cx="288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TOSCA Blocky Locations</a:t>
            </a:r>
          </a:p>
          <a:p>
            <a:pPr algn="ctr"/>
            <a:r>
              <a:rPr lang="en-US" dirty="0"/>
              <a:t>A09005-15-03-0002 Rev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2732" y="5857336"/>
            <a:ext cx="288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Coil Winding Locations</a:t>
            </a:r>
          </a:p>
          <a:p>
            <a:pPr algn="ctr"/>
            <a:r>
              <a:rPr lang="en-US" dirty="0"/>
              <a:t>A09005-15-03-0003 Rev A</a:t>
            </a:r>
          </a:p>
        </p:txBody>
      </p:sp>
    </p:spTree>
    <p:extLst>
      <p:ext uri="{BB962C8B-B14F-4D97-AF65-F5344CB8AC3E}">
        <p14:creationId xmlns:p14="http://schemas.microsoft.com/office/powerpoint/2010/main" val="11142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347" y="3784026"/>
            <a:ext cx="2743200" cy="2524942"/>
          </a:xfrm>
          <a:prstGeom prst="rect">
            <a:avLst/>
          </a:prstGeom>
        </p:spPr>
      </p:pic>
      <p:pic>
        <p:nvPicPr>
          <p:cNvPr id="10" name="Picture 9" descr="C:\Users\fulda\AppData\Local\Microsoft\Windows\INetCache\Content.MSO\F4282F84.tmp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3" t="43330" r="20034" b="21642"/>
          <a:stretch/>
        </p:blipFill>
        <p:spPr bwMode="auto">
          <a:xfrm>
            <a:off x="6647782" y="966055"/>
            <a:ext cx="4572000" cy="3015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</a:t>
            </a:r>
            <a:r>
              <a:rPr lang="en-US" dirty="0"/>
              <a:t>L</a:t>
            </a:r>
            <a:r>
              <a:rPr lang="en-US" dirty="0" smtClean="0"/>
              <a:t>ocation in Coils 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199408" y="3981488"/>
          <a:ext cx="3919939" cy="2327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172">
                  <a:extLst>
                    <a:ext uri="{9D8B030D-6E8A-4147-A177-3AD203B41FA5}">
                      <a16:colId xmlns:a16="http://schemas.microsoft.com/office/drawing/2014/main" val="221148617"/>
                    </a:ext>
                  </a:extLst>
                </a:gridCol>
                <a:gridCol w="2253767">
                  <a:extLst>
                    <a:ext uri="{9D8B030D-6E8A-4147-A177-3AD203B41FA5}">
                      <a16:colId xmlns:a16="http://schemas.microsoft.com/office/drawing/2014/main" val="3948453498"/>
                    </a:ext>
                  </a:extLst>
                </a:gridCol>
              </a:tblGrid>
              <a:tr h="202268">
                <a:tc gridSpan="2"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Table 1 Inductive Displacement Sensor Parameters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08183"/>
                  </a:ext>
                </a:extLst>
              </a:tr>
              <a:tr h="202268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Name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extLst>
                  <a:ext uri="{0D108BD9-81ED-4DB2-BD59-A6C34878D82A}">
                    <a16:rowId xmlns:a16="http://schemas.microsoft.com/office/drawing/2014/main" val="383805171"/>
                  </a:ext>
                </a:extLst>
              </a:tr>
              <a:tr h="298318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Range</a:t>
                      </a:r>
                      <a:endParaRPr lang="en-US" sz="1100">
                        <a:effectLst/>
                      </a:endParaRPr>
                    </a:p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Resolution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0-8 mm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 µm static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extLst>
                  <a:ext uri="{0D108BD9-81ED-4DB2-BD59-A6C34878D82A}">
                    <a16:rowId xmlns:a16="http://schemas.microsoft.com/office/drawing/2014/main" val="3333173899"/>
                  </a:ext>
                </a:extLst>
              </a:tr>
              <a:tr h="202268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Linearity/accuracy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±70 µm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extLst>
                  <a:ext uri="{0D108BD9-81ED-4DB2-BD59-A6C34878D82A}">
                    <a16:rowId xmlns:a16="http://schemas.microsoft.com/office/drawing/2014/main" val="2891528752"/>
                  </a:ext>
                </a:extLst>
              </a:tr>
              <a:tr h="202268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Min Target Thickness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mm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extLst>
                  <a:ext uri="{0D108BD9-81ED-4DB2-BD59-A6C34878D82A}">
                    <a16:rowId xmlns:a16="http://schemas.microsoft.com/office/drawing/2014/main" val="4243905170"/>
                  </a:ext>
                </a:extLst>
              </a:tr>
              <a:tr h="202268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Mini target size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24 mm x 24 mm</a:t>
                      </a:r>
                      <a:endParaRPr lang="en-US" sz="11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extLst>
                  <a:ext uri="{0D108BD9-81ED-4DB2-BD59-A6C34878D82A}">
                    <a16:rowId xmlns:a16="http://schemas.microsoft.com/office/drawing/2014/main" val="369248737"/>
                  </a:ext>
                </a:extLst>
              </a:tr>
              <a:tr h="202268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Supply voltage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 – 36 VDC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extLst>
                  <a:ext uri="{0D108BD9-81ED-4DB2-BD59-A6C34878D82A}">
                    <a16:rowId xmlns:a16="http://schemas.microsoft.com/office/drawing/2014/main" val="2993458732"/>
                  </a:ext>
                </a:extLst>
              </a:tr>
              <a:tr h="202268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Material Measured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Conductive Materials (i.e., metals)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extLst>
                  <a:ext uri="{0D108BD9-81ED-4DB2-BD59-A6C34878D82A}">
                    <a16:rowId xmlns:a16="http://schemas.microsoft.com/office/drawing/2014/main" val="2419212954"/>
                  </a:ext>
                </a:extLst>
              </a:tr>
              <a:tr h="202268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Output signal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 – 10 VDC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extLst>
                  <a:ext uri="{0D108BD9-81ED-4DB2-BD59-A6C34878D82A}">
                    <a16:rowId xmlns:a16="http://schemas.microsoft.com/office/drawing/2014/main" val="1835741394"/>
                  </a:ext>
                </a:extLst>
              </a:tr>
              <a:tr h="202268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Mount Type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Flush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extLst>
                  <a:ext uri="{0D108BD9-81ED-4DB2-BD59-A6C34878D82A}">
                    <a16:rowId xmlns:a16="http://schemas.microsoft.com/office/drawing/2014/main" val="1909486384"/>
                  </a:ext>
                </a:extLst>
              </a:tr>
              <a:tr h="202268"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Temperature Range</a:t>
                      </a:r>
                      <a:endParaRPr lang="en-US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23°C ±5°</a:t>
                      </a:r>
                      <a:endParaRPr lang="en-US" sz="11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20" marR="61020" marT="0" marB="0" anchor="b"/>
                </a:tc>
                <a:extLst>
                  <a:ext uri="{0D108BD9-81ED-4DB2-BD59-A6C34878D82A}">
                    <a16:rowId xmlns:a16="http://schemas.microsoft.com/office/drawing/2014/main" val="4052876259"/>
                  </a:ext>
                </a:extLst>
              </a:tr>
            </a:tbl>
          </a:graphicData>
        </a:graphic>
      </p:graphicFrame>
      <p:pic>
        <p:nvPicPr>
          <p:cNvPr id="9" name="Content Placeholder 8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119347" y="3983462"/>
            <a:ext cx="2743200" cy="2524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782" y="4450208"/>
            <a:ext cx="4572000" cy="1591450"/>
          </a:xfrm>
          <a:prstGeom prst="rect">
            <a:avLst/>
          </a:prstGeom>
        </p:spPr>
      </p:pic>
      <p:sp>
        <p:nvSpPr>
          <p:cNvPr id="13" name="Content Placeholder 9"/>
          <p:cNvSpPr txBox="1">
            <a:spLocks/>
          </p:cNvSpPr>
          <p:nvPr/>
        </p:nvSpPr>
        <p:spPr>
          <a:xfrm>
            <a:off x="411891" y="966055"/>
            <a:ext cx="5531708" cy="269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Coil radial alignment requirement ± 0.5mm</a:t>
            </a:r>
          </a:p>
          <a:p>
            <a:r>
              <a:rPr lang="en-US" dirty="0"/>
              <a:t>Theoretical insulation build up around conductor 1.1mm </a:t>
            </a:r>
          </a:p>
          <a:p>
            <a:r>
              <a:rPr lang="en-US" dirty="0"/>
              <a:t>An inductive displacement sensor can measure the location of copper inside the insulation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92314" y="5933863"/>
            <a:ext cx="250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Baumer</a:t>
            </a:r>
            <a:r>
              <a:rPr lang="en-US" dirty="0"/>
              <a:t> Inductive displacement Sensor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9286" y="5951866"/>
            <a:ext cx="252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Sensor Alignment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4810" y="4009086"/>
            <a:ext cx="486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Sensor Application in insulation measurement</a:t>
            </a:r>
          </a:p>
        </p:txBody>
      </p:sp>
    </p:spTree>
    <p:extLst>
      <p:ext uri="{BB962C8B-B14F-4D97-AF65-F5344CB8AC3E}">
        <p14:creationId xmlns:p14="http://schemas.microsoft.com/office/powerpoint/2010/main" val="79353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performance Characterization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25086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Probe tested for accuracy based on target size variation, target surface angle variation and presence of multiple targets.</a:t>
            </a:r>
          </a:p>
          <a:p>
            <a:r>
              <a:rPr lang="en-US" dirty="0"/>
              <a:t>Conservative accuracy of </a:t>
            </a:r>
            <a:r>
              <a:rPr lang="en-US" b="1" dirty="0"/>
              <a:t>-135 µm +70 µm </a:t>
            </a:r>
            <a:r>
              <a:rPr lang="en-US" dirty="0"/>
              <a:t>expected which includes angle variation of up to 5°, surface finish, surface waviness and user error.</a:t>
            </a:r>
          </a:p>
          <a:p>
            <a:r>
              <a:rPr lang="en-US" dirty="0"/>
              <a:t>See ‘PMAG0000-0001-R0005 Use of an Inductive displacement sensor to measure coil insulation thickness’ for details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C:\Users\fulda\AppData\Local\Microsoft\Windows\INetCache\Content.MSO\11E8354D.tmp"/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" t="10651" r="1875" b="9001"/>
          <a:stretch/>
        </p:blipFill>
        <p:spPr bwMode="auto">
          <a:xfrm>
            <a:off x="9422787" y="1121120"/>
            <a:ext cx="2360180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fulda\AppData\Local\Microsoft\Windows\INetCache\Content.MSO\730A60AD.t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17" y="2977778"/>
            <a:ext cx="4572000" cy="296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fulda\AppData\Local\Microsoft\Windows\INetCache\Content.MSO\D88D9FC0.tmp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10" y="3792674"/>
            <a:ext cx="2997404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fulda\AppData\Local\Microsoft\Windows\INetCache\Content.MSO\94C9C22.tmp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b="31006"/>
          <a:stretch/>
        </p:blipFill>
        <p:spPr bwMode="auto">
          <a:xfrm>
            <a:off x="902811" y="3792674"/>
            <a:ext cx="2771479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fulda\AppData\Local\Microsoft\Windows\INetCache\Content.MSO\AE3DB876.tmp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16870" r="5149" b="34491"/>
          <a:stretch/>
        </p:blipFill>
        <p:spPr bwMode="auto">
          <a:xfrm>
            <a:off x="6054810" y="1141712"/>
            <a:ext cx="3384807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22181" y="2608446"/>
            <a:ext cx="476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Conductor samples used for measurements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3617" y="5884804"/>
            <a:ext cx="476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Probe mounted on a height gauge measuring distance to the conductor sample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9529" y="6078674"/>
            <a:ext cx="513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Probe placed on a 3D </a:t>
            </a:r>
            <a:r>
              <a:rPr lang="en-US" dirty="0" smtClean="0"/>
              <a:t>printed wedge </a:t>
            </a:r>
            <a:r>
              <a:rPr lang="en-US" dirty="0"/>
              <a:t>to simulate error due to angle variation</a:t>
            </a:r>
          </a:p>
        </p:txBody>
      </p:sp>
    </p:spTree>
    <p:extLst>
      <p:ext uri="{BB962C8B-B14F-4D97-AF65-F5344CB8AC3E}">
        <p14:creationId xmlns:p14="http://schemas.microsoft.com/office/powerpoint/2010/main" val="168006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</a:t>
            </a:r>
            <a:r>
              <a:rPr lang="en-US" dirty="0"/>
              <a:t>location </a:t>
            </a:r>
            <a:r>
              <a:rPr lang="en-US" dirty="0" smtClean="0"/>
              <a:t>Measurement</a:t>
            </a:r>
            <a:r>
              <a:rPr lang="en-US" dirty="0"/>
              <a:t>s in </a:t>
            </a:r>
            <a:r>
              <a:rPr lang="en-US" dirty="0" smtClean="0"/>
              <a:t>the Prototype Coils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6320" y="1240646"/>
            <a:ext cx="5943600" cy="208216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247841" y="827948"/>
            <a:ext cx="54498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05945" y="4572101"/>
            <a:ext cx="5943600" cy="139065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/>
          </p:cNvPicPr>
          <p:nvPr>
            <p:ph idx="13"/>
          </p:nvPr>
        </p:nvPicPr>
        <p:blipFill>
          <a:blip r:embed="rId5"/>
          <a:stretch>
            <a:fillRect/>
          </a:stretch>
        </p:blipFill>
        <p:spPr>
          <a:xfrm>
            <a:off x="6247841" y="3671067"/>
            <a:ext cx="544988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4727" y="3322811"/>
            <a:ext cx="5546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Inductive displacement sensor used to measure location of copper conductor relative to the outer epoxy surface in SC1 – SC4 prototypes.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Measurements taken on the coil ‘belly’.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8856" y="1491915"/>
            <a:ext cx="390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0.6 mm – 2.4 mm insulation buildup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8856" y="4501502"/>
            <a:ext cx="390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0.8 mm – 4.8 mm insulation buildup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892" y="5934670"/>
            <a:ext cx="5245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 smtClean="0"/>
              <a:t>‘PMAG0000-0100-R0035 </a:t>
            </a:r>
            <a:r>
              <a:rPr lang="en-US" dirty="0"/>
              <a:t>: MOLLER Spectrometer – Downstream Torus Magnet Prototype Coil Report on Fabrication and </a:t>
            </a:r>
            <a:r>
              <a:rPr lang="en-US" dirty="0" smtClean="0"/>
              <a:t>Testing’ </a:t>
            </a:r>
            <a:r>
              <a:rPr lang="en-US" dirty="0"/>
              <a:t>for details</a:t>
            </a:r>
          </a:p>
        </p:txBody>
      </p:sp>
    </p:spTree>
    <p:extLst>
      <p:ext uri="{BB962C8B-B14F-4D97-AF65-F5344CB8AC3E}">
        <p14:creationId xmlns:p14="http://schemas.microsoft.com/office/powerpoint/2010/main" val="177550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 Enclosure : Design and Engineering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dirty="0"/>
              <a:t>100% design and drawings complete, review ongoing</a:t>
            </a:r>
          </a:p>
          <a:p>
            <a:pPr lvl="1"/>
            <a:r>
              <a:rPr lang="en-US" dirty="0"/>
              <a:t>57 total drawings</a:t>
            </a:r>
          </a:p>
          <a:p>
            <a:pPr lvl="1"/>
            <a:r>
              <a:rPr lang="en-US" dirty="0"/>
              <a:t>21 Approved drawings</a:t>
            </a:r>
          </a:p>
          <a:p>
            <a:r>
              <a:rPr lang="en-US" dirty="0"/>
              <a:t>Ready for PR, in MAY 2023</a:t>
            </a:r>
          </a:p>
          <a:p>
            <a:r>
              <a:rPr lang="en-US" dirty="0"/>
              <a:t>High Level System Design Requirements</a:t>
            </a:r>
          </a:p>
          <a:p>
            <a:pPr lvl="1"/>
            <a:r>
              <a:rPr lang="en-US" dirty="0"/>
              <a:t>10</a:t>
            </a:r>
            <a:r>
              <a:rPr lang="en-US" baseline="30000" dirty="0"/>
              <a:t>-2</a:t>
            </a:r>
            <a:r>
              <a:rPr lang="en-US" dirty="0"/>
              <a:t> Torr Nominal vacuum</a:t>
            </a:r>
          </a:p>
          <a:p>
            <a:pPr lvl="1"/>
            <a:r>
              <a:rPr lang="en-US" dirty="0"/>
              <a:t>Leak rate 10e-7 or better</a:t>
            </a:r>
          </a:p>
          <a:p>
            <a:pPr lvl="1"/>
            <a:r>
              <a:rPr lang="en-US" dirty="0"/>
              <a:t>Minimize deflections of enclosure floor under TM 1-4 stand feet </a:t>
            </a:r>
          </a:p>
          <a:p>
            <a:pPr lvl="1"/>
            <a:r>
              <a:rPr lang="en-US" dirty="0"/>
              <a:t>Limit vacuum motion to be within bellows range of motion</a:t>
            </a:r>
          </a:p>
          <a:p>
            <a:pPr lvl="1"/>
            <a:r>
              <a:rPr lang="en-US" dirty="0"/>
              <a:t>Meet JLAB Pressure Systems - Vacuum Vessel requirements</a:t>
            </a:r>
          </a:p>
          <a:p>
            <a:r>
              <a:rPr lang="en-US" dirty="0"/>
              <a:t>QA Plan</a:t>
            </a:r>
          </a:p>
          <a:p>
            <a:pPr lvl="1"/>
            <a:r>
              <a:rPr lang="en-US" dirty="0"/>
              <a:t>Use JLAB qualified vendors</a:t>
            </a:r>
          </a:p>
          <a:p>
            <a:pPr lvl="1"/>
            <a:r>
              <a:rPr lang="en-US" dirty="0"/>
              <a:t>ASME/AWS qualified welders &amp; WPS/PQR</a:t>
            </a:r>
          </a:p>
          <a:p>
            <a:pPr lvl="1"/>
            <a:r>
              <a:rPr lang="en-US" dirty="0"/>
              <a:t>Leak test</a:t>
            </a:r>
          </a:p>
          <a:p>
            <a:pPr lvl="1"/>
            <a:r>
              <a:rPr lang="en-US" dirty="0"/>
              <a:t>Full Survey to understand geometry with and without vacuum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FDR – DS Enclosure and Windows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4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 Enclosure </a:t>
            </a:r>
            <a:r>
              <a:rPr lang="en-US" dirty="0" smtClean="0"/>
              <a:t>: Overview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892" y="1072296"/>
            <a:ext cx="8467090" cy="5381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6223" y="1019177"/>
            <a:ext cx="3655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Top Hat Weldment </a:t>
            </a:r>
            <a:r>
              <a:rPr lang="en-US" sz="2000" dirty="0" err="1"/>
              <a:t>Assy</a:t>
            </a:r>
            <a:endParaRPr lang="en-US" sz="2000" dirty="0"/>
          </a:p>
          <a:p>
            <a:pPr algn="ctr"/>
            <a:r>
              <a:rPr lang="en-US" sz="2000" dirty="0"/>
              <a:t>A09005-15-03-7001</a:t>
            </a:r>
          </a:p>
          <a:p>
            <a:pPr algn="ctr"/>
            <a:r>
              <a:rPr lang="en-US" sz="2000" dirty="0"/>
              <a:t>21,000 </a:t>
            </a:r>
            <a:r>
              <a:rPr lang="en-US" sz="2000" dirty="0" err="1"/>
              <a:t>lbs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801346" y="3684342"/>
            <a:ext cx="3655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Base Plate </a:t>
            </a:r>
            <a:r>
              <a:rPr lang="en-US" sz="2000" dirty="0" err="1"/>
              <a:t>Assy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A09005-15-03-7100</a:t>
            </a:r>
          </a:p>
          <a:p>
            <a:pPr algn="ctr"/>
            <a:r>
              <a:rPr lang="en-US" sz="2000" dirty="0"/>
              <a:t>15,000 </a:t>
            </a:r>
            <a:r>
              <a:rPr lang="en-US" sz="2000" dirty="0" err="1"/>
              <a:t>lbs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550185" y="4754571"/>
            <a:ext cx="3655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Base Frame </a:t>
            </a:r>
            <a:r>
              <a:rPr lang="en-US" sz="2000" dirty="0" err="1"/>
              <a:t>Assy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A09005-15-03-7200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938" y="5669680"/>
            <a:ext cx="36288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7 </a:t>
            </a:r>
            <a:r>
              <a:rPr lang="en-US" sz="1600" dirty="0"/>
              <a:t>Link Alignment &amp; support system (2 inch Steel Rod ends )</a:t>
            </a:r>
          </a:p>
          <a:p>
            <a:pPr algn="ctr"/>
            <a:r>
              <a:rPr lang="en-US" sz="1600" dirty="0"/>
              <a:t>2 – X links, 4 – Y links, 1 – Z link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21303889" flipV="1">
            <a:off x="1987309" y="4162435"/>
            <a:ext cx="1647645" cy="3114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683102">
            <a:off x="1497747" y="3834631"/>
            <a:ext cx="229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Beam Direction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767754" y="1477108"/>
            <a:ext cx="321547" cy="170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470760" y="3908809"/>
            <a:ext cx="301451" cy="183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129116" y="4913644"/>
            <a:ext cx="371789" cy="190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2664"/>
          <a:stretch/>
        </p:blipFill>
        <p:spPr>
          <a:xfrm>
            <a:off x="168938" y="3539131"/>
            <a:ext cx="478625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4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 Enclosure </a:t>
            </a:r>
            <a:r>
              <a:rPr lang="en-US" dirty="0" smtClean="0"/>
              <a:t>: </a:t>
            </a:r>
            <a:r>
              <a:rPr lang="en-US" dirty="0"/>
              <a:t>Key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Material</a:t>
            </a:r>
          </a:p>
          <a:p>
            <a:pPr lvl="1"/>
            <a:r>
              <a:rPr lang="en-US" dirty="0"/>
              <a:t>Top Hat : AL 6061 T6 weldment</a:t>
            </a:r>
          </a:p>
          <a:p>
            <a:pPr lvl="1"/>
            <a:r>
              <a:rPr lang="en-US" dirty="0"/>
              <a:t>Base plate : Al 6061 T6 bolted structure</a:t>
            </a:r>
          </a:p>
          <a:p>
            <a:pPr lvl="1"/>
            <a:r>
              <a:rPr lang="en-US" dirty="0"/>
              <a:t>Base Frame: Al6061 T6 welded and bolted structure with </a:t>
            </a:r>
            <a:r>
              <a:rPr lang="en-US" b="1" dirty="0"/>
              <a:t>Steel rod ends and </a:t>
            </a:r>
            <a:r>
              <a:rPr lang="en-US" b="1" dirty="0" smtClean="0"/>
              <a:t>pins. </a:t>
            </a:r>
          </a:p>
          <a:p>
            <a:pPr lvl="1"/>
            <a:r>
              <a:rPr lang="en-US" dirty="0" smtClean="0"/>
              <a:t>14 sets of low carbon steel rod ends and pin exist underneath the enclosure near the Hall floor (up to 30” off the Hall floor). Each set is approx. 60 in</a:t>
            </a:r>
            <a:r>
              <a:rPr lang="en-US" baseline="30000" dirty="0" smtClean="0"/>
              <a:t>3</a:t>
            </a:r>
            <a:r>
              <a:rPr lang="en-US" dirty="0" smtClean="0"/>
              <a:t> volume. </a:t>
            </a:r>
            <a:endParaRPr lang="en-US" b="1" dirty="0"/>
          </a:p>
          <a:p>
            <a:pPr lvl="1"/>
            <a:r>
              <a:rPr lang="en-US" dirty="0"/>
              <a:t>Silicon bronze and brass </a:t>
            </a:r>
            <a:r>
              <a:rPr lang="en-US" dirty="0" smtClean="0"/>
              <a:t>hardware</a:t>
            </a:r>
          </a:p>
          <a:p>
            <a:r>
              <a:rPr lang="en-US" dirty="0"/>
              <a:t>Physical Dimensions</a:t>
            </a:r>
          </a:p>
          <a:p>
            <a:pPr lvl="1"/>
            <a:r>
              <a:rPr lang="en-US" dirty="0"/>
              <a:t>L 300 x B 140 x H 200 inches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248401" y="966055"/>
            <a:ext cx="5449329" cy="5381694"/>
          </a:xfrm>
        </p:spPr>
        <p:txBody>
          <a:bodyPr>
            <a:normAutofit/>
          </a:bodyPr>
          <a:lstStyle/>
          <a:p>
            <a:r>
              <a:rPr lang="en-US" dirty="0"/>
              <a:t>Weight</a:t>
            </a:r>
          </a:p>
          <a:p>
            <a:pPr lvl="1"/>
            <a:r>
              <a:rPr lang="en-US" dirty="0"/>
              <a:t>Enclosure 37,000 </a:t>
            </a:r>
            <a:r>
              <a:rPr lang="en-US" dirty="0" err="1"/>
              <a:t>lbs</a:t>
            </a:r>
            <a:endParaRPr lang="en-US" dirty="0"/>
          </a:p>
          <a:p>
            <a:pPr lvl="1"/>
            <a:r>
              <a:rPr lang="en-US" dirty="0"/>
              <a:t>Contents : 10,000 </a:t>
            </a:r>
            <a:r>
              <a:rPr lang="en-US" dirty="0" err="1"/>
              <a:t>lbs</a:t>
            </a:r>
            <a:endParaRPr lang="en-US" dirty="0"/>
          </a:p>
          <a:p>
            <a:pPr lvl="2"/>
            <a:r>
              <a:rPr lang="en-US" dirty="0"/>
              <a:t>Photon Scraper</a:t>
            </a:r>
          </a:p>
          <a:p>
            <a:pPr lvl="2"/>
            <a:r>
              <a:rPr lang="en-US" dirty="0"/>
              <a:t>TM 1- 4</a:t>
            </a:r>
          </a:p>
          <a:p>
            <a:pPr lvl="2"/>
            <a:r>
              <a:rPr lang="en-US" dirty="0"/>
              <a:t>Collimator 5, 6a, 6b</a:t>
            </a:r>
          </a:p>
          <a:p>
            <a:pPr lvl="2"/>
            <a:r>
              <a:rPr lang="en-US" dirty="0"/>
              <a:t>Collar 1</a:t>
            </a:r>
          </a:p>
          <a:p>
            <a:r>
              <a:rPr lang="en-US" dirty="0" smtClean="0"/>
              <a:t>Enclosure </a:t>
            </a:r>
            <a:r>
              <a:rPr lang="en-US" dirty="0"/>
              <a:t>Vacuum motion limited to 1mm in the Z direction</a:t>
            </a:r>
          </a:p>
          <a:p>
            <a:r>
              <a:rPr lang="en-US" dirty="0"/>
              <a:t>Design alignment Range </a:t>
            </a:r>
          </a:p>
          <a:p>
            <a:pPr lvl="1"/>
            <a:r>
              <a:rPr lang="en-US" dirty="0"/>
              <a:t>±1” in X, Y, &amp; Z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6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 Enclosure : Drawing </a:t>
            </a:r>
            <a:r>
              <a:rPr lang="en-US" dirty="0"/>
              <a:t>Samples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127" y="973479"/>
            <a:ext cx="2985692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177" y="973479"/>
            <a:ext cx="2957763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373" y="3838746"/>
            <a:ext cx="2743200" cy="20951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7346" y="3304874"/>
            <a:ext cx="5435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Top Hat Weldment </a:t>
            </a:r>
            <a:r>
              <a:rPr lang="en-US" sz="2000" dirty="0" err="1"/>
              <a:t>Assy</a:t>
            </a:r>
            <a:r>
              <a:rPr lang="en-US" sz="2000" dirty="0"/>
              <a:t> A09005-15-03-7000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5973" y="3259479"/>
            <a:ext cx="58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Base Plate </a:t>
            </a:r>
            <a:r>
              <a:rPr lang="en-US" sz="2000" dirty="0" err="1"/>
              <a:t>Assy</a:t>
            </a:r>
            <a:r>
              <a:rPr lang="en-US" sz="2000" dirty="0"/>
              <a:t> A09005-15-03-7100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249" y="3629019"/>
            <a:ext cx="3260691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671892" y="6111312"/>
            <a:ext cx="58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Right Base Long Plate Detail A09005-15-03-7102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271" y="5945589"/>
            <a:ext cx="589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Long Adjustment Rod </a:t>
            </a:r>
            <a:r>
              <a:rPr lang="en-US" sz="2000" dirty="0" err="1"/>
              <a:t>Assy</a:t>
            </a:r>
            <a:r>
              <a:rPr lang="en-US" sz="2000" dirty="0"/>
              <a:t> A09005-15-03-7119</a:t>
            </a:r>
          </a:p>
        </p:txBody>
      </p:sp>
    </p:spTree>
    <p:extLst>
      <p:ext uri="{BB962C8B-B14F-4D97-AF65-F5344CB8AC3E}">
        <p14:creationId xmlns:p14="http://schemas.microsoft.com/office/powerpoint/2010/main" val="958993938"/>
      </p:ext>
    </p:extLst>
  </p:cSld>
  <p:clrMapOvr>
    <a:masterClrMapping/>
  </p:clrMapOvr>
</p:sld>
</file>

<file path=ppt/theme/theme1.xml><?xml version="1.0" encoding="utf-8"?>
<a:theme xmlns:a="http://schemas.openxmlformats.org/drawingml/2006/main" name="jlab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</Template>
  <TotalTime>589</TotalTime>
  <Words>817</Words>
  <Application>Microsoft Office PowerPoint</Application>
  <PresentationFormat>Widescreen</PresentationFormat>
  <Paragraphs>208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.PingFangSC-Regular</vt:lpstr>
      <vt:lpstr>Arial</vt:lpstr>
      <vt:lpstr>Calibri</vt:lpstr>
      <vt:lpstr>PingFangSC-Regular</vt:lpstr>
      <vt:lpstr>Times</vt:lpstr>
      <vt:lpstr>Times New Roman</vt:lpstr>
      <vt:lpstr>jlab</vt:lpstr>
      <vt:lpstr>MOLLER Collaboration</vt:lpstr>
      <vt:lpstr>Final Coil (Copper) Locations</vt:lpstr>
      <vt:lpstr>Conductor Location in Coils </vt:lpstr>
      <vt:lpstr>Sensor performance Characterization</vt:lpstr>
      <vt:lpstr>Conductor location Measurements in the Prototype Coils</vt:lpstr>
      <vt:lpstr>DS Enclosure : Design and Engineering Status</vt:lpstr>
      <vt:lpstr>DS Enclosure : Overview</vt:lpstr>
      <vt:lpstr>DS Enclosure : Key Parameters</vt:lpstr>
      <vt:lpstr>DS Enclosure : Drawing Samples</vt:lpstr>
      <vt:lpstr>Summary</vt:lpstr>
      <vt:lpstr>BACKUP</vt:lpstr>
      <vt:lpstr>Sensor Performance Characterization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Sandesh Gopinath</dc:creator>
  <cp:lastModifiedBy>Sandesh Gopinath</cp:lastModifiedBy>
  <cp:revision>89</cp:revision>
  <dcterms:created xsi:type="dcterms:W3CDTF">2023-05-03T12:54:09Z</dcterms:created>
  <dcterms:modified xsi:type="dcterms:W3CDTF">2023-05-04T14:39:23Z</dcterms:modified>
</cp:coreProperties>
</file>