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309" r:id="rId5"/>
    <p:sldId id="308" r:id="rId6"/>
    <p:sldId id="310" r:id="rId7"/>
    <p:sldId id="311" r:id="rId8"/>
    <p:sldId id="258" r:id="rId9"/>
    <p:sldId id="279" r:id="rId10"/>
    <p:sldId id="276" r:id="rId11"/>
    <p:sldId id="277" r:id="rId12"/>
    <p:sldId id="287" r:id="rId13"/>
    <p:sldId id="284" r:id="rId14"/>
    <p:sldId id="312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5884" autoAdjust="0"/>
  </p:normalViewPr>
  <p:slideViewPr>
    <p:cSldViewPr snapToGrid="0" snapToObjects="1">
      <p:cViewPr varScale="1">
        <p:scale>
          <a:sx n="131" d="100"/>
          <a:sy n="131" d="100"/>
        </p:scale>
        <p:origin x="360" y="1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Noise level,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RawADC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Ch#0</c:v>
                </c:pt>
                <c:pt idx="1">
                  <c:v>Ch#1</c:v>
                </c:pt>
                <c:pt idx="2">
                  <c:v>Ch#2</c:v>
                </c:pt>
                <c:pt idx="3">
                  <c:v>Ch#3</c:v>
                </c:pt>
                <c:pt idx="4">
                  <c:v>Ch#4</c:v>
                </c:pt>
                <c:pt idx="5">
                  <c:v>Ch#5</c:v>
                </c:pt>
                <c:pt idx="6">
                  <c:v>Ch#6</c:v>
                </c:pt>
                <c:pt idx="7">
                  <c:v>Ch#7</c:v>
                </c:pt>
                <c:pt idx="8">
                  <c:v>Ch#8</c:v>
                </c:pt>
                <c:pt idx="9">
                  <c:v>Ch#9</c:v>
                </c:pt>
                <c:pt idx="10">
                  <c:v>Ch#10</c:v>
                </c:pt>
                <c:pt idx="11">
                  <c:v>Ch#11</c:v>
                </c:pt>
                <c:pt idx="12">
                  <c:v>Ch#12</c:v>
                </c:pt>
                <c:pt idx="13">
                  <c:v>Ch#13</c:v>
                </c:pt>
                <c:pt idx="14">
                  <c:v>Ch#14</c:v>
                </c:pt>
                <c:pt idx="15">
                  <c:v>Ch#15</c:v>
                </c:pt>
                <c:pt idx="16">
                  <c:v>Ch#16</c:v>
                </c:pt>
                <c:pt idx="17">
                  <c:v>Ch#17</c:v>
                </c:pt>
                <c:pt idx="18">
                  <c:v>Ch#18</c:v>
                </c:pt>
                <c:pt idx="19">
                  <c:v>Ch#19</c:v>
                </c:pt>
                <c:pt idx="20">
                  <c:v>Ch#20</c:v>
                </c:pt>
                <c:pt idx="21">
                  <c:v>Ch#21</c:v>
                </c:pt>
                <c:pt idx="22">
                  <c:v>Ch#22</c:v>
                </c:pt>
                <c:pt idx="23">
                  <c:v>Ch#23</c:v>
                </c:pt>
                <c:pt idx="24">
                  <c:v>Ch#24</c:v>
                </c:pt>
                <c:pt idx="25">
                  <c:v>Ch#25</c:v>
                </c:pt>
                <c:pt idx="26">
                  <c:v>Ch#26</c:v>
                </c:pt>
                <c:pt idx="27">
                  <c:v>Ch#27</c:v>
                </c:pt>
                <c:pt idx="28">
                  <c:v>Ch#28</c:v>
                </c:pt>
                <c:pt idx="29">
                  <c:v>Ch#29</c:v>
                </c:pt>
                <c:pt idx="30">
                  <c:v>Ch#30</c:v>
                </c:pt>
                <c:pt idx="31">
                  <c:v>Ch#31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1.62</c:v>
                </c:pt>
                <c:pt idx="1">
                  <c:v>1.5</c:v>
                </c:pt>
                <c:pt idx="2">
                  <c:v>1.78</c:v>
                </c:pt>
                <c:pt idx="3">
                  <c:v>1.87</c:v>
                </c:pt>
                <c:pt idx="4">
                  <c:v>1.99</c:v>
                </c:pt>
                <c:pt idx="5">
                  <c:v>2.0299999999999998</c:v>
                </c:pt>
                <c:pt idx="6">
                  <c:v>1.94</c:v>
                </c:pt>
                <c:pt idx="7">
                  <c:v>2.14</c:v>
                </c:pt>
                <c:pt idx="8">
                  <c:v>2.02</c:v>
                </c:pt>
                <c:pt idx="9">
                  <c:v>2.16</c:v>
                </c:pt>
                <c:pt idx="10">
                  <c:v>2.08</c:v>
                </c:pt>
                <c:pt idx="11">
                  <c:v>1.97</c:v>
                </c:pt>
                <c:pt idx="12">
                  <c:v>1.72</c:v>
                </c:pt>
                <c:pt idx="13">
                  <c:v>1.88</c:v>
                </c:pt>
                <c:pt idx="14">
                  <c:v>1.8</c:v>
                </c:pt>
                <c:pt idx="15">
                  <c:v>1.89</c:v>
                </c:pt>
                <c:pt idx="16">
                  <c:v>1.67</c:v>
                </c:pt>
                <c:pt idx="17">
                  <c:v>1.84</c:v>
                </c:pt>
                <c:pt idx="18">
                  <c:v>1.71</c:v>
                </c:pt>
                <c:pt idx="19">
                  <c:v>1.76</c:v>
                </c:pt>
                <c:pt idx="20">
                  <c:v>1.68</c:v>
                </c:pt>
                <c:pt idx="21">
                  <c:v>1.79</c:v>
                </c:pt>
                <c:pt idx="22">
                  <c:v>1.65</c:v>
                </c:pt>
                <c:pt idx="23">
                  <c:v>1.8</c:v>
                </c:pt>
                <c:pt idx="24">
                  <c:v>1.67</c:v>
                </c:pt>
                <c:pt idx="25">
                  <c:v>1.68</c:v>
                </c:pt>
                <c:pt idx="26">
                  <c:v>1.66</c:v>
                </c:pt>
                <c:pt idx="27">
                  <c:v>1.69</c:v>
                </c:pt>
                <c:pt idx="28">
                  <c:v>1.58</c:v>
                </c:pt>
                <c:pt idx="29">
                  <c:v>1.68</c:v>
                </c:pt>
                <c:pt idx="30">
                  <c:v>1.56</c:v>
                </c:pt>
                <c:pt idx="31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8-410E-81D3-A2E6AEC9C8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CorrectedADC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Ch#0</c:v>
                </c:pt>
                <c:pt idx="1">
                  <c:v>Ch#1</c:v>
                </c:pt>
                <c:pt idx="2">
                  <c:v>Ch#2</c:v>
                </c:pt>
                <c:pt idx="3">
                  <c:v>Ch#3</c:v>
                </c:pt>
                <c:pt idx="4">
                  <c:v>Ch#4</c:v>
                </c:pt>
                <c:pt idx="5">
                  <c:v>Ch#5</c:v>
                </c:pt>
                <c:pt idx="6">
                  <c:v>Ch#6</c:v>
                </c:pt>
                <c:pt idx="7">
                  <c:v>Ch#7</c:v>
                </c:pt>
                <c:pt idx="8">
                  <c:v>Ch#8</c:v>
                </c:pt>
                <c:pt idx="9">
                  <c:v>Ch#9</c:v>
                </c:pt>
                <c:pt idx="10">
                  <c:v>Ch#10</c:v>
                </c:pt>
                <c:pt idx="11">
                  <c:v>Ch#11</c:v>
                </c:pt>
                <c:pt idx="12">
                  <c:v>Ch#12</c:v>
                </c:pt>
                <c:pt idx="13">
                  <c:v>Ch#13</c:v>
                </c:pt>
                <c:pt idx="14">
                  <c:v>Ch#14</c:v>
                </c:pt>
                <c:pt idx="15">
                  <c:v>Ch#15</c:v>
                </c:pt>
                <c:pt idx="16">
                  <c:v>Ch#16</c:v>
                </c:pt>
                <c:pt idx="17">
                  <c:v>Ch#17</c:v>
                </c:pt>
                <c:pt idx="18">
                  <c:v>Ch#18</c:v>
                </c:pt>
                <c:pt idx="19">
                  <c:v>Ch#19</c:v>
                </c:pt>
                <c:pt idx="20">
                  <c:v>Ch#20</c:v>
                </c:pt>
                <c:pt idx="21">
                  <c:v>Ch#21</c:v>
                </c:pt>
                <c:pt idx="22">
                  <c:v>Ch#22</c:v>
                </c:pt>
                <c:pt idx="23">
                  <c:v>Ch#23</c:v>
                </c:pt>
                <c:pt idx="24">
                  <c:v>Ch#24</c:v>
                </c:pt>
                <c:pt idx="25">
                  <c:v>Ch#25</c:v>
                </c:pt>
                <c:pt idx="26">
                  <c:v>Ch#26</c:v>
                </c:pt>
                <c:pt idx="27">
                  <c:v>Ch#27</c:v>
                </c:pt>
                <c:pt idx="28">
                  <c:v>Ch#28</c:v>
                </c:pt>
                <c:pt idx="29">
                  <c:v>Ch#29</c:v>
                </c:pt>
                <c:pt idx="30">
                  <c:v>Ch#30</c:v>
                </c:pt>
                <c:pt idx="31">
                  <c:v>Ch#31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1.34</c:v>
                </c:pt>
                <c:pt idx="1">
                  <c:v>1.18</c:v>
                </c:pt>
                <c:pt idx="2">
                  <c:v>1.28</c:v>
                </c:pt>
                <c:pt idx="3">
                  <c:v>1.3</c:v>
                </c:pt>
                <c:pt idx="4">
                  <c:v>1.35</c:v>
                </c:pt>
                <c:pt idx="5">
                  <c:v>1.36</c:v>
                </c:pt>
                <c:pt idx="6">
                  <c:v>1.28</c:v>
                </c:pt>
                <c:pt idx="7">
                  <c:v>1.43</c:v>
                </c:pt>
                <c:pt idx="8">
                  <c:v>1.34</c:v>
                </c:pt>
                <c:pt idx="9">
                  <c:v>1.37</c:v>
                </c:pt>
                <c:pt idx="10">
                  <c:v>1.34</c:v>
                </c:pt>
                <c:pt idx="11">
                  <c:v>1.28</c:v>
                </c:pt>
                <c:pt idx="12">
                  <c:v>1.1499999999999999</c:v>
                </c:pt>
                <c:pt idx="13">
                  <c:v>1.24</c:v>
                </c:pt>
                <c:pt idx="14">
                  <c:v>1.22</c:v>
                </c:pt>
                <c:pt idx="15">
                  <c:v>1.24</c:v>
                </c:pt>
                <c:pt idx="16">
                  <c:v>1.0900000000000001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1.21</c:v>
                </c:pt>
                <c:pt idx="21">
                  <c:v>1.2</c:v>
                </c:pt>
                <c:pt idx="22">
                  <c:v>1.19</c:v>
                </c:pt>
                <c:pt idx="23">
                  <c:v>1.21</c:v>
                </c:pt>
                <c:pt idx="24">
                  <c:v>1.22</c:v>
                </c:pt>
                <c:pt idx="25">
                  <c:v>1.17</c:v>
                </c:pt>
                <c:pt idx="26">
                  <c:v>1.23</c:v>
                </c:pt>
                <c:pt idx="27">
                  <c:v>1.18</c:v>
                </c:pt>
                <c:pt idx="28">
                  <c:v>1.19</c:v>
                </c:pt>
                <c:pt idx="29">
                  <c:v>1.19</c:v>
                </c:pt>
                <c:pt idx="30">
                  <c:v>1.31</c:v>
                </c:pt>
                <c:pt idx="31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8-410E-81D3-A2E6AEC9C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886656"/>
        <c:axId val="352883048"/>
      </c:barChart>
      <c:catAx>
        <c:axId val="3528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883048"/>
        <c:crosses val="autoZero"/>
        <c:auto val="1"/>
        <c:lblAlgn val="ctr"/>
        <c:lblOffset val="100"/>
        <c:noMultiLvlLbl val="0"/>
      </c:catAx>
      <c:valAx>
        <c:axId val="35288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88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4FD5-E68A-2B4D-29FA-286945F27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124" y="1720793"/>
            <a:ext cx="5613714" cy="357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William Gu</a:t>
            </a:r>
          </a:p>
        </p:txBody>
      </p:sp>
    </p:spTree>
    <p:extLst>
      <p:ext uri="{BB962C8B-B14F-4D97-AF65-F5344CB8AC3E}">
        <p14:creationId xmlns:p14="http://schemas.microsoft.com/office/powerpoint/2010/main" val="8499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Compton Polarimeter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Diamond Detectors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Jim Fast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98578" y="974259"/>
            <a:ext cx="594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3.2  SAMPA signals (two sample events), Pulse &gt; 20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6" y="1451932"/>
            <a:ext cx="5224202" cy="4787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86195" y="1493496"/>
            <a:ext cx="5234474" cy="470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55" y="6132320"/>
            <a:ext cx="460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Ch#2 ADC pulse, X: time, 100ns/sample; Y: ADC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1840" y="6151143"/>
            <a:ext cx="472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Ch#3 ADC pulse, X: time, 100ns/sample; Y: ADC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7899" y="6488668"/>
            <a:ext cx="339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SAMPA, Apr. 28, 2023,  William Gu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67BD27-CCF7-0244-506B-BC817AA6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SAMPA pulses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9B153-A022-9A0D-EBEA-D5D9C8CE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1F05B-F237-1909-47D4-5CF12026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0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3683-3B8A-FBBF-5236-AA9D2200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Decision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A9464-3214-E1FC-3B22-701261B8E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F00"/>
                </a:solidFill>
              </a:rPr>
              <a:t>FLAT-32 (32-channel CALYPSO)</a:t>
            </a:r>
          </a:p>
          <a:p>
            <a:pPr lvl="1"/>
            <a:r>
              <a:rPr lang="en-US" dirty="0">
                <a:solidFill>
                  <a:srgbClr val="008F00"/>
                </a:solidFill>
              </a:rPr>
              <a:t>Very radiation had (65 nm GF)</a:t>
            </a:r>
          </a:p>
          <a:p>
            <a:pPr lvl="1"/>
            <a:r>
              <a:rPr lang="en-US" dirty="0">
                <a:solidFill>
                  <a:srgbClr val="008F00"/>
                </a:solidFill>
              </a:rPr>
              <a:t>Very low noise (~200 electrons)</a:t>
            </a:r>
          </a:p>
          <a:p>
            <a:pPr lvl="2"/>
            <a:r>
              <a:rPr lang="en-US" dirty="0">
                <a:solidFill>
                  <a:srgbClr val="008F00"/>
                </a:solidFill>
              </a:rPr>
              <a:t>Signal-to-noise (S/N) ~ 50</a:t>
            </a:r>
          </a:p>
          <a:p>
            <a:pPr lvl="1"/>
            <a:r>
              <a:rPr lang="en-US" dirty="0">
                <a:solidFill>
                  <a:srgbClr val="008F00"/>
                </a:solidFill>
              </a:rPr>
              <a:t>Very fast (&lt;10 ns pulse length)</a:t>
            </a:r>
          </a:p>
          <a:p>
            <a:pPr lvl="2"/>
            <a:r>
              <a:rPr lang="en-US" dirty="0">
                <a:solidFill>
                  <a:srgbClr val="008F00"/>
                </a:solidFill>
              </a:rPr>
              <a:t>&lt;1 ns pulse timing</a:t>
            </a:r>
          </a:p>
          <a:p>
            <a:pPr lvl="1"/>
            <a:r>
              <a:rPr lang="en-US" dirty="0">
                <a:solidFill>
                  <a:srgbClr val="008F00"/>
                </a:solidFill>
              </a:rPr>
              <a:t>Time-over-threshold to LVDS output</a:t>
            </a:r>
          </a:p>
          <a:p>
            <a:pPr lvl="2"/>
            <a:r>
              <a:rPr lang="en-US" dirty="0">
                <a:solidFill>
                  <a:srgbClr val="008F00"/>
                </a:solidFill>
              </a:rPr>
              <a:t>Perfect match to replace QWADs</a:t>
            </a:r>
          </a:p>
          <a:p>
            <a:pPr lvl="2"/>
            <a:r>
              <a:rPr lang="en-US" dirty="0">
                <a:solidFill>
                  <a:srgbClr val="008F00"/>
                </a:solidFill>
              </a:rPr>
              <a:t>Effective 7-bit pulse height (non-linear)</a:t>
            </a:r>
          </a:p>
          <a:p>
            <a:pPr lvl="1"/>
            <a:r>
              <a:rPr lang="en-US" dirty="0">
                <a:solidFill>
                  <a:srgbClr val="008F00"/>
                </a:solidFill>
              </a:rPr>
              <a:t>Parallel 32-channel streaming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D1255-FA70-04BA-706A-CBE5D7BD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DA2D9-3BDC-BC08-A48C-4E822EA9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48E53D-B494-444F-05D3-7ADE740C8F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37668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SAMPA (32-channel)</a:t>
            </a:r>
          </a:p>
          <a:p>
            <a:pPr lvl="1"/>
            <a:r>
              <a:rPr lang="en-US" dirty="0"/>
              <a:t>Reasonably rad hard (130 nm TSMC)</a:t>
            </a:r>
          </a:p>
          <a:p>
            <a:pPr lvl="1"/>
            <a:r>
              <a:rPr lang="en-US" dirty="0"/>
              <a:t>Marginal noise/speed performance</a:t>
            </a:r>
          </a:p>
          <a:p>
            <a:pPr lvl="2"/>
            <a:r>
              <a:rPr lang="en-US" dirty="0"/>
              <a:t>600 e- at 160 ns shaping time (S/N~15)</a:t>
            </a:r>
          </a:p>
          <a:p>
            <a:pPr lvl="3"/>
            <a:r>
              <a:rPr lang="en-US" dirty="0"/>
              <a:t>Worse at 80 ns shaping time</a:t>
            </a:r>
          </a:p>
          <a:p>
            <a:pPr lvl="2"/>
            <a:r>
              <a:rPr lang="en-US" dirty="0"/>
              <a:t>4 ns leading edge, long tail time</a:t>
            </a:r>
          </a:p>
          <a:p>
            <a:pPr lvl="1"/>
            <a:r>
              <a:rPr lang="en-US" dirty="0"/>
              <a:t>Integrated 10-bit ADC (9.2-bit ENOB)</a:t>
            </a:r>
          </a:p>
          <a:p>
            <a:pPr lvl="1"/>
            <a:r>
              <a:rPr lang="en-US" dirty="0"/>
              <a:t>Data streaming possible over 10 parallel serial links at 10 MSPS</a:t>
            </a:r>
          </a:p>
          <a:p>
            <a:pPr lvl="1"/>
            <a:r>
              <a:rPr lang="en-US" dirty="0"/>
              <a:t>Integration with existing DAQ an analysis for JLab Compton is not as straight-forward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353A7-CFB3-39E9-C6A3-1EEB62EFD98D}"/>
              </a:ext>
            </a:extLst>
          </p:cNvPr>
          <p:cNvSpPr txBox="1"/>
          <p:nvPr/>
        </p:nvSpPr>
        <p:spPr>
          <a:xfrm>
            <a:off x="411892" y="4924791"/>
            <a:ext cx="11549449" cy="12311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Highly desirable to design and build the FLAT-32 to support JLab polarimeters with intent that this chip may have other applications including EIC polarimeters/far forward detectors, fast GEMs for TDIS (with different front end).</a:t>
            </a:r>
          </a:p>
          <a:p>
            <a:endParaRPr lang="en-US" dirty="0"/>
          </a:p>
          <a:p>
            <a:r>
              <a:rPr lang="en-US" sz="2000" b="1" dirty="0"/>
              <a:t>Physics Division Capital Equipment is funding this development effort – thanks to </a:t>
            </a:r>
            <a:r>
              <a:rPr lang="en-US" sz="2000" b="1" dirty="0" err="1"/>
              <a:t>Thia</a:t>
            </a:r>
            <a:r>
              <a:rPr lang="en-US" sz="2000" b="1" dirty="0"/>
              <a:t> (previously Rolf)!!</a:t>
            </a:r>
          </a:p>
        </p:txBody>
      </p:sp>
    </p:spTree>
    <p:extLst>
      <p:ext uri="{BB962C8B-B14F-4D97-AF65-F5344CB8AC3E}">
        <p14:creationId xmlns:p14="http://schemas.microsoft.com/office/powerpoint/2010/main" val="36161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9824A1-937E-A3C0-2B6E-C1001CF6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E214FF-D314-6F9C-3EEB-FF074E45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to have all of the final diamond substrates at OSU for processing this FY</a:t>
            </a:r>
          </a:p>
          <a:p>
            <a:pPr lvl="1"/>
            <a:r>
              <a:rPr lang="en-US" dirty="0"/>
              <a:t>QC testing (single diode) will be done as substrates arrive</a:t>
            </a:r>
          </a:p>
          <a:p>
            <a:pPr lvl="1"/>
            <a:r>
              <a:rPr lang="en-US" dirty="0" err="1"/>
              <a:t>Detectorizing</a:t>
            </a:r>
            <a:r>
              <a:rPr lang="en-US" dirty="0"/>
              <a:t> (strip sensors) will be done later</a:t>
            </a:r>
          </a:p>
          <a:p>
            <a:pPr lvl="2"/>
            <a:r>
              <a:rPr lang="en-US" dirty="0"/>
              <a:t>Some R&amp;D may be done to shrink dead area at ends of sensors below 400 microns</a:t>
            </a:r>
          </a:p>
          <a:p>
            <a:r>
              <a:rPr lang="en-US" dirty="0"/>
              <a:t>FLAT-32 design effort targeting October 2023 foundry MPW run</a:t>
            </a:r>
          </a:p>
          <a:p>
            <a:pPr lvl="1"/>
            <a:r>
              <a:rPr lang="en-US" dirty="0"/>
              <a:t>Will produce ~100 die – usable die will depend on yield (expect this to b high)</a:t>
            </a:r>
          </a:p>
          <a:p>
            <a:pPr lvl="2"/>
            <a:r>
              <a:rPr lang="en-US" dirty="0"/>
              <a:t>Hall A system requires 16 die</a:t>
            </a:r>
          </a:p>
          <a:p>
            <a:pPr lvl="1"/>
            <a:r>
              <a:rPr lang="en-US" dirty="0"/>
              <a:t>Time is short, but an additional front end design (e.g. for GEMs) could be put in to the same MWP in October to reduce development costs for another application</a:t>
            </a:r>
          </a:p>
          <a:p>
            <a:pPr lvl="1"/>
            <a:r>
              <a:rPr lang="en-US" dirty="0"/>
              <a:t>Development by </a:t>
            </a:r>
            <a:r>
              <a:rPr lang="en-US" dirty="0" err="1"/>
              <a:t>SenseIC</a:t>
            </a:r>
            <a:r>
              <a:rPr lang="en-US" dirty="0"/>
              <a:t> includes test system</a:t>
            </a:r>
          </a:p>
          <a:p>
            <a:pPr lvl="2"/>
            <a:r>
              <a:rPr lang="en-US" dirty="0"/>
              <a:t>Test system and chips targeting April 2024 delivery</a:t>
            </a:r>
          </a:p>
          <a:p>
            <a:r>
              <a:rPr lang="en-US" dirty="0"/>
              <a:t>PCBs for detectors + ASICs will be developed in parallel</a:t>
            </a:r>
          </a:p>
          <a:p>
            <a:pPr lvl="1"/>
            <a:r>
              <a:rPr lang="en-US" dirty="0"/>
              <a:t>Final system build-out of detector planes will only take a few weeks</a:t>
            </a:r>
          </a:p>
          <a:p>
            <a:pPr lvl="1"/>
            <a:endParaRPr lang="en-US" dirty="0"/>
          </a:p>
          <a:p>
            <a:r>
              <a:rPr lang="en-US" sz="2400" b="1" dirty="0">
                <a:solidFill>
                  <a:srgbClr val="0070C0"/>
                </a:solidFill>
              </a:rPr>
              <a:t>If all goes to plan, we should have detector planes ready summer 2024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564D4-10C9-295E-BEED-4F4F1DC3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250CD-F236-4DBA-04A8-CFFC06FB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Diamond Substrates/Sensors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4"/>
            <a:ext cx="11285837" cy="54933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Started working on this in May 2020</a:t>
            </a:r>
          </a:p>
          <a:p>
            <a:pPr lvl="1"/>
            <a:r>
              <a:rPr lang="en-US" dirty="0"/>
              <a:t>Initial discussions with both ASU/</a:t>
            </a:r>
            <a:r>
              <a:rPr lang="en-US" dirty="0" err="1"/>
              <a:t>Phynix</a:t>
            </a:r>
            <a:r>
              <a:rPr lang="en-US" dirty="0"/>
              <a:t>, </a:t>
            </a:r>
            <a:r>
              <a:rPr lang="en-US" dirty="0" err="1"/>
              <a:t>SenseICs</a:t>
            </a:r>
            <a:r>
              <a:rPr lang="en-US" dirty="0"/>
              <a:t>/OSU and </a:t>
            </a:r>
            <a:r>
              <a:rPr lang="en-US" dirty="0" err="1"/>
              <a:t>Nalu</a:t>
            </a:r>
            <a:r>
              <a:rPr lang="en-US" dirty="0"/>
              <a:t> Scientific</a:t>
            </a:r>
          </a:p>
          <a:p>
            <a:pPr lvl="1"/>
            <a:r>
              <a:rPr lang="en-US" dirty="0"/>
              <a:t>Exploration of many readout solutions (</a:t>
            </a:r>
            <a:r>
              <a:rPr lang="en-US" dirty="0" err="1"/>
              <a:t>Nalu</a:t>
            </a:r>
            <a:r>
              <a:rPr lang="en-US" dirty="0"/>
              <a:t>, IDEAS products, CALYPSO, SALT, SAMPA)</a:t>
            </a:r>
          </a:p>
          <a:p>
            <a:pPr lvl="2"/>
            <a:r>
              <a:rPr lang="en-US" dirty="0" err="1"/>
              <a:t>SenseIC</a:t>
            </a:r>
            <a:r>
              <a:rPr lang="en-US" dirty="0"/>
              <a:t>-designed CALYPSO board an JLab-designed SAMPA/SALT boards pursed</a:t>
            </a:r>
          </a:p>
          <a:p>
            <a:r>
              <a:rPr lang="en-US" dirty="0"/>
              <a:t>Only viable diamond substrate vendor identified as II-VI Semiconductor</a:t>
            </a:r>
          </a:p>
          <a:p>
            <a:pPr lvl="1"/>
            <a:r>
              <a:rPr lang="en-US" dirty="0"/>
              <a:t>Initiated prototype substrate procurement in February 2021 (production order placed July 2022)</a:t>
            </a:r>
          </a:p>
          <a:p>
            <a:pPr lvl="1"/>
            <a:r>
              <a:rPr lang="en-US" dirty="0"/>
              <a:t>November 2021 first substrates delivered to OSU for evaluation as “detector grade”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OSU identified material sent for JLab parts as originating from “old” substrates which had previously been known to be bad material by ATLAS – parts returned.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5DE4F-66B3-0EB9-CDA5-3DEA041BF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8" y="3202624"/>
            <a:ext cx="2951924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2BB96-6784-7FDD-B065-CE40C228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123" y="3202624"/>
            <a:ext cx="3291839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91E297-6B6E-BBF4-FE7A-2E8A96208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42" y="3202624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4E16-73B5-411A-DD7B-CCF787A5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Substrate saga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389C-4AB9-597B-CF17-CAEFD509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3734591"/>
          </a:xfrm>
        </p:spPr>
        <p:txBody>
          <a:bodyPr/>
          <a:lstStyle/>
          <a:p>
            <a:r>
              <a:rPr lang="en-US" dirty="0"/>
              <a:t>Replacement parts tested at OSU in August 2022 (9 months later!)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Newly grown substrates, but II’VI “forgot” how to prepare surfaces (for ATLAS also)</a:t>
            </a:r>
          </a:p>
          <a:p>
            <a:r>
              <a:rPr lang="en-US" dirty="0"/>
              <a:t>Parts returned and surfaces redone – back to OSU 12/22</a:t>
            </a:r>
          </a:p>
          <a:p>
            <a:pPr lvl="1"/>
            <a:r>
              <a:rPr lang="en-US" dirty="0"/>
              <a:t>Final got detector quality parts!  13 months after order….</a:t>
            </a:r>
          </a:p>
          <a:p>
            <a:pPr lvl="1"/>
            <a:r>
              <a:rPr lang="en-US" dirty="0"/>
              <a:t>OSU rapidly turned in to strip sensors – Happy Holidays!!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3E406-4D07-ACE7-675B-1D271770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21BC4-916F-DF3F-50C0-28E466E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CBA27-26FE-E022-7096-FB2B106EB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2" y="1417116"/>
            <a:ext cx="11227241" cy="164394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F1F14-A7CC-E61A-03E8-26098321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770" y="3531747"/>
            <a:ext cx="2997959" cy="2813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F7940-F562-B7F0-FE20-0CE74E558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0" y="4700646"/>
            <a:ext cx="24384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7483E-E72E-B0F0-C622-782515CF6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00" y="4700646"/>
            <a:ext cx="2436341" cy="1827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BBC981-CC75-D1D4-2502-A59FCB4DC50B}"/>
              </a:ext>
            </a:extLst>
          </p:cNvPr>
          <p:cNvSpPr txBox="1"/>
          <p:nvPr/>
        </p:nvSpPr>
        <p:spPr>
          <a:xfrm>
            <a:off x="6115841" y="4700646"/>
            <a:ext cx="2229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245 micron strip pitch</a:t>
            </a:r>
          </a:p>
          <a:p>
            <a:r>
              <a:rPr lang="en-US" dirty="0"/>
              <a:t>50 micron guard ring</a:t>
            </a:r>
          </a:p>
          <a:p>
            <a:r>
              <a:rPr lang="en-US" dirty="0"/>
              <a:t>400 micron edge gap</a:t>
            </a:r>
          </a:p>
        </p:txBody>
      </p:sp>
    </p:spTree>
    <p:extLst>
      <p:ext uri="{BB962C8B-B14F-4D97-AF65-F5344CB8AC3E}">
        <p14:creationId xmlns:p14="http://schemas.microsoft.com/office/powerpoint/2010/main" val="308632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634E-FF27-39CC-8ABC-CAED66C9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2AE4F-6F09-1467-5FFE-CCF9DA7A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Diamonds mounted to two different PCBs (CALYPSO and SAMPA)</a:t>
            </a:r>
          </a:p>
          <a:p>
            <a:pPr lvl="1"/>
            <a:r>
              <a:rPr lang="en-US" dirty="0"/>
              <a:t>Ultimately unable to acquire even a single SALT ASIC from </a:t>
            </a:r>
            <a:r>
              <a:rPr lang="en-US" dirty="0" err="1"/>
              <a:t>LHCb</a:t>
            </a:r>
            <a:r>
              <a:rPr lang="en-US" dirty="0"/>
              <a:t> for testing</a:t>
            </a:r>
          </a:p>
          <a:p>
            <a:r>
              <a:rPr lang="en-US" dirty="0"/>
              <a:t>Test boards delivered to JLab first week o February 2023</a:t>
            </a:r>
          </a:p>
          <a:p>
            <a:pPr lvl="1"/>
            <a:r>
              <a:rPr lang="en-US" dirty="0"/>
              <a:t>Able to get CALYPSO test board operational at JLab in 2 days w/</a:t>
            </a:r>
            <a:r>
              <a:rPr lang="en-US" dirty="0" err="1"/>
              <a:t>SenseIC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C4174-E808-B45E-895D-C1D037DA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9E8C5-A098-1A88-BA33-90256C59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6D282-B9D3-C557-EAAD-DEAB678F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5" y="2526241"/>
            <a:ext cx="3609240" cy="3728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6E11F-B3A5-6996-E3F1-F420DAB40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68" y="3052870"/>
            <a:ext cx="3797300" cy="298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2EBA8-7D25-73DB-74FF-6219D7914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032" y="2711608"/>
            <a:ext cx="4314970" cy="35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674" y="1318071"/>
            <a:ext cx="4523326" cy="4881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9154" y="6211669"/>
            <a:ext cx="405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copper layers, alumina (Al2O3) base,</a:t>
            </a:r>
          </a:p>
          <a:p>
            <a:r>
              <a:rPr lang="en-US" dirty="0"/>
              <a:t>80mm x 85mm by 1mm thick</a:t>
            </a:r>
          </a:p>
        </p:txBody>
      </p:sp>
      <p:sp>
        <p:nvSpPr>
          <p:cNvPr id="21" name="Oval 20"/>
          <p:cNvSpPr/>
          <p:nvPr/>
        </p:nvSpPr>
        <p:spPr>
          <a:xfrm>
            <a:off x="2928110" y="3517408"/>
            <a:ext cx="1182284" cy="875361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6"/>
            <a:endCxn id="31" idx="1"/>
          </p:cNvCxnSpPr>
          <p:nvPr/>
        </p:nvCxnSpPr>
        <p:spPr>
          <a:xfrm flipV="1">
            <a:off x="4110394" y="3758989"/>
            <a:ext cx="2860130" cy="19610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8577" y="974259"/>
            <a:ext cx="311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1.1 diamond CARRIER board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524" y="1792029"/>
            <a:ext cx="4512023" cy="39339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566218" y="824700"/>
            <a:ext cx="391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Diamond: ~10mmx10mm, 245 um pitch</a:t>
            </a:r>
          </a:p>
          <a:p>
            <a:r>
              <a:rPr lang="en-US" dirty="0" err="1"/>
              <a:t>Wirebonded</a:t>
            </a:r>
            <a:r>
              <a:rPr lang="en-US" dirty="0"/>
              <a:t> to SAMPA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A6307-5B39-EB91-B913-93803AB1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SAMPA test board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60F17A-FD3D-A338-EB49-60A26F79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B96B6-2844-4768-4C92-CEB7386E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98577" y="974259"/>
            <a:ext cx="10535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1.2 Test setup, The CARRIER boards connect to the mezzanine board and the readout board directly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985" y="1374369"/>
            <a:ext cx="8192277" cy="5066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7505" y="1769860"/>
            <a:ext cx="165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</a:t>
            </a:r>
          </a:p>
          <a:p>
            <a:r>
              <a:rPr lang="en-US" dirty="0"/>
              <a:t>(Diamond, SAMPA, CALYPSO)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192" y="3827345"/>
            <a:ext cx="10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HV, 300V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539" y="4569682"/>
            <a:ext cx="139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KCU105</a:t>
            </a:r>
          </a:p>
          <a:p>
            <a:r>
              <a:rPr lang="en-US" dirty="0"/>
              <a:t>PCIe readout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85539" y="3538298"/>
            <a:ext cx="76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MEZZ.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57" y="260085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Sr-90</a:t>
            </a:r>
          </a:p>
        </p:txBody>
      </p:sp>
      <p:cxnSp>
        <p:nvCxnSpPr>
          <p:cNvPr id="9" name="Straight Arrow Connector 8"/>
          <p:cNvCxnSpPr>
            <a:stCxn id="16" idx="3"/>
          </p:cNvCxnSpPr>
          <p:nvPr/>
        </p:nvCxnSpPr>
        <p:spPr>
          <a:xfrm>
            <a:off x="1124742" y="2785523"/>
            <a:ext cx="6009483" cy="31010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1215962" y="3907630"/>
            <a:ext cx="1700482" cy="10438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7439025" y="2370025"/>
            <a:ext cx="2648480" cy="48949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</p:cNvCxnSpPr>
          <p:nvPr/>
        </p:nvCxnSpPr>
        <p:spPr>
          <a:xfrm flipH="1" flipV="1">
            <a:off x="7824268" y="3248025"/>
            <a:ext cx="2261271" cy="47493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1"/>
          </p:cNvCxnSpPr>
          <p:nvPr/>
        </p:nvCxnSpPr>
        <p:spPr>
          <a:xfrm flipH="1" flipV="1">
            <a:off x="7019925" y="3907630"/>
            <a:ext cx="3065614" cy="98521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E1E7024-005D-714B-A0B4-E1867C2C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 Test Setup (William Gu leading effort)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2BA6DD-AA54-1435-0B15-023ADADA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4DD0D6-A9FE-6CF5-2ACC-F7D9A568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8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86" y="-672308"/>
            <a:ext cx="2884667" cy="979409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409979" y="728029"/>
            <a:ext cx="2861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copper layer, Polyimide,</a:t>
            </a:r>
          </a:p>
          <a:p>
            <a:r>
              <a:rPr lang="en-US" dirty="0"/>
              <a:t>500 mm by 40/60mm wide.</a:t>
            </a:r>
          </a:p>
          <a:p>
            <a:r>
              <a:rPr lang="en-US" b="1" dirty="0">
                <a:solidFill>
                  <a:srgbClr val="C00000"/>
                </a:solidFill>
              </a:rPr>
              <a:t>Three Flex Cables populated</a:t>
            </a:r>
          </a:p>
        </p:txBody>
      </p:sp>
      <p:sp>
        <p:nvSpPr>
          <p:cNvPr id="9" name="Oval 8"/>
          <p:cNvSpPr/>
          <p:nvPr/>
        </p:nvSpPr>
        <p:spPr>
          <a:xfrm>
            <a:off x="464390" y="3870510"/>
            <a:ext cx="950877" cy="641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43688" y="2891217"/>
            <a:ext cx="807298" cy="1028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2765" y="2088613"/>
            <a:ext cx="3222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Molex 501017</a:t>
            </a:r>
          </a:p>
          <a:p>
            <a:r>
              <a:rPr lang="en-US" sz="1600" dirty="0"/>
              <a:t>To match with SAMPA on CARRIER</a:t>
            </a:r>
          </a:p>
          <a:p>
            <a:r>
              <a:rPr lang="en-US" sz="1600" dirty="0"/>
              <a:t>Or the right-side connector on MEZZ</a:t>
            </a:r>
          </a:p>
        </p:txBody>
      </p:sp>
      <p:sp>
        <p:nvSpPr>
          <p:cNvPr id="15" name="Oval 14"/>
          <p:cNvSpPr/>
          <p:nvPr/>
        </p:nvSpPr>
        <p:spPr>
          <a:xfrm>
            <a:off x="9347547" y="3843587"/>
            <a:ext cx="861152" cy="5639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8517" y="1967887"/>
            <a:ext cx="3477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Molex 054684</a:t>
            </a:r>
          </a:p>
          <a:p>
            <a:r>
              <a:rPr lang="en-US" dirty="0"/>
              <a:t>To match with SALT on CARRIER</a:t>
            </a:r>
          </a:p>
          <a:p>
            <a:r>
              <a:rPr lang="en-US" dirty="0"/>
              <a:t>Or the left-side connector on MEZZ</a:t>
            </a:r>
          </a:p>
        </p:txBody>
      </p:sp>
      <p:sp>
        <p:nvSpPr>
          <p:cNvPr id="21" name="Oval 20"/>
          <p:cNvSpPr/>
          <p:nvPr/>
        </p:nvSpPr>
        <p:spPr>
          <a:xfrm>
            <a:off x="8918131" y="4580594"/>
            <a:ext cx="1426063" cy="790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4" idx="3"/>
          </p:cNvCxnSpPr>
          <p:nvPr/>
        </p:nvCxnSpPr>
        <p:spPr>
          <a:xfrm flipV="1">
            <a:off x="8829413" y="5281814"/>
            <a:ext cx="453012" cy="12804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20417" y="6377590"/>
            <a:ext cx="160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 stiffener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780815" y="2868790"/>
            <a:ext cx="714272" cy="1022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1950" y="1340203"/>
            <a:ext cx="566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1.3 </a:t>
            </a:r>
            <a:r>
              <a:rPr lang="en-US" sz="2000" dirty="0" err="1"/>
              <a:t>FlexCable</a:t>
            </a:r>
            <a:r>
              <a:rPr lang="en-US" sz="2000" dirty="0"/>
              <a:t>: Carrying the signals and power for the carrier, interface to the FPGA readout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ADAE76-A80A-061E-E797-3DB90196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cable (would carrier ASIC output to vacuum feedthroughs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0BC6C7-F2C7-EE15-9F30-6C4C348F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89E69F-B379-51EE-A0E9-F9AF8456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5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168" y="1691939"/>
            <a:ext cx="5137496" cy="420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2" y="1771650"/>
            <a:ext cx="5021163" cy="4347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260" y="6165502"/>
            <a:ext cx="525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KCU105: Xilinx </a:t>
            </a:r>
            <a:r>
              <a:rPr lang="en-US" dirty="0" err="1"/>
              <a:t>eval</a:t>
            </a:r>
            <a:r>
              <a:rPr lang="en-US" dirty="0"/>
              <a:t> board with UltraScale Kintex FPGA xcku040, PCIexpress x8 lanes.</a:t>
            </a:r>
          </a:p>
        </p:txBody>
      </p:sp>
      <p:sp>
        <p:nvSpPr>
          <p:cNvPr id="9" name="Oval 8"/>
          <p:cNvSpPr/>
          <p:nvPr/>
        </p:nvSpPr>
        <p:spPr>
          <a:xfrm>
            <a:off x="2276127" y="2676525"/>
            <a:ext cx="598276" cy="8569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78520" y="2652338"/>
            <a:ext cx="882342" cy="3471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8641" y="146287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CARRIER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7333310" y="2553524"/>
            <a:ext cx="1257515" cy="11029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79724" y="1461918"/>
            <a:ext cx="248633" cy="1239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15168" y="1206772"/>
            <a:ext cx="70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MEZZ</a:t>
            </a:r>
          </a:p>
        </p:txBody>
      </p:sp>
      <p:sp>
        <p:nvSpPr>
          <p:cNvPr id="21" name="Oval 20"/>
          <p:cNvSpPr/>
          <p:nvPr/>
        </p:nvSpPr>
        <p:spPr>
          <a:xfrm>
            <a:off x="6780653" y="4853596"/>
            <a:ext cx="1573503" cy="790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218363" y="5644171"/>
            <a:ext cx="231254" cy="6841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40109" y="5857052"/>
            <a:ext cx="187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KCU105 in</a:t>
            </a:r>
          </a:p>
          <a:p>
            <a:r>
              <a:rPr lang="en-US" dirty="0"/>
              <a:t>GU-PC-HOME</a:t>
            </a:r>
          </a:p>
        </p:txBody>
      </p:sp>
      <p:sp>
        <p:nvSpPr>
          <p:cNvPr id="25" name="Oval 24"/>
          <p:cNvSpPr/>
          <p:nvPr/>
        </p:nvSpPr>
        <p:spPr>
          <a:xfrm>
            <a:off x="10046340" y="2675056"/>
            <a:ext cx="1025208" cy="850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094699" y="1461918"/>
            <a:ext cx="370414" cy="11313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83500" y="6032221"/>
            <a:ext cx="103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1508626" y="2081912"/>
            <a:ext cx="636103" cy="12638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027887" y="1684631"/>
            <a:ext cx="1156111" cy="5103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06873" y="2349123"/>
            <a:ext cx="130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MEZZ</a:t>
            </a:r>
          </a:p>
        </p:txBody>
      </p:sp>
      <p:sp>
        <p:nvSpPr>
          <p:cNvPr id="34" name="Oval 33"/>
          <p:cNvSpPr/>
          <p:nvPr/>
        </p:nvSpPr>
        <p:spPr>
          <a:xfrm>
            <a:off x="2395581" y="4055527"/>
            <a:ext cx="1484018" cy="12638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505508" y="3061061"/>
            <a:ext cx="913829" cy="11011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69177" y="2822600"/>
            <a:ext cx="120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KCU105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577" y="974259"/>
            <a:ext cx="566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1.4 KCU105 readout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2464" y="1174314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 Cable</a:t>
            </a:r>
          </a:p>
        </p:txBody>
      </p:sp>
      <p:sp>
        <p:nvSpPr>
          <p:cNvPr id="32" name="Oval 31"/>
          <p:cNvSpPr/>
          <p:nvPr/>
        </p:nvSpPr>
        <p:spPr>
          <a:xfrm>
            <a:off x="6503437" y="3591819"/>
            <a:ext cx="2873827" cy="7655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290798" y="1337322"/>
            <a:ext cx="639038" cy="2347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27207" y="1201213"/>
            <a:ext cx="9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KCU105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12479" y="332305"/>
            <a:ext cx="696992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CARRIER can mate with the MEZZ (through FMC to KCU105) directly,</a:t>
            </a:r>
          </a:p>
          <a:p>
            <a:r>
              <a:rPr lang="en-US" dirty="0"/>
              <a:t>or connect via the Flex Cable.</a:t>
            </a:r>
          </a:p>
          <a:p>
            <a:r>
              <a:rPr lang="en-US" b="1" dirty="0">
                <a:solidFill>
                  <a:srgbClr val="C00000"/>
                </a:solidFill>
              </a:rPr>
              <a:t>Lots of new firmware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D7E10C-BC7A-4823-C6F2-0998BBCE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DAQ Signal Path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0E4B97-562C-3842-0749-2CF4C1EB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439C7C-7AF8-7406-2033-3B10AFCC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98577" y="974259"/>
            <a:ext cx="915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3.1  SAMPA pedestal and noise, All the 32 channels (pedestal </a:t>
            </a:r>
            <a:r>
              <a:rPr lang="en-US" sz="2000" dirty="0" err="1"/>
              <a:t>Std_Dev</a:t>
            </a:r>
            <a:r>
              <a:rPr lang="en-US" sz="2000" dirty="0"/>
              <a:t> = </a:t>
            </a:r>
            <a:r>
              <a:rPr lang="en-US" sz="2000" dirty="0" err="1"/>
              <a:t>Noise_Level</a:t>
            </a:r>
            <a:r>
              <a:rPr lang="en-US" sz="2000" dirty="0"/>
              <a:t>)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3592552" y="1374369"/>
          <a:ext cx="8128000" cy="493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9229" y="2023015"/>
            <a:ext cx="40672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SAMPA raw readout pedestal noise level: </a:t>
            </a:r>
          </a:p>
          <a:p>
            <a:r>
              <a:rPr lang="en-US" dirty="0">
                <a:solidFill>
                  <a:srgbClr val="C00000"/>
                </a:solidFill>
              </a:rPr>
              <a:t>1.4 – 2.2 </a:t>
            </a:r>
            <a:r>
              <a:rPr lang="en-US" dirty="0" err="1">
                <a:solidFill>
                  <a:srgbClr val="C00000"/>
                </a:solidFill>
              </a:rPr>
              <a:t>ADC_unit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630 – 1000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e</a:t>
            </a:r>
            <a:r>
              <a:rPr lang="en-US" sz="28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-</a:t>
            </a:r>
            <a:endParaRPr lang="en-US" sz="2800" baseline="30000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After simple correction, noise level: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1.2 – 1.4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ADC_unit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540 – 630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en-US" sz="3200" b="1" baseline="30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</a:t>
            </a:r>
            <a:endParaRPr lang="en-US" sz="3200" b="1" baseline="30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7899" y="6488668"/>
            <a:ext cx="339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SAMPA, Apr. 28, 2023,  William Gu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A764A6-24D7-229B-9512-55249DB2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SAMPA Noise – achieving design performance on test board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3DC5-BB0B-B770-19B8-EFEFD597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Diamond Sensors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836AC-7085-D68C-4E34-4AD94081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1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4" ma:contentTypeDescription="Create a new document." ma:contentTypeScope="" ma:versionID="7355bbc8bb900a140954a5c0705a307b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6923cbd2748c1ed8a11b024c4b0d0ed4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F0B71-CA3C-456E-B418-1E03E5DE825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9fdee2bc-9293-48cc-b756-85f5c14e8a2a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d9b38298-6679-47c0-8a4c-297cb3434de8"/>
  </ds:schemaRefs>
</ds:datastoreItem>
</file>

<file path=customXml/itemProps2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9F186-1588-4344-8D9B-CEC82D3AB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1004</Words>
  <Application>Microsoft Macintosh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PingFangSC-Regular</vt:lpstr>
      <vt:lpstr>.PingFangSC-Regular</vt:lpstr>
      <vt:lpstr>Arial</vt:lpstr>
      <vt:lpstr>Calibri</vt:lpstr>
      <vt:lpstr>Office Theme</vt:lpstr>
      <vt:lpstr>Compton Polarimeter</vt:lpstr>
      <vt:lpstr>Status of Diamond Substrates/Sensors</vt:lpstr>
      <vt:lpstr>Substrate saga continued</vt:lpstr>
      <vt:lpstr>Early 2023</vt:lpstr>
      <vt:lpstr>SAMPA test board</vt:lpstr>
      <vt:lpstr>JLab Test Setup (William Gu leading effort)</vt:lpstr>
      <vt:lpstr>Flex cable (would carrier ASIC output to vacuum feedthroughs</vt:lpstr>
      <vt:lpstr>Test DAQ Signal Path</vt:lpstr>
      <vt:lpstr>SAMPA Noise – achieving design performance on test board</vt:lpstr>
      <vt:lpstr>Two SAMPA pulses</vt:lpstr>
      <vt:lpstr>ASIC Decision</vt:lpstr>
      <vt:lpstr>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Polarimeter</dc:title>
  <dc:creator>James Fast</dc:creator>
  <cp:lastModifiedBy>James Fast</cp:lastModifiedBy>
  <cp:revision>9</cp:revision>
  <dcterms:created xsi:type="dcterms:W3CDTF">2023-05-01T16:45:25Z</dcterms:created>
  <dcterms:modified xsi:type="dcterms:W3CDTF">2023-05-02T20:00:55Z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