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08" r:id="rId3"/>
    <p:sldId id="852" r:id="rId4"/>
    <p:sldId id="854" r:id="rId5"/>
    <p:sldId id="815" r:id="rId6"/>
    <p:sldId id="853" r:id="rId7"/>
    <p:sldId id="818" r:id="rId8"/>
    <p:sldId id="3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FF9300"/>
    <a:srgbClr val="00FA00"/>
    <a:srgbClr val="73FB79"/>
    <a:srgbClr val="76D6FF"/>
    <a:srgbClr val="009051"/>
    <a:srgbClr val="0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0" autoAdjust="0"/>
    <p:restoredTop sz="95884" autoAdjust="0"/>
  </p:normalViewPr>
  <p:slideViewPr>
    <p:cSldViewPr snapToGrid="0" snapToObjects="1">
      <p:cViewPr varScale="1">
        <p:scale>
          <a:sx n="171" d="100"/>
          <a:sy n="171" d="100"/>
        </p:scale>
        <p:origin x="16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017786-BA65-AD49-A528-006733ACD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"/>
          <a:stretch/>
        </p:blipFill>
        <p:spPr>
          <a:xfrm>
            <a:off x="6572250" y="1720793"/>
            <a:ext cx="5619750" cy="3862773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40967" y="1914054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7157" y="6509878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4372" y="1714500"/>
            <a:ext cx="11036628" cy="457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0995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3416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149F-987A-4F1C-8CD5-DFCA7636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MOLLER MIE Project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MOLLER Collaboration Meeting</a:t>
            </a:r>
          </a:p>
          <a:p>
            <a:r>
              <a:rPr lang="en-US" dirty="0"/>
              <a:t>May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Jim Fast – MOLLER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Major Item of Equipment (MIE)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Falls under DOE-O-413.3B Change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07746-2DA9-214A-B95A-EEBD6BA58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91" y="2294047"/>
            <a:ext cx="5597425" cy="40515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6DB62C-CD54-174A-899D-197DF72E87D2}"/>
              </a:ext>
            </a:extLst>
          </p:cNvPr>
          <p:cNvCxnSpPr>
            <a:cxnSpLocks/>
          </p:cNvCxnSpPr>
          <p:nvPr/>
        </p:nvCxnSpPr>
        <p:spPr>
          <a:xfrm>
            <a:off x="3533442" y="2262768"/>
            <a:ext cx="0" cy="116623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F642AD-139E-DD49-BA50-291FDD5504E4}"/>
              </a:ext>
            </a:extLst>
          </p:cNvPr>
          <p:cNvSpPr txBox="1"/>
          <p:nvPr/>
        </p:nvSpPr>
        <p:spPr>
          <a:xfrm>
            <a:off x="2694188" y="1592146"/>
            <a:ext cx="16779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Inserted CD-3A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Long Lead Procurements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0B3D21-3CC6-E240-96C7-82A7B63BE974}"/>
              </a:ext>
            </a:extLst>
          </p:cNvPr>
          <p:cNvSpPr/>
          <p:nvPr/>
        </p:nvSpPr>
        <p:spPr>
          <a:xfrm>
            <a:off x="2653740" y="4196974"/>
            <a:ext cx="1759404" cy="802567"/>
          </a:xfrm>
          <a:prstGeom prst="roundRect">
            <a:avLst/>
          </a:prstGeom>
          <a:solidFill>
            <a:srgbClr val="76D6FF">
              <a:alpha val="23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1042CB-BBF9-894E-AC53-5E672477F57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142261" y="2411290"/>
            <a:ext cx="1573214" cy="17648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BA6B30-3CC6-2246-9E2E-191A4D9BEE9D}"/>
              </a:ext>
            </a:extLst>
          </p:cNvPr>
          <p:cNvSpPr/>
          <p:nvPr/>
        </p:nvSpPr>
        <p:spPr>
          <a:xfrm>
            <a:off x="4525818" y="1450110"/>
            <a:ext cx="2379314" cy="961180"/>
          </a:xfrm>
          <a:prstGeom prst="roundRect">
            <a:avLst/>
          </a:prstGeom>
          <a:solidFill>
            <a:srgbClr val="76D6FF">
              <a:alpha val="23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CD-2/3 Independent Project (</a:t>
            </a:r>
            <a:r>
              <a:rPr lang="en-US" sz="1400" dirty="0" err="1">
                <a:solidFill>
                  <a:schemeClr val="tx1"/>
                </a:solidFill>
              </a:rPr>
              <a:t>a.k.a</a:t>
            </a:r>
            <a:r>
              <a:rPr lang="en-US" sz="1400" dirty="0">
                <a:solidFill>
                  <a:schemeClr val="tx1"/>
                </a:solidFill>
              </a:rPr>
              <a:t> OPA) Review is scheduled for October 3-5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82FCD7-5012-1440-9D39-2512C7036F5C}"/>
              </a:ext>
            </a:extLst>
          </p:cNvPr>
          <p:cNvCxnSpPr>
            <a:cxnSpLocks/>
          </p:cNvCxnSpPr>
          <p:nvPr/>
        </p:nvCxnSpPr>
        <p:spPr>
          <a:xfrm flipV="1">
            <a:off x="7583997" y="4631762"/>
            <a:ext cx="0" cy="7350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45A9DF-367B-DA49-B5D6-61B16F3B1BE5}"/>
              </a:ext>
            </a:extLst>
          </p:cNvPr>
          <p:cNvSpPr txBox="1"/>
          <p:nvPr/>
        </p:nvSpPr>
        <p:spPr>
          <a:xfrm>
            <a:off x="6388943" y="5327148"/>
            <a:ext cx="52795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Mike and Cip joined the team, rounding out all the CAM roles</a:t>
            </a:r>
            <a:endParaRPr lang="en-US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E70B06-6078-C646-B3CB-F3DD5242EC67}"/>
              </a:ext>
            </a:extLst>
          </p:cNvPr>
          <p:cNvCxnSpPr>
            <a:cxnSpLocks/>
          </p:cNvCxnSpPr>
          <p:nvPr/>
        </p:nvCxnSpPr>
        <p:spPr>
          <a:xfrm flipV="1">
            <a:off x="9639925" y="4631762"/>
            <a:ext cx="0" cy="70013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D4981F8-171A-F3E1-E300-86D977200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624" y="1125159"/>
            <a:ext cx="6018111" cy="355932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1EEBCD-F91B-8427-C7CD-B70C8328AFC8}"/>
              </a:ext>
            </a:extLst>
          </p:cNvPr>
          <p:cNvCxnSpPr>
            <a:cxnSpLocks/>
          </p:cNvCxnSpPr>
          <p:nvPr/>
        </p:nvCxnSpPr>
        <p:spPr>
          <a:xfrm flipH="1">
            <a:off x="9511259" y="2584321"/>
            <a:ext cx="865683" cy="9833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221913-B049-7B51-4919-7CF20B564851}"/>
              </a:ext>
            </a:extLst>
          </p:cNvPr>
          <p:cNvSpPr txBox="1"/>
          <p:nvPr/>
        </p:nvSpPr>
        <p:spPr>
          <a:xfrm>
            <a:off x="10195753" y="1528610"/>
            <a:ext cx="187555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Bill has replaced Ed as ES&amp;H lead and Jacob has taken on the QA position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CBE2-5630-E336-306A-D54E4C53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CD-3A Approved March 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8DC3-98D4-BFF7-EB18-7B5E95C3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175119" cy="53816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$9M authorized (~$7M scope + contingency)</a:t>
            </a:r>
          </a:p>
          <a:p>
            <a:pPr lvl="1"/>
            <a:r>
              <a:rPr lang="en-US" dirty="0"/>
              <a:t>Three REQs with buyer </a:t>
            </a:r>
          </a:p>
          <a:p>
            <a:pPr lvl="1"/>
            <a:r>
              <a:rPr lang="en-US" dirty="0"/>
              <a:t>Ten others submitted but not approved yet</a:t>
            </a:r>
          </a:p>
          <a:p>
            <a:r>
              <a:rPr lang="en-US" dirty="0"/>
              <a:t>Target Scope</a:t>
            </a:r>
          </a:p>
          <a:p>
            <a:pPr lvl="1"/>
            <a:r>
              <a:rPr lang="en-US" dirty="0"/>
              <a:t>Chamber with heads</a:t>
            </a:r>
          </a:p>
          <a:p>
            <a:pPr lvl="1"/>
            <a:r>
              <a:rPr lang="en-US" dirty="0"/>
              <a:t>Hydrogen storage tanks (buy &amp; refurb existing)</a:t>
            </a:r>
          </a:p>
          <a:p>
            <a:pPr lvl="1"/>
            <a:r>
              <a:rPr lang="en-US" dirty="0"/>
              <a:t>Cryostat</a:t>
            </a:r>
          </a:p>
          <a:p>
            <a:pPr lvl="1"/>
            <a:r>
              <a:rPr lang="en-US" dirty="0" err="1"/>
              <a:t>Cryocan</a:t>
            </a:r>
            <a:endParaRPr lang="en-US" dirty="0"/>
          </a:p>
          <a:p>
            <a:r>
              <a:rPr lang="en-US" dirty="0"/>
              <a:t>Spectrometer</a:t>
            </a:r>
          </a:p>
          <a:p>
            <a:pPr lvl="1"/>
            <a:r>
              <a:rPr lang="en-US" dirty="0"/>
              <a:t>US conductor and coil fab</a:t>
            </a:r>
          </a:p>
          <a:p>
            <a:pPr lvl="1"/>
            <a:r>
              <a:rPr lang="en-US" dirty="0"/>
              <a:t>Collimators and blockers etc.</a:t>
            </a:r>
          </a:p>
          <a:p>
            <a:pPr lvl="1"/>
            <a:r>
              <a:rPr lang="en-US" dirty="0"/>
              <a:t>All of DS toroid including W, Pb parts</a:t>
            </a:r>
          </a:p>
          <a:p>
            <a:pPr lvl="1"/>
            <a:r>
              <a:rPr lang="en-US" dirty="0"/>
              <a:t>Magnet power supplies</a:t>
            </a:r>
          </a:p>
          <a:p>
            <a:pPr lvl="1"/>
            <a:r>
              <a:rPr lang="en-US" dirty="0"/>
              <a:t>Bellows and beam pipes</a:t>
            </a:r>
          </a:p>
          <a:p>
            <a:r>
              <a:rPr lang="en-US" dirty="0"/>
              <a:t>Moller polarimeter collimator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78FDE-2E5D-189F-1EF9-4589A5C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Division Meeting – April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6D56F-3FA9-EF61-70CD-87504F46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8E0ED-01D9-59D5-C9EB-E7221165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11" y="0"/>
            <a:ext cx="5604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267F-1D6E-A0D4-8EE8-5563DDF8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9D98D-C0E8-D3E7-E51A-43F4C98DA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May 1 I took on role of EICPP (EIC Partner Project, i.e. JLab) Project Manager</a:t>
            </a:r>
          </a:p>
          <a:p>
            <a:pPr lvl="1"/>
            <a:r>
              <a:rPr lang="en-US" b="1" dirty="0">
                <a:solidFill>
                  <a:srgbClr val="007600"/>
                </a:solidFill>
              </a:rPr>
              <a:t>Candidate A has accepted position as new MOLLER PM July 17</a:t>
            </a:r>
          </a:p>
          <a:p>
            <a:pPr lvl="1"/>
            <a:r>
              <a:rPr lang="en-US" dirty="0"/>
              <a:t>Until then, I will be managing both efforts</a:t>
            </a:r>
          </a:p>
          <a:p>
            <a:pPr lvl="1"/>
            <a:r>
              <a:rPr lang="en-US" dirty="0"/>
              <a:t>EIC has a CD-3a Director’s Review the week after the MOLLER OPA review – busy time!</a:t>
            </a:r>
          </a:p>
          <a:p>
            <a:r>
              <a:rPr lang="en-US" dirty="0"/>
              <a:t>Lab has interviewed for Senior Scientist position – part of position is to serve as DPM</a:t>
            </a:r>
          </a:p>
          <a:p>
            <a:pPr lvl="1"/>
            <a:r>
              <a:rPr lang="en-US" dirty="0"/>
              <a:t>Multiple excellent candidates; more to come as the hiring process plays 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We will ensure a smooth transition and successful CD-2/3 reviews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36A7E-F637-F0EF-5FFC-17F4DE16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DEB90-B871-3A08-3B59-718383FB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5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37C28D-3507-774A-9700-8AA6B38D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schedule – CD-3a and beyond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CD3D5F-C9D4-FB33-F8BC-9438E654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4"/>
            <a:ext cx="11491933" cy="2807923"/>
          </a:xfrm>
        </p:spPr>
        <p:txBody>
          <a:bodyPr>
            <a:normAutofit/>
          </a:bodyPr>
          <a:lstStyle/>
          <a:p>
            <a:r>
              <a:rPr lang="en-US" sz="2000" dirty="0"/>
              <a:t>Working on completing final procurement packages for CD-3a scope</a:t>
            </a:r>
          </a:p>
          <a:p>
            <a:pPr lvl="1"/>
            <a:r>
              <a:rPr lang="en-US" sz="1800" dirty="0"/>
              <a:t>Intent is to have all requisitions in motion by July</a:t>
            </a:r>
          </a:p>
          <a:p>
            <a:r>
              <a:rPr lang="en-US" sz="2000" dirty="0"/>
              <a:t>Completing planning (Performance Measurement Baseline) for CD-2/3</a:t>
            </a:r>
          </a:p>
          <a:p>
            <a:pPr lvl="1"/>
            <a:r>
              <a:rPr lang="en-US" sz="1800" dirty="0"/>
              <a:t>Data freeze in May – no changes until we set baseline at end of CY2023</a:t>
            </a:r>
            <a:endParaRPr lang="en-US" sz="2400" dirty="0"/>
          </a:p>
          <a:p>
            <a:r>
              <a:rPr lang="en-US" sz="2000" dirty="0"/>
              <a:t>Plan remains to complete fabrication/assembly/test outside Hall A by end of Q1 FY25</a:t>
            </a:r>
            <a:endParaRPr lang="en-US" sz="2400" dirty="0"/>
          </a:p>
          <a:p>
            <a:pPr lvl="1"/>
            <a:r>
              <a:rPr lang="en-US" sz="1800" dirty="0"/>
              <a:t>Details beyond that depend on performance of CEBAF and delivery of luminosity to SBS program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532F-F23A-FB4F-AEED-51DF474D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70C49-7C8B-BC4A-9BF1-6ECE2D5E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63CEB-64D4-BB0F-B459-AE8D5E55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4" y="3094181"/>
            <a:ext cx="11236875" cy="32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8642-CFB8-A364-C406-06522711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is almost entirely in the can – just a couple $100k to go!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64B33-BD5D-EACE-C2F5-3FDCF287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7FF4E-EB14-5CE8-8413-742B0162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2BCA-42DA-E10D-45C0-663CC409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1" y="787399"/>
            <a:ext cx="8626763" cy="5714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1AF22-0AD6-B4EF-9723-22C50C8F148D}"/>
              </a:ext>
            </a:extLst>
          </p:cNvPr>
          <p:cNvSpPr txBox="1"/>
          <p:nvPr/>
        </p:nvSpPr>
        <p:spPr>
          <a:xfrm>
            <a:off x="9615055" y="812799"/>
            <a:ext cx="246610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BAC has crept up considerable and must be brought back down to ~$38M for CD-2/3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ABB41E1D-D014-ED27-C49B-EDB7C97F5285}"/>
              </a:ext>
            </a:extLst>
          </p:cNvPr>
          <p:cNvSpPr/>
          <p:nvPr/>
        </p:nvSpPr>
        <p:spPr>
          <a:xfrm>
            <a:off x="8551043" y="1274417"/>
            <a:ext cx="1064012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ED307-FD18-D712-4B77-40FB2511B203}"/>
              </a:ext>
            </a:extLst>
          </p:cNvPr>
          <p:cNvSpPr txBox="1"/>
          <p:nvPr/>
        </p:nvSpPr>
        <p:spPr>
          <a:xfrm>
            <a:off x="9152017" y="2274838"/>
            <a:ext cx="2929147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believe we have identified the required $2M reductions without impacting scope, but if need be we may cut some or all of the DOE-funded integrating detectors.  We should understand this within 1-2 weeks.</a:t>
            </a:r>
          </a:p>
        </p:txBody>
      </p:sp>
    </p:spTree>
    <p:extLst>
      <p:ext uri="{BB962C8B-B14F-4D97-AF65-F5344CB8AC3E}">
        <p14:creationId xmlns:p14="http://schemas.microsoft.com/office/powerpoint/2010/main" val="34100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0A21EC-C822-8643-896C-F6D6BEA5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lingering Project Review recommendations still need to get closed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83C1A-7E92-834D-ADEE-B62DF138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Collaboration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8535E-99A8-DF48-977A-946BB11D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CD45D-FB25-56DA-FD56-75758709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477231"/>
          </a:xfrm>
        </p:spPr>
        <p:txBody>
          <a:bodyPr/>
          <a:lstStyle/>
          <a:p>
            <a:r>
              <a:rPr lang="en-US" dirty="0"/>
              <a:t>Several recommendations closed out since last collaboration meeting</a:t>
            </a:r>
          </a:p>
          <a:p>
            <a:r>
              <a:rPr lang="en-US" dirty="0"/>
              <a:t>We will need to work to get the rest of these closed out in the next few months</a:t>
            </a:r>
          </a:p>
          <a:p>
            <a:pPr lvl="1"/>
            <a:r>
              <a:rPr lang="en-US" dirty="0"/>
              <a:t>Vladimir is making good progress on 1</a:t>
            </a:r>
            <a:r>
              <a:rPr lang="en-US" baseline="30000" dirty="0"/>
              <a:t>st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items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336AFA-32C3-BD95-B889-57B07D4CE43B}"/>
              </a:ext>
            </a:extLst>
          </p:cNvPr>
          <p:cNvCxnSpPr/>
          <p:nvPr/>
        </p:nvCxnSpPr>
        <p:spPr>
          <a:xfrm flipH="1">
            <a:off x="11326110" y="3791553"/>
            <a:ext cx="67235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08086F-4A21-F894-5CC1-49BC4288473F}"/>
              </a:ext>
            </a:extLst>
          </p:cNvPr>
          <p:cNvCxnSpPr/>
          <p:nvPr/>
        </p:nvCxnSpPr>
        <p:spPr>
          <a:xfrm flipH="1">
            <a:off x="11337792" y="4680146"/>
            <a:ext cx="67235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6B461D-3B47-44DE-1913-A131A1CF3C69}"/>
              </a:ext>
            </a:extLst>
          </p:cNvPr>
          <p:cNvCxnSpPr/>
          <p:nvPr/>
        </p:nvCxnSpPr>
        <p:spPr>
          <a:xfrm flipH="1">
            <a:off x="11364676" y="5163968"/>
            <a:ext cx="67235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6164E3-8DEE-919E-3203-9C0969AF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9" y="2638758"/>
            <a:ext cx="11068429" cy="28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ABA3-F717-ED42-A2E6-98361C2A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BBE2-BFAC-3A47-922F-AD9C56B5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6" y="879267"/>
            <a:ext cx="8911506" cy="54384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Project has nearly all of expected funding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CD-3a approved in March ($7M+ procurements)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CD-2/3 reviews scheduled – everything on track!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Director’s Review week of August 14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IPR (OPA) October 3-5</a:t>
            </a:r>
          </a:p>
          <a:p>
            <a:pPr lvl="1">
              <a:lnSpc>
                <a:spcPct val="120000"/>
              </a:lnSpc>
            </a:pPr>
            <a:r>
              <a:rPr lang="en-US" sz="1600" b="1" dirty="0">
                <a:solidFill>
                  <a:srgbClr val="007600"/>
                </a:solidFill>
              </a:rPr>
              <a:t>TDR needs to get finalized by collaboration – </a:t>
            </a:r>
            <a:br>
              <a:rPr lang="en-US" sz="1600" b="1" dirty="0">
                <a:solidFill>
                  <a:srgbClr val="007600"/>
                </a:solidFill>
              </a:rPr>
            </a:br>
            <a:r>
              <a:rPr lang="en-US" sz="1600" b="1" dirty="0">
                <a:solidFill>
                  <a:srgbClr val="007600"/>
                </a:solidFill>
              </a:rPr>
              <a:t>this is a required document for CD-2</a:t>
            </a:r>
          </a:p>
          <a:p>
            <a:pPr>
              <a:lnSpc>
                <a:spcPct val="120000"/>
              </a:lnSpc>
            </a:pPr>
            <a:endParaRPr lang="en-US" sz="1800" b="1" dirty="0"/>
          </a:p>
          <a:p>
            <a:pPr>
              <a:lnSpc>
                <a:spcPct val="120000"/>
              </a:lnSpc>
            </a:pPr>
            <a:endParaRPr lang="en-US" sz="1800" b="1" dirty="0"/>
          </a:p>
          <a:p>
            <a:pPr>
              <a:lnSpc>
                <a:spcPct val="120000"/>
              </a:lnSpc>
            </a:pPr>
            <a:r>
              <a:rPr lang="en-US" sz="1800" b="1" dirty="0"/>
              <a:t>As of May 1 I officially started as EICPP PM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Candidate A will </a:t>
            </a:r>
            <a:r>
              <a:rPr lang="en-US" sz="1600" dirty="0"/>
              <a:t>take over as MOLLER PM </a:t>
            </a:r>
            <a:r>
              <a:rPr lang="en-US" sz="1600"/>
              <a:t>July 17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Interviews completed for Senior Scientist position including MOLLER DPM role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B69D-FBA4-C748-8262-7E3F4118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6F336-27C0-2646-B89A-EF82A820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F49F-AE3A-A935-021D-AAE2E9AD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81" y="809929"/>
            <a:ext cx="6015271" cy="3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_Template.pptx" id="{DF7C2B5A-C6E0-E74E-850B-1AAA2CB3DAB6}" vid="{8A6F3AB8-FF79-3E40-890B-3F5254BA29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10577</TotalTime>
  <Words>562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Wingdings</vt:lpstr>
      <vt:lpstr>Office Theme</vt:lpstr>
      <vt:lpstr>MOLLER MIE Project Update</vt:lpstr>
      <vt:lpstr>DOE Major Item of Equipment (MIE)</vt:lpstr>
      <vt:lpstr>CD-3A Approved March 28</vt:lpstr>
      <vt:lpstr>Leadership changes</vt:lpstr>
      <vt:lpstr>MOLLER schedule – CD-3a and beyond</vt:lpstr>
      <vt:lpstr>Funding is almost entirely in the can – just a couple $100k to go!</vt:lpstr>
      <vt:lpstr>Some lingering Project Review recommendations still need to get closed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Project Update</dc:title>
  <dc:creator>Fast, James E (PNNL)</dc:creator>
  <cp:lastModifiedBy>James Fast</cp:lastModifiedBy>
  <cp:revision>146</cp:revision>
  <dcterms:created xsi:type="dcterms:W3CDTF">2020-12-14T19:31:37Z</dcterms:created>
  <dcterms:modified xsi:type="dcterms:W3CDTF">2023-05-01T21:09:43Z</dcterms:modified>
</cp:coreProperties>
</file>