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Raleway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855B01-4640-44D5-BEFC-95D25BD7361B}">
  <a:tblStyle styleId="{B2855B01-4640-44D5-BEFC-95D25BD736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4711bd146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4711bd146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43aa7935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43aa7935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4711bd14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4711bd14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4711bd14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4711bd14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711bd14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711bd14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4711bd14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4711bd14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43aa79350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43aa79350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4711bd14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4711bd14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5caa1a87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35caa1a87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5f7f1e84c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5f7f1e84c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43aa79350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43aa79350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5f7f1e84c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5f7f1e84c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43aa79350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f43aa79350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43aa79350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f43aa79350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35cc55e05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35cc55e05e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43aa79350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f43aa79350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43aa79350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f43aa79350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35c4bac85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35c4bac85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43aa79350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43aa79350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4711bd146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34711bd146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34711bd146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34711bd146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97916a8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97916a8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4711bd14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4711bd146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34711bd146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34711bd146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497916a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497916a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43aa79350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43aa79350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43aa7935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43aa7935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4711bd14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4711bd14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4711bd14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4711bd14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4711bd14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4711bd14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457" y="923312"/>
            <a:ext cx="745763" cy="313649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727792" y="441981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7800" y="5785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457" y="951670"/>
            <a:ext cx="745763" cy="285274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rxiv.org/abs/2203.11238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55357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</a:t>
            </a:r>
            <a:br>
              <a:rPr lang="en"/>
            </a:br>
            <a:endParaRPr sz="2088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5"/>
              <a:t>MOLLER Collaboration Meeting – June 2022 </a:t>
            </a:r>
            <a:endParaRPr sz="2755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452" y="34092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 King (</a:t>
            </a:r>
            <a:r>
              <a:rPr lang="en" i="1"/>
              <a:t>on behalf of the Moller Polarimetry Working Group</a:t>
            </a:r>
            <a:r>
              <a:rPr lang="en"/>
              <a:t>)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9518" y="4558942"/>
            <a:ext cx="1719045" cy="48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t="23375" b="27995"/>
          <a:stretch/>
        </p:blipFill>
        <p:spPr>
          <a:xfrm>
            <a:off x="7122856" y="4017750"/>
            <a:ext cx="1972401" cy="54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0250" y="3409203"/>
            <a:ext cx="1801368" cy="578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Analyzing Power</a:t>
            </a:r>
            <a:endParaRPr/>
          </a:p>
        </p:txBody>
      </p:sp>
      <p:sp>
        <p:nvSpPr>
          <p:cNvPr id="191" name="Google Shape;191;p22"/>
          <p:cNvSpPr txBox="1"/>
          <p:nvPr/>
        </p:nvSpPr>
        <p:spPr>
          <a:xfrm>
            <a:off x="567375" y="1174475"/>
            <a:ext cx="4593900" cy="24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Key lessons learned: </a:t>
            </a:r>
            <a:endParaRPr sz="4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Developed a method which allowed us to be insensitive to absolute optics.</a:t>
            </a:r>
            <a:br>
              <a:rPr lang="en" sz="300">
                <a:latin typeface="Lato"/>
                <a:ea typeface="Lato"/>
                <a:cs typeface="Lato"/>
                <a:sym typeface="Lato"/>
              </a:rPr>
            </a:br>
            <a:endParaRPr sz="2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Incorporation of improved Hartree-Fock derived electron momentum distributions into our Levchuk model </a:t>
            </a:r>
            <a:br>
              <a:rPr lang="en" sz="300">
                <a:latin typeface="Lato"/>
                <a:ea typeface="Lato"/>
                <a:cs typeface="Lato"/>
                <a:sym typeface="Lato"/>
              </a:rPr>
            </a:br>
            <a:endParaRPr sz="300">
              <a:latin typeface="Lato"/>
              <a:ea typeface="Lato"/>
              <a:cs typeface="Lato"/>
              <a:sym typeface="La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~40%  →  ~10%  model uncertainty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93" name="Google Shape;193;p22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5" name="Google Shape;195;p22"/>
          <p:cNvGrpSpPr/>
          <p:nvPr/>
        </p:nvGrpSpPr>
        <p:grpSpPr>
          <a:xfrm>
            <a:off x="5364272" y="1174484"/>
            <a:ext cx="3462189" cy="3213156"/>
            <a:chOff x="4934411" y="1109428"/>
            <a:chExt cx="3742503" cy="3473307"/>
          </a:xfrm>
        </p:grpSpPr>
        <p:pic>
          <p:nvPicPr>
            <p:cNvPr id="196" name="Google Shape;19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34411" y="1109428"/>
              <a:ext cx="3742500" cy="2680279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97" name="Google Shape;197;p22"/>
            <p:cNvSpPr txBox="1"/>
            <p:nvPr/>
          </p:nvSpPr>
          <p:spPr>
            <a:xfrm>
              <a:off x="4934414" y="3767335"/>
              <a:ext cx="3742500" cy="8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Lato"/>
                  <a:ea typeface="Lato"/>
                  <a:cs typeface="Lato"/>
                  <a:sym typeface="Lato"/>
                </a:rPr>
                <a:t>Plot explanation:</a:t>
              </a:r>
              <a:br>
                <a:rPr lang="en" sz="400">
                  <a:latin typeface="Lato"/>
                  <a:ea typeface="Lato"/>
                  <a:cs typeface="Lato"/>
                  <a:sym typeface="Lato"/>
                </a:rPr>
              </a:br>
              <a:br>
                <a:rPr lang="en" sz="400">
                  <a:latin typeface="Lato"/>
                  <a:ea typeface="Lato"/>
                  <a:cs typeface="Lato"/>
                  <a:sym typeface="Lato"/>
                </a:rPr>
              </a:br>
              <a:r>
                <a:rPr lang="en" sz="1100">
                  <a:latin typeface="Lato"/>
                  <a:ea typeface="Lato"/>
                  <a:cs typeface="Lato"/>
                  <a:sym typeface="Lato"/>
                </a:rPr>
                <a:t>MH: Modified-hydrogen Momentum Distributions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Lato"/>
                  <a:ea typeface="Lato"/>
                  <a:cs typeface="Lato"/>
                  <a:sym typeface="Lato"/>
                </a:rPr>
                <a:t>HF:   Hartree-Fock Momentum Distributions 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98" name="Google Shape;1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800" y="3226325"/>
            <a:ext cx="4290944" cy="15235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9" name="Google Shape;199;p22"/>
          <p:cNvSpPr txBox="1"/>
          <p:nvPr/>
        </p:nvSpPr>
        <p:spPr>
          <a:xfrm>
            <a:off x="727800" y="4721900"/>
            <a:ext cx="429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Hartree-Fock momentum wavefunction distributions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0" name="Google Shape;200;p22"/>
          <p:cNvGrpSpPr/>
          <p:nvPr/>
        </p:nvGrpSpPr>
        <p:grpSpPr>
          <a:xfrm>
            <a:off x="5131000" y="4501625"/>
            <a:ext cx="3068100" cy="554100"/>
            <a:chOff x="5244325" y="4501625"/>
            <a:chExt cx="3068100" cy="554100"/>
          </a:xfrm>
        </p:grpSpPr>
        <p:sp>
          <p:nvSpPr>
            <p:cNvPr id="201" name="Google Shape;201;p22"/>
            <p:cNvSpPr txBox="1"/>
            <p:nvPr/>
          </p:nvSpPr>
          <p:spPr>
            <a:xfrm>
              <a:off x="5244325" y="4589775"/>
              <a:ext cx="306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04800" algn="l" rtl="0">
                <a:spcBef>
                  <a:spcPts val="0"/>
                </a:spcBef>
                <a:spcAft>
                  <a:spcPts val="0"/>
                </a:spcAft>
                <a:buSzPts val="1200"/>
                <a:buFont typeface="Lato"/>
                <a:buChar char="⭐"/>
              </a:pPr>
              <a:r>
                <a:rPr lang="en" sz="1200" i="1"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1200" i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" name="Google Shape;202;p22"/>
            <p:cNvSpPr txBox="1"/>
            <p:nvPr/>
          </p:nvSpPr>
          <p:spPr>
            <a:xfrm>
              <a:off x="5535825" y="4501625"/>
              <a:ext cx="2731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latin typeface="Lato"/>
                  <a:ea typeface="Lato"/>
                  <a:cs typeface="Lato"/>
                  <a:sym typeface="Lato"/>
                </a:rPr>
                <a:t>Hartree-Fock wavefunctions computed by Aaron Kaplan of Temple University</a:t>
              </a:r>
              <a:endParaRPr sz="1200" i="1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and Improvements – Measurement Setup</a:t>
            </a:r>
            <a:endParaRPr/>
          </a:p>
        </p:txBody>
      </p:sp>
      <p:sp>
        <p:nvSpPr>
          <p:cNvPr id="208" name="Google Shape;208;p23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727800" y="1174475"/>
            <a:ext cx="79167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&gt;&gt;&gt; Beam orbit control &lt;&lt;&lt; 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PREX: We identified a setup reproducibility issue.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Required extensive measurement setup procedures.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Post-PREX: Installation of beamline harp.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CREX Measurement setup: Harp scans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Calculate beam orbit angle going into polarimeter.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CREX: </a:t>
            </a:r>
            <a:r>
              <a:rPr lang="en" sz="1600" u="sng">
                <a:latin typeface="Lato"/>
                <a:ea typeface="Lato"/>
                <a:cs typeface="Lato"/>
                <a:sym typeface="Lato"/>
              </a:rPr>
              <a:t>All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Moller polarimeter setup calibrations after Jan 2020 harp calibration returned “identical” results.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11" name="Google Shape;211;p23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Target Foil Polarization</a:t>
            </a:r>
            <a:endParaRPr/>
          </a:p>
        </p:txBody>
      </p:sp>
      <p:sp>
        <p:nvSpPr>
          <p:cNvPr id="218" name="Google Shape;218;p24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567375" y="1174475"/>
            <a:ext cx="37425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Second key systematic is the polarization of our iron target foils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This is the topic of the second of the aforementioned publications.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21" name="Google Shape;221;p24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2" name="Google Shape;2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4765750" y="1923100"/>
            <a:ext cx="3878700" cy="255900"/>
          </a:xfrm>
          <a:prstGeom prst="roundRect">
            <a:avLst>
              <a:gd name="adj" fmla="val 16667"/>
            </a:avLst>
          </a:prstGeom>
          <a:solidFill>
            <a:srgbClr val="EB5600">
              <a:alpha val="12500"/>
            </a:srgb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2280000" algn="bl" rotWithShape="0">
              <a:schemeClr val="dk2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63" y="1900000"/>
            <a:ext cx="3612094" cy="701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4"/>
          <p:cNvCxnSpPr/>
          <p:nvPr/>
        </p:nvCxnSpPr>
        <p:spPr>
          <a:xfrm rot="10800000">
            <a:off x="989150" y="2454863"/>
            <a:ext cx="0" cy="30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27" name="Google Shape;227;p24"/>
          <p:cNvCxnSpPr/>
          <p:nvPr/>
        </p:nvCxnSpPr>
        <p:spPr>
          <a:xfrm rot="10800000">
            <a:off x="3608650" y="2454863"/>
            <a:ext cx="0" cy="944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28" name="Google Shape;228;p24"/>
          <p:cNvCxnSpPr/>
          <p:nvPr/>
        </p:nvCxnSpPr>
        <p:spPr>
          <a:xfrm rot="10800000">
            <a:off x="4055675" y="2454913"/>
            <a:ext cx="0" cy="126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29" name="Google Shape;229;p24"/>
          <p:cNvCxnSpPr/>
          <p:nvPr/>
        </p:nvCxnSpPr>
        <p:spPr>
          <a:xfrm>
            <a:off x="989150" y="2764488"/>
            <a:ext cx="377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" name="Google Shape;230;p24"/>
          <p:cNvSpPr txBox="1"/>
          <p:nvPr/>
        </p:nvSpPr>
        <p:spPr>
          <a:xfrm>
            <a:off x="1361600" y="2626025"/>
            <a:ext cx="12735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measure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1177275" y="2947025"/>
            <a:ext cx="16452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want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1361600" y="3268025"/>
            <a:ext cx="12735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know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1334175" y="3589038"/>
            <a:ext cx="13314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calculate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4" name="Google Shape;234;p24"/>
          <p:cNvCxnSpPr>
            <a:stCxn id="231" idx="3"/>
          </p:cNvCxnSpPr>
          <p:nvPr/>
        </p:nvCxnSpPr>
        <p:spPr>
          <a:xfrm>
            <a:off x="2822475" y="3085475"/>
            <a:ext cx="299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24"/>
          <p:cNvCxnSpPr/>
          <p:nvPr/>
        </p:nvCxnSpPr>
        <p:spPr>
          <a:xfrm rot="10800000">
            <a:off x="3121875" y="2454788"/>
            <a:ext cx="0" cy="63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36" name="Google Shape;236;p24"/>
          <p:cNvCxnSpPr/>
          <p:nvPr/>
        </p:nvCxnSpPr>
        <p:spPr>
          <a:xfrm>
            <a:off x="2631825" y="3406488"/>
            <a:ext cx="980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4"/>
          <p:cNvCxnSpPr/>
          <p:nvPr/>
        </p:nvCxnSpPr>
        <p:spPr>
          <a:xfrm>
            <a:off x="2665575" y="3727488"/>
            <a:ext cx="139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4"/>
          <p:cNvSpPr/>
          <p:nvPr/>
        </p:nvSpPr>
        <p:spPr>
          <a:xfrm rot="120658">
            <a:off x="3611929" y="1818208"/>
            <a:ext cx="1153809" cy="334730"/>
          </a:xfrm>
          <a:custGeom>
            <a:avLst/>
            <a:gdLst/>
            <a:ahLst/>
            <a:cxnLst/>
            <a:rect l="l" t="t" r="r" b="b"/>
            <a:pathLst>
              <a:path w="46272" h="13389" extrusionOk="0">
                <a:moveTo>
                  <a:pt x="46272" y="8911"/>
                </a:moveTo>
                <a:cubicBezTo>
                  <a:pt x="43287" y="7576"/>
                  <a:pt x="34410" y="2273"/>
                  <a:pt x="28361" y="898"/>
                </a:cubicBezTo>
                <a:cubicBezTo>
                  <a:pt x="22312" y="-477"/>
                  <a:pt x="14574" y="-5"/>
                  <a:pt x="9978" y="663"/>
                </a:cubicBezTo>
                <a:cubicBezTo>
                  <a:pt x="5382" y="1331"/>
                  <a:pt x="2358" y="2784"/>
                  <a:pt x="787" y="4905"/>
                </a:cubicBezTo>
                <a:cubicBezTo>
                  <a:pt x="-784" y="7026"/>
                  <a:pt x="591" y="11975"/>
                  <a:pt x="552" y="133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39" name="Google Shape;239;p24"/>
          <p:cNvSpPr/>
          <p:nvPr/>
        </p:nvSpPr>
        <p:spPr>
          <a:xfrm>
            <a:off x="3310128" y="2130250"/>
            <a:ext cx="521100" cy="241200"/>
          </a:xfrm>
          <a:prstGeom prst="roundRect">
            <a:avLst>
              <a:gd name="adj" fmla="val 16667"/>
            </a:avLst>
          </a:prstGeom>
          <a:solidFill>
            <a:srgbClr val="A2FFE8">
              <a:alpha val="2529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Target Foil Polarization</a:t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567375" y="1174475"/>
            <a:ext cx="374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9" name="Google Shape;2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5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4765750" y="1923100"/>
            <a:ext cx="3878700" cy="255900"/>
          </a:xfrm>
          <a:prstGeom prst="roundRect">
            <a:avLst>
              <a:gd name="adj" fmla="val 16667"/>
            </a:avLst>
          </a:prstGeom>
          <a:solidFill>
            <a:srgbClr val="EB5600">
              <a:alpha val="12500"/>
            </a:srgb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2280000" algn="bl" rotWithShape="0">
              <a:schemeClr val="dk2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5"/>
          <p:cNvSpPr txBox="1"/>
          <p:nvPr/>
        </p:nvSpPr>
        <p:spPr>
          <a:xfrm>
            <a:off x="567375" y="1174475"/>
            <a:ext cx="4081200" cy="3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Target foil polarization is largely two components: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Magnetization (covered in upcoming publication):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500">
                <a:latin typeface="Lato"/>
                <a:ea typeface="Lato"/>
                <a:cs typeface="Lato"/>
                <a:sym typeface="Lato"/>
              </a:rPr>
              <a:t>8.005 ± 0.022%  </a:t>
            </a:r>
            <a:r>
              <a:rPr lang="en" sz="1500" b="1">
                <a:latin typeface="Lato"/>
                <a:ea typeface="Lato"/>
                <a:cs typeface="Lato"/>
                <a:sym typeface="Lato"/>
              </a:rPr>
              <a:t>→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8.014 ± 0.018%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Foil alignment/saturation: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We’ve previously assigned a 0.5% uncertainty to this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⇒ Alignment study required.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     (I’ll return to this)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Remaining Systematics</a:t>
            </a:r>
            <a:endParaRPr/>
          </a:p>
        </p:txBody>
      </p:sp>
      <p:sp>
        <p:nvSpPr>
          <p:cNvPr id="258" name="Google Shape;258;p26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567375" y="1174475"/>
            <a:ext cx="39861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Matter of minor systematics studies and statistics: 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Dead Time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Leakage/Bleedthrough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Aperture/Slit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Null Asymmetry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Planned systematics study: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Current Dependence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(I’ll return to this)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61" name="Google Shape;261;p26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4725700" y="3372475"/>
            <a:ext cx="3878700" cy="255900"/>
          </a:xfrm>
          <a:prstGeom prst="roundRect">
            <a:avLst>
              <a:gd name="adj" fmla="val 16667"/>
            </a:avLst>
          </a:prstGeom>
          <a:solidFill>
            <a:srgbClr val="EB5600">
              <a:alpha val="12500"/>
            </a:srgb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2280000" algn="bl" rotWithShape="0">
              <a:schemeClr val="dk2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Work</a:t>
            </a:r>
            <a:endParaRPr/>
          </a:p>
        </p:txBody>
      </p:sp>
      <p:sp>
        <p:nvSpPr>
          <p:cNvPr id="270" name="Google Shape;270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15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271" name="Google Shape;271;p2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7"/>
          <p:cNvSpPr txBox="1">
            <a:spLocks noGrp="1"/>
          </p:cNvSpPr>
          <p:nvPr>
            <p:ph type="body" idx="2"/>
          </p:nvPr>
        </p:nvSpPr>
        <p:spPr>
          <a:xfrm>
            <a:off x="4766000" y="446675"/>
            <a:ext cx="4069800" cy="4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GEM Detectors:</a:t>
            </a:r>
            <a:endParaRPr sz="2000"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Hardware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/ Insights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Equipment:</a:t>
            </a:r>
            <a:endParaRPr sz="2000"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Holding Field Move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Dipole Power Supply Upgrade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Systematics Study Plans:</a:t>
            </a:r>
            <a:endParaRPr sz="2000"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Target Alignment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High-current Dependence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GEMS – Proposed</a:t>
            </a:r>
            <a:endParaRPr/>
          </a:p>
        </p:txBody>
      </p:sp>
      <p:sp>
        <p:nvSpPr>
          <p:cNvPr id="278" name="Google Shape;278;p28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28"/>
          <p:cNvSpPr txBox="1"/>
          <p:nvPr/>
        </p:nvSpPr>
        <p:spPr>
          <a:xfrm>
            <a:off x="707476" y="1060500"/>
            <a:ext cx="32937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Budgeted for the construction of four (4) GEM detectors for the polarimeter. </a:t>
            </a: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Two (2) GEM detectors to be placed at moller dipole exit and prior to entrance of dipole.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In response to suggestions from last review, added third detector to be placed halfway in-between for track redundancy.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One (1) spare GEM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81" name="Google Shape;281;p28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3" name="Google Shape;283;p28"/>
          <p:cNvPicPr preferRelativeResize="0"/>
          <p:nvPr/>
        </p:nvPicPr>
        <p:blipFill rotWithShape="1">
          <a:blip r:embed="rId3">
            <a:alphaModFix/>
          </a:blip>
          <a:srcRect l="20223" b="10754"/>
          <a:stretch/>
        </p:blipFill>
        <p:spPr>
          <a:xfrm>
            <a:off x="4121825" y="1060500"/>
            <a:ext cx="4559503" cy="3786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GEMS – Physical</a:t>
            </a:r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727800" y="1174475"/>
            <a:ext cx="31248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Progress: 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Nilanga’s lab has completed the GEM design.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Expected turnaround time is one year.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Work Remaining: </a:t>
            </a: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🔥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Support structure design.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Paul Souder’s post-doc to do the DAQ work. 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Faraz Chahili and Paul Souder working on interpreting the data (ongoing).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92" name="Google Shape;292;p29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4" name="Google Shape;2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625" y="1224232"/>
            <a:ext cx="4937759" cy="359469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994100" cy="525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Extracting Physics from GEM Chamber Coordinates</a:t>
            </a:r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01" name="Google Shape;301;p30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727800" y="1113642"/>
            <a:ext cx="40854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Three GEM chamber coordinates are used to reconstruct kinematics: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Chamber Coordinates:</a:t>
            </a:r>
            <a:br>
              <a:rPr lang="en" sz="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" sz="1600" b="1" baseline="-250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: x-coordinate of GEM hit</a:t>
            </a:r>
            <a:br>
              <a:rPr lang="en" sz="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" sz="1600" b="1" baseline="-25000"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&amp;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 y</a:t>
            </a:r>
            <a:r>
              <a:rPr lang="en" sz="1600" b="1" baseline="-250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: y-coordinate from two GEM 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                    planes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From these:</a:t>
            </a:r>
            <a:br>
              <a:rPr lang="en" sz="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" sz="1600" b="1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Δy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: Difference of y-coordinates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                   ∝ bend angle ~ e- momentum</a:t>
            </a:r>
            <a:br>
              <a:rPr lang="en" sz="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: Average of y-coordinates</a:t>
            </a:r>
            <a:b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</a:br>
            <a:b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Values highlighted in </a:t>
            </a:r>
            <a:r>
              <a:rPr lang="en" sz="1600" u="sng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orange</a:t>
            </a:r>
            <a:r>
              <a:rPr lang="en" sz="1600"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are the preferred reconstruction variables.</a:t>
            </a:r>
            <a:endParaRPr sz="1800"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 rotWithShape="1">
          <a:blip r:embed="rId3">
            <a:alphaModFix/>
          </a:blip>
          <a:srcRect t="3287" b="3576"/>
          <a:stretch/>
        </p:blipFill>
        <p:spPr>
          <a:xfrm>
            <a:off x="4813150" y="1051200"/>
            <a:ext cx="3908800" cy="364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30"/>
          <p:cNvCxnSpPr/>
          <p:nvPr/>
        </p:nvCxnSpPr>
        <p:spPr>
          <a:xfrm>
            <a:off x="949826" y="4029857"/>
            <a:ext cx="14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30"/>
          <p:cNvSpPr txBox="1"/>
          <p:nvPr/>
        </p:nvSpPr>
        <p:spPr>
          <a:xfrm>
            <a:off x="5186950" y="4748850"/>
            <a:ext cx="3275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Animated GIF courtesy of Faraz Chahili</a:t>
            </a:r>
            <a:endParaRPr sz="1200" i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994100" cy="525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Extracting Physics from GEM Chamber Coordinates</a:t>
            </a:r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12" name="Google Shape;312;p31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727800" y="1123525"/>
            <a:ext cx="42672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1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𝝆: 1 / momentum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800" dirty="0">
                <a:latin typeface="Lato"/>
                <a:ea typeface="Lato"/>
                <a:cs typeface="Lato"/>
                <a:sym typeface="Lato"/>
              </a:rPr>
              <a:t>    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𝝓: plane of scatter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Δ𝛉: angular offset from moller stripe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𝛉: scattering angle</a:t>
            </a:r>
            <a:endParaRPr lang="en-US"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1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𝝆 = 𝑓(</a:t>
            </a: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Δy,y)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800" dirty="0">
                <a:latin typeface="Lato"/>
                <a:ea typeface="Lato"/>
                <a:cs typeface="Lato"/>
                <a:sym typeface="Lato"/>
              </a:rPr>
              <a:t>    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𝝓 = 𝑓(</a:t>
            </a: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Δy,y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)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Δ𝛉 = 𝑓(</a:t>
            </a: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Δy,y,x</a:t>
            </a:r>
            <a:r>
              <a:rPr lang="en" sz="1800" b="1" baseline="-25000" dirty="0"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)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𝛉 = 𝑓(</a:t>
            </a: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Δy,y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)</a:t>
            </a:r>
            <a:br>
              <a:rPr lang="en" sz="1600" dirty="0">
                <a:latin typeface="Lato"/>
                <a:ea typeface="Lato"/>
                <a:cs typeface="Lato"/>
                <a:sym typeface="Lato"/>
              </a:rPr>
            </a:br>
            <a:r>
              <a:rPr lang="en" sz="1600" dirty="0">
                <a:latin typeface="Lato"/>
                <a:ea typeface="Lato"/>
                <a:cs typeface="Lato"/>
                <a:sym typeface="Lato"/>
              </a:rPr>
              <a:t>  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/>
          </a:blip>
          <a:srcRect t="3287" b="3576"/>
          <a:stretch/>
        </p:blipFill>
        <p:spPr>
          <a:xfrm>
            <a:off x="4813150" y="1051200"/>
            <a:ext cx="3908800" cy="36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/>
          <p:nvPr/>
        </p:nvSpPr>
        <p:spPr>
          <a:xfrm>
            <a:off x="5186950" y="4748850"/>
            <a:ext cx="3275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Animated GIF courtesy of Faraz Chahili</a:t>
            </a:r>
            <a:endParaRPr sz="1200" i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6" name="Google Shape;316;p31"/>
          <p:cNvCxnSpPr/>
          <p:nvPr/>
        </p:nvCxnSpPr>
        <p:spPr>
          <a:xfrm>
            <a:off x="1746094" y="2655068"/>
            <a:ext cx="112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31"/>
          <p:cNvCxnSpPr/>
          <p:nvPr/>
        </p:nvCxnSpPr>
        <p:spPr>
          <a:xfrm>
            <a:off x="1731806" y="2936838"/>
            <a:ext cx="112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Google Shape;318;p31"/>
          <p:cNvSpPr txBox="1"/>
          <p:nvPr/>
        </p:nvSpPr>
        <p:spPr>
          <a:xfrm>
            <a:off x="2400606" y="2585725"/>
            <a:ext cx="2557800" cy="110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latin typeface="Lato"/>
                <a:ea typeface="Lato"/>
                <a:cs typeface="Lato"/>
                <a:sym typeface="Lato"/>
              </a:rPr>
              <a:t>These are functions of the preferred set of values derived from chamber coordinates  and various coefficients </a:t>
            </a:r>
            <a:br>
              <a:rPr lang="en" sz="1200" i="1" dirty="0">
                <a:latin typeface="Lato"/>
                <a:ea typeface="Lato"/>
                <a:cs typeface="Lato"/>
                <a:sym typeface="Lato"/>
              </a:rPr>
            </a:br>
            <a:r>
              <a:rPr lang="en" sz="1200" i="1" dirty="0"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" sz="1200" i="1" baseline="-25000" dirty="0"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" sz="1200" i="1" dirty="0">
                <a:latin typeface="Lato"/>
                <a:ea typeface="Lato"/>
                <a:cs typeface="Lato"/>
                <a:sym typeface="Lato"/>
              </a:rPr>
              <a:t>, m</a:t>
            </a:r>
            <a:r>
              <a:rPr lang="en" sz="1200" i="1" baseline="-25000" dirty="0"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" sz="1200" i="1" dirty="0">
                <a:latin typeface="Lato"/>
                <a:ea typeface="Lato"/>
                <a:cs typeface="Lato"/>
                <a:sym typeface="Lato"/>
              </a:rPr>
              <a:t>, b</a:t>
            </a:r>
            <a:r>
              <a:rPr lang="en" sz="1200" i="1" baseline="-25000" dirty="0"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" sz="1200" i="1" dirty="0">
                <a:latin typeface="Lato"/>
                <a:ea typeface="Lato"/>
                <a:cs typeface="Lato"/>
                <a:sym typeface="Lato"/>
              </a:rPr>
              <a:t>, b</a:t>
            </a:r>
            <a:r>
              <a:rPr lang="en" sz="1200" i="1" baseline="-25000" dirty="0"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" sz="1200" i="1" dirty="0">
                <a:latin typeface="Lato"/>
                <a:ea typeface="Lato"/>
                <a:cs typeface="Lato"/>
                <a:sym typeface="Lato"/>
              </a:rPr>
              <a:t>, A , B , C , D </a:t>
            </a:r>
            <a:br>
              <a:rPr lang="en" sz="1200" i="1" dirty="0">
                <a:latin typeface="Lato"/>
                <a:ea typeface="Lato"/>
                <a:cs typeface="Lato"/>
                <a:sym typeface="Lato"/>
              </a:rPr>
            </a:br>
            <a:r>
              <a:rPr lang="en" sz="1200" i="1" dirty="0">
                <a:latin typeface="Lato"/>
                <a:ea typeface="Lato"/>
                <a:cs typeface="Lato"/>
                <a:sym typeface="Lato"/>
              </a:rPr>
              <a:t>derived from fitting functions</a:t>
            </a:r>
            <a:endParaRPr sz="1200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31"/>
          <p:cNvSpPr txBox="1"/>
          <p:nvPr/>
        </p:nvSpPr>
        <p:spPr>
          <a:xfrm>
            <a:off x="618875" y="3911950"/>
            <a:ext cx="4287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Lato"/>
                <a:ea typeface="Lato"/>
                <a:cs typeface="Lato"/>
                <a:sym typeface="Lato"/>
              </a:rPr>
              <a:t>                 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Δ𝝆 = 𝝆</a:t>
            </a:r>
            <a:r>
              <a:rPr lang="en" sz="1800" baseline="-25000">
                <a:latin typeface="Lato"/>
                <a:ea typeface="Lato"/>
                <a:cs typeface="Lato"/>
                <a:sym typeface="Lato"/>
              </a:rPr>
              <a:t>beam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– 𝝆</a:t>
            </a:r>
            <a:r>
              <a:rPr lang="en" sz="1800" baseline="-25000">
                <a:latin typeface="Lato"/>
                <a:ea typeface="Lato"/>
                <a:cs typeface="Lato"/>
                <a:sym typeface="Lato"/>
              </a:rPr>
              <a:t>L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–  𝝆</a:t>
            </a:r>
            <a:r>
              <a:rPr lang="en" sz="1800" baseline="-25000">
                <a:latin typeface="Lato"/>
                <a:ea typeface="Lato"/>
                <a:cs typeface="Lato"/>
                <a:sym typeface="Lato"/>
              </a:rPr>
              <a:t>R</a:t>
            </a:r>
            <a:br>
              <a:rPr lang="en" sz="600" baseline="-25000">
                <a:latin typeface="Lato"/>
                <a:ea typeface="Lato"/>
                <a:cs typeface="Lato"/>
                <a:sym typeface="Lato"/>
              </a:rPr>
            </a:br>
            <a:endParaRPr sz="600" baseline="-25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    </a:t>
            </a:r>
            <a:r>
              <a:rPr lang="en" sz="3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𝛉</a:t>
            </a:r>
            <a:r>
              <a:rPr lang="en" sz="1800" baseline="-25000"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" sz="1800" baseline="30000"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= Δ𝛉</a:t>
            </a:r>
            <a:r>
              <a:rPr lang="en" sz="1800" baseline="300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+ 𝛉</a:t>
            </a:r>
            <a:r>
              <a:rPr lang="en" sz="1800" baseline="30000">
                <a:latin typeface="Lato"/>
                <a:ea typeface="Lato"/>
                <a:cs typeface="Lato"/>
                <a:sym typeface="Lato"/>
              </a:rPr>
              <a:t>2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" name="Google Shape;316;p31">
            <a:extLst>
              <a:ext uri="{FF2B5EF4-FFF2-40B4-BE49-F238E27FC236}">
                <a16:creationId xmlns:a16="http://schemas.microsoft.com/office/drawing/2014/main" id="{DCB205FA-5802-833C-5BC1-AFFEE853D0DD}"/>
              </a:ext>
            </a:extLst>
          </p:cNvPr>
          <p:cNvCxnSpPr/>
          <p:nvPr/>
        </p:nvCxnSpPr>
        <p:spPr>
          <a:xfrm>
            <a:off x="1866038" y="3207518"/>
            <a:ext cx="112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316;p31">
            <a:extLst>
              <a:ext uri="{FF2B5EF4-FFF2-40B4-BE49-F238E27FC236}">
                <a16:creationId xmlns:a16="http://schemas.microsoft.com/office/drawing/2014/main" id="{16770545-2C36-A4E9-F739-740BD7DD85C9}"/>
              </a:ext>
            </a:extLst>
          </p:cNvPr>
          <p:cNvCxnSpPr/>
          <p:nvPr/>
        </p:nvCxnSpPr>
        <p:spPr>
          <a:xfrm>
            <a:off x="1882702" y="3481366"/>
            <a:ext cx="112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Polarimeter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2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Accurate Determination of Fe Foil Polarization 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PREX-2 &amp; CREX Moller Polarimetry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6267000" cy="525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that rotating simulation data???</a:t>
            </a:r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26" name="Google Shape;326;p32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600050" y="1093400"/>
            <a:ext cx="35319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Radiative Corrections: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" sz="23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Initial state beam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" sz="2300" b="1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Initial state target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" sz="2400" b="1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Final state radiation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                   (1 per moller e-)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" sz="2300" b="1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Levchuk Effect 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799" y="982750"/>
            <a:ext cx="3734600" cy="3990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32"/>
          <p:cNvCxnSpPr/>
          <p:nvPr/>
        </p:nvCxnSpPr>
        <p:spPr>
          <a:xfrm rot="10800000" flipH="1">
            <a:off x="6694200" y="3010350"/>
            <a:ext cx="1035000" cy="7839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30" name="Google Shape;330;p32"/>
          <p:cNvCxnSpPr/>
          <p:nvPr/>
        </p:nvCxnSpPr>
        <p:spPr>
          <a:xfrm rot="10800000">
            <a:off x="6643850" y="1784525"/>
            <a:ext cx="102300" cy="14103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32"/>
          <p:cNvCxnSpPr/>
          <p:nvPr/>
        </p:nvCxnSpPr>
        <p:spPr>
          <a:xfrm rot="10800000" flipH="1">
            <a:off x="7097100" y="2126275"/>
            <a:ext cx="591900" cy="10200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" name="Google Shape;332;p32"/>
          <p:cNvCxnSpPr/>
          <p:nvPr/>
        </p:nvCxnSpPr>
        <p:spPr>
          <a:xfrm rot="10800000" flipH="1">
            <a:off x="6972775" y="1704125"/>
            <a:ext cx="163500" cy="1490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3" name="Google Shape;333;p32"/>
          <p:cNvCxnSpPr/>
          <p:nvPr/>
        </p:nvCxnSpPr>
        <p:spPr>
          <a:xfrm rot="10800000" flipH="1">
            <a:off x="7126300" y="3492775"/>
            <a:ext cx="321600" cy="22110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3060000" cy="844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Target Move </a:t>
            </a:r>
            <a:br>
              <a:rPr lang="en" sz="2300"/>
            </a:br>
            <a:r>
              <a:rPr lang="en" sz="2300"/>
              <a:t>30cm Upstream</a:t>
            </a:r>
            <a:endParaRPr sz="2300"/>
          </a:p>
        </p:txBody>
      </p:sp>
      <p:sp>
        <p:nvSpPr>
          <p:cNvPr id="339" name="Google Shape;339;p33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727800" y="1463600"/>
            <a:ext cx="30954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(Top Image) Design as is. Minimally achievable Levchuk Correction is ~0.85%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(Bottom Image) Moving the target 30cm upstream.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000">
                <a:latin typeface="Lato"/>
                <a:ea typeface="Lato"/>
                <a:cs typeface="Lato"/>
                <a:sym typeface="Lato"/>
              </a:rPr>
              <a:t> 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Allows for additional unaided separation of mollers from beamline center for better quad steering.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Avoids running quadrupoles at maximum power rating.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42" name="Google Shape;342;p33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33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4" name="Google Shape;34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750" y="690375"/>
            <a:ext cx="4667175" cy="42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Collimator – General </a:t>
            </a:r>
            <a:endParaRPr/>
          </a:p>
        </p:txBody>
      </p:sp>
      <p:sp>
        <p:nvSpPr>
          <p:cNvPr id="350" name="Google Shape;350;p34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580325" y="1174475"/>
            <a:ext cx="34422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Will be milled from Tungsten (hevimet).</a:t>
            </a:r>
            <a:br>
              <a:rPr lang="en" sz="1800" dirty="0">
                <a:latin typeface="Lato"/>
                <a:ea typeface="Lato"/>
                <a:cs typeface="Lato"/>
                <a:sym typeface="Lato"/>
              </a:rPr>
            </a:b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Is 2.5” Thick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3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53" name="Google Shape;353;p34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5" name="Google Shape;3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9750" y="1133500"/>
            <a:ext cx="1398713" cy="21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7550" y="1388448"/>
            <a:ext cx="1952325" cy="3033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34"/>
          <p:cNvCxnSpPr/>
          <p:nvPr/>
        </p:nvCxnSpPr>
        <p:spPr>
          <a:xfrm rot="10800000" flipH="1">
            <a:off x="6862450" y="2480763"/>
            <a:ext cx="639300" cy="12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58" name="Google Shape;358;p34"/>
          <p:cNvGrpSpPr/>
          <p:nvPr/>
        </p:nvGrpSpPr>
        <p:grpSpPr>
          <a:xfrm>
            <a:off x="5033563" y="1308750"/>
            <a:ext cx="1828877" cy="3192852"/>
            <a:chOff x="5227825" y="1884925"/>
            <a:chExt cx="1828877" cy="3192852"/>
          </a:xfrm>
        </p:grpSpPr>
        <p:pic>
          <p:nvPicPr>
            <p:cNvPr id="359" name="Google Shape;359;p34"/>
            <p:cNvPicPr preferRelativeResize="0"/>
            <p:nvPr/>
          </p:nvPicPr>
          <p:blipFill rotWithShape="1">
            <a:blip r:embed="rId5">
              <a:alphaModFix/>
            </a:blip>
            <a:srcRect l="23832" t="9091" r="12460" b="7651"/>
            <a:stretch/>
          </p:blipFill>
          <p:spPr>
            <a:xfrm>
              <a:off x="5227825" y="1884925"/>
              <a:ext cx="1828877" cy="319285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60" name="Google Shape;360;p34"/>
            <p:cNvSpPr txBox="1"/>
            <p:nvPr/>
          </p:nvSpPr>
          <p:spPr>
            <a:xfrm rot="231555">
              <a:off x="5573231" y="3031151"/>
              <a:ext cx="1341642" cy="615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3D printed prototype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1" name="Google Shape;361;p34"/>
          <p:cNvSpPr txBox="1"/>
          <p:nvPr/>
        </p:nvSpPr>
        <p:spPr>
          <a:xfrm>
            <a:off x="576072" y="2560320"/>
            <a:ext cx="4161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Resigned to be inserted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into detector window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and attached using existing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bolt locations.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Leaves 2” ~ 5cm vertical acceptance, which is ~±7°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2" name="Google Shape;362;p34"/>
          <p:cNvCxnSpPr/>
          <p:nvPr/>
        </p:nvCxnSpPr>
        <p:spPr>
          <a:xfrm rot="10800000" flipH="1">
            <a:off x="5287450" y="1412925"/>
            <a:ext cx="1407000" cy="190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34"/>
          <p:cNvCxnSpPr/>
          <p:nvPr/>
        </p:nvCxnSpPr>
        <p:spPr>
          <a:xfrm>
            <a:off x="5205650" y="3010475"/>
            <a:ext cx="1307700" cy="2211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34"/>
          <p:cNvCxnSpPr/>
          <p:nvPr/>
        </p:nvCxnSpPr>
        <p:spPr>
          <a:xfrm rot="10800000" flipH="1">
            <a:off x="5207050" y="1613675"/>
            <a:ext cx="50400" cy="1396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34"/>
          <p:cNvCxnSpPr/>
          <p:nvPr/>
        </p:nvCxnSpPr>
        <p:spPr>
          <a:xfrm rot="10800000" flipH="1">
            <a:off x="6520138" y="1422775"/>
            <a:ext cx="174000" cy="1782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Collimator – Simulation Results</a:t>
            </a:r>
            <a:endParaRPr/>
          </a:p>
        </p:txBody>
      </p:sp>
      <p:sp>
        <p:nvSpPr>
          <p:cNvPr id="371" name="Google Shape;371;p35"/>
          <p:cNvSpPr txBox="1"/>
          <p:nvPr/>
        </p:nvSpPr>
        <p:spPr>
          <a:xfrm>
            <a:off x="727800" y="1174475"/>
            <a:ext cx="31386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Broad stokes review:</a:t>
            </a:r>
            <a:br>
              <a:rPr lang="en" sz="1700">
                <a:latin typeface="Lato"/>
                <a:ea typeface="Lato"/>
                <a:cs typeface="Lato"/>
                <a:sym typeface="Lato"/>
              </a:rPr>
            </a:b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Image to the right shows all above-threshold detector hits for 11 GeV.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Top two PMT’s will be active and bottom four PMTs will be turned off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Collimator does an exceptional job at limiting acceptance.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73" name="Google Shape;373;p35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4" name="Google Shape;374;p35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75" name="Google Shape;375;p35"/>
          <p:cNvGraphicFramePr/>
          <p:nvPr/>
        </p:nvGraphicFramePr>
        <p:xfrm>
          <a:off x="7961700" y="1095460"/>
          <a:ext cx="765700" cy="1860950"/>
        </p:xfrm>
        <a:graphic>
          <a:graphicData uri="http://schemas.openxmlformats.org/drawingml/2006/table">
            <a:tbl>
              <a:tblPr>
                <a:noFill/>
                <a:tableStyleId>{B2855B01-4640-44D5-BEFC-95D25BD7361B}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76" name="Google Shape;376;p35"/>
          <p:cNvGrpSpPr/>
          <p:nvPr/>
        </p:nvGrpSpPr>
        <p:grpSpPr>
          <a:xfrm>
            <a:off x="4093492" y="1060491"/>
            <a:ext cx="4633910" cy="3941162"/>
            <a:chOff x="4093492" y="1060491"/>
            <a:chExt cx="4633910" cy="3941162"/>
          </a:xfrm>
        </p:grpSpPr>
        <p:grpSp>
          <p:nvGrpSpPr>
            <p:cNvPr id="377" name="Google Shape;377;p35"/>
            <p:cNvGrpSpPr/>
            <p:nvPr/>
          </p:nvGrpSpPr>
          <p:grpSpPr>
            <a:xfrm>
              <a:off x="4093492" y="1060491"/>
              <a:ext cx="3825121" cy="2033489"/>
              <a:chOff x="4283820" y="1164811"/>
              <a:chExt cx="4384595" cy="2802106"/>
            </a:xfrm>
          </p:grpSpPr>
          <p:pic>
            <p:nvPicPr>
              <p:cNvPr id="378" name="Google Shape;378;p3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283820" y="1164811"/>
                <a:ext cx="4384595" cy="28021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" name="Google Shape;379;p35"/>
              <p:cNvSpPr/>
              <p:nvPr/>
            </p:nvSpPr>
            <p:spPr>
              <a:xfrm>
                <a:off x="4505975" y="1284475"/>
                <a:ext cx="3686100" cy="1222500"/>
              </a:xfrm>
              <a:prstGeom prst="rect">
                <a:avLst/>
              </a:prstGeom>
              <a:noFill/>
              <a:ln w="19050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0" name="Google Shape;380;p35"/>
            <p:cNvPicPr preferRelativeResize="0"/>
            <p:nvPr/>
          </p:nvPicPr>
          <p:blipFill rotWithShape="1">
            <a:blip r:embed="rId4">
              <a:alphaModFix/>
            </a:blip>
            <a:srcRect l="1361" t="9596" r="1390" b="3242"/>
            <a:stretch/>
          </p:blipFill>
          <p:spPr>
            <a:xfrm>
              <a:off x="4093500" y="3263550"/>
              <a:ext cx="4633902" cy="1738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35"/>
            <p:cNvSpPr txBox="1"/>
            <p:nvPr/>
          </p:nvSpPr>
          <p:spPr>
            <a:xfrm>
              <a:off x="4093550" y="3041588"/>
              <a:ext cx="463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Azz and Rate with New Collimator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Dipole Power Supply Upgrade</a:t>
            </a:r>
            <a:endParaRPr/>
          </a:p>
        </p:txBody>
      </p:sp>
      <p:sp>
        <p:nvSpPr>
          <p:cNvPr id="387" name="Google Shape;387;p36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36"/>
          <p:cNvSpPr txBox="1"/>
          <p:nvPr/>
        </p:nvSpPr>
        <p:spPr>
          <a:xfrm>
            <a:off x="727800" y="1174475"/>
            <a:ext cx="33561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Current dipole power supply  capable of &lt;= 1.3T field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In order to center our acceptance into collimator window we need a field of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1.285T @ 10.6 GeV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This is above 1.3T for 11 GeV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We also need to be able to achieve higher fields for dipole tuning.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">
                <a:latin typeface="Lato"/>
                <a:ea typeface="Lato"/>
                <a:cs typeface="Lato"/>
                <a:sym typeface="Lato"/>
              </a:rPr>
            </a:br>
            <a:endParaRPr sz="2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➢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We need to upgrade the dipole supply to meet our needs.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9" name="Google Shape;389;p3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90" name="Google Shape;390;p36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36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2" name="Google Shape;3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475" y="1174475"/>
            <a:ext cx="4205401" cy="38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6"/>
          <p:cNvSpPr txBox="1"/>
          <p:nvPr/>
        </p:nvSpPr>
        <p:spPr>
          <a:xfrm>
            <a:off x="4732750" y="1060500"/>
            <a:ext cx="38646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Lato"/>
                <a:ea typeface="Lato"/>
                <a:cs typeface="Lato"/>
                <a:sym typeface="Lato"/>
              </a:rPr>
              <a:t>Image of systematic studies of dipole tuning at </a:t>
            </a:r>
            <a:r>
              <a:rPr lang="en" sz="1200" i="1" u="sng">
                <a:latin typeface="Lato"/>
                <a:ea typeface="Lato"/>
                <a:cs typeface="Lato"/>
                <a:sym typeface="Lato"/>
              </a:rPr>
              <a:t>10.6 GeV</a:t>
            </a:r>
            <a:endParaRPr sz="1200" i="1" u="sng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Alignment – Plan</a:t>
            </a:r>
            <a:endParaRPr/>
          </a:p>
        </p:txBody>
      </p:sp>
      <p:sp>
        <p:nvSpPr>
          <p:cNvPr id="399" name="Google Shape;399;p37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727800" y="1174475"/>
            <a:ext cx="37425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Moller polarimeter target ladder has the ability to rotate.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Foil magnetization is maximized when the foil plane plane is perpendicular to B-field.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⭐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Covered in Fe foil polarization publication.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Systematic studies will be need to be run in order to determine foil alignment.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Compare data to Stoner-Wolfarth model predictions.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3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402" name="Google Shape;402;p37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4" name="Google Shape;404;p37"/>
          <p:cNvGrpSpPr/>
          <p:nvPr/>
        </p:nvGrpSpPr>
        <p:grpSpPr>
          <a:xfrm>
            <a:off x="4703651" y="592950"/>
            <a:ext cx="4030955" cy="3676264"/>
            <a:chOff x="4859400" y="1067450"/>
            <a:chExt cx="3874800" cy="3533850"/>
          </a:xfrm>
        </p:grpSpPr>
        <p:pic>
          <p:nvPicPr>
            <p:cNvPr id="405" name="Google Shape;40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59400" y="1067450"/>
              <a:ext cx="3874800" cy="353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37"/>
            <p:cNvSpPr txBox="1"/>
            <p:nvPr/>
          </p:nvSpPr>
          <p:spPr>
            <a:xfrm>
              <a:off x="5411317" y="3529986"/>
              <a:ext cx="2667000" cy="47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i="1">
                  <a:latin typeface="Lato"/>
                  <a:ea typeface="Lato"/>
                  <a:cs typeface="Lato"/>
                  <a:sym typeface="Lato"/>
                </a:rPr>
                <a:t>PREX-2 commissioning data – foil angle systematics study on 10um foil.</a:t>
              </a:r>
              <a:endParaRPr sz="1000" i="1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07" name="Google Shape;407;p37"/>
            <p:cNvCxnSpPr/>
            <p:nvPr/>
          </p:nvCxnSpPr>
          <p:spPr>
            <a:xfrm>
              <a:off x="5013658" y="1361572"/>
              <a:ext cx="0" cy="1249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8" name="Google Shape;408;p37"/>
          <p:cNvGrpSpPr/>
          <p:nvPr/>
        </p:nvGrpSpPr>
        <p:grpSpPr>
          <a:xfrm>
            <a:off x="5781359" y="4347262"/>
            <a:ext cx="2754944" cy="535196"/>
            <a:chOff x="687663" y="1900000"/>
            <a:chExt cx="3612094" cy="701713"/>
          </a:xfrm>
        </p:grpSpPr>
        <p:pic>
          <p:nvPicPr>
            <p:cNvPr id="409" name="Google Shape;409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7663" y="1900000"/>
              <a:ext cx="3612094" cy="701713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10" name="Google Shape;410;p37"/>
            <p:cNvSpPr/>
            <p:nvPr/>
          </p:nvSpPr>
          <p:spPr>
            <a:xfrm>
              <a:off x="3310128" y="2130250"/>
              <a:ext cx="521100" cy="241200"/>
            </a:xfrm>
            <a:prstGeom prst="roundRect">
              <a:avLst>
                <a:gd name="adj" fmla="val 16667"/>
              </a:avLst>
            </a:prstGeom>
            <a:solidFill>
              <a:srgbClr val="A2FFE8">
                <a:alpha val="25290"/>
              </a:srgbClr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37"/>
          <p:cNvSpPr txBox="1"/>
          <p:nvPr/>
        </p:nvSpPr>
        <p:spPr>
          <a:xfrm>
            <a:off x="3922975" y="4214650"/>
            <a:ext cx="1795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Lato"/>
                <a:ea typeface="Lato"/>
                <a:cs typeface="Lato"/>
                <a:sym typeface="Lato"/>
              </a:rPr>
              <a:t>Note: The y-axis label is “improperly” labeled; however, since Pbeam is constant this axis is still proportional</a:t>
            </a:r>
            <a:endParaRPr sz="10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2" name="Google Shape;412;p37"/>
          <p:cNvSpPr txBox="1"/>
          <p:nvPr/>
        </p:nvSpPr>
        <p:spPr>
          <a:xfrm rot="-5400000">
            <a:off x="3629875" y="2594900"/>
            <a:ext cx="240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∝ Target Polarization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3" name="Google Shape;413;p37"/>
          <p:cNvSpPr txBox="1"/>
          <p:nvPr/>
        </p:nvSpPr>
        <p:spPr>
          <a:xfrm>
            <a:off x="7447500" y="3154680"/>
            <a:ext cx="968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Lato"/>
                <a:ea typeface="Lato"/>
                <a:cs typeface="Lato"/>
                <a:sym typeface="Lato"/>
              </a:rPr>
              <a:t>Data taken 3/18/2019</a:t>
            </a:r>
            <a:endParaRPr sz="10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High-current Systematics Test</a:t>
            </a:r>
            <a:endParaRPr/>
          </a:p>
        </p:txBody>
      </p:sp>
      <p:sp>
        <p:nvSpPr>
          <p:cNvPr id="419" name="Google Shape;419;p38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Google Shape;420;p38"/>
          <p:cNvSpPr txBox="1"/>
          <p:nvPr/>
        </p:nvSpPr>
        <p:spPr>
          <a:xfrm>
            <a:off x="727800" y="1174475"/>
            <a:ext cx="2946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This is our main to-do item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Will require a detailed plan of action in order to complete.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Several methods available.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1" name="Google Shape;421;p3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22" name="Google Shape;422;p38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p38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4" name="Google Shape;424;p38"/>
          <p:cNvSpPr txBox="1"/>
          <p:nvPr/>
        </p:nvSpPr>
        <p:spPr>
          <a:xfrm>
            <a:off x="727800" y="4034725"/>
            <a:ext cx="7925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 u="sng">
                <a:latin typeface="Lato"/>
                <a:ea typeface="Lato"/>
                <a:cs typeface="Lato"/>
                <a:sym typeface="Lato"/>
              </a:rPr>
              <a:t>Previous systematic studies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performed in Hall-C in 2007 limit this systematic to 0.5%.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25" name="Google Shape;425;p38"/>
          <p:cNvGrpSpPr/>
          <p:nvPr/>
        </p:nvGrpSpPr>
        <p:grpSpPr>
          <a:xfrm>
            <a:off x="3558293" y="1174462"/>
            <a:ext cx="5268067" cy="2770872"/>
            <a:chOff x="3741262" y="1174475"/>
            <a:chExt cx="4991063" cy="2625175"/>
          </a:xfrm>
        </p:grpSpPr>
        <p:pic>
          <p:nvPicPr>
            <p:cNvPr id="426" name="Google Shape;426;p38"/>
            <p:cNvPicPr preferRelativeResize="0"/>
            <p:nvPr/>
          </p:nvPicPr>
          <p:blipFill rotWithShape="1">
            <a:blip r:embed="rId3">
              <a:alphaModFix/>
            </a:blip>
            <a:srcRect r="54514"/>
            <a:stretch/>
          </p:blipFill>
          <p:spPr>
            <a:xfrm>
              <a:off x="3741262" y="1174475"/>
              <a:ext cx="2461800" cy="262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8"/>
            <p:cNvPicPr preferRelativeResize="0"/>
            <p:nvPr/>
          </p:nvPicPr>
          <p:blipFill rotWithShape="1">
            <a:blip r:embed="rId3">
              <a:alphaModFix/>
            </a:blip>
            <a:srcRect l="54514"/>
            <a:stretch/>
          </p:blipFill>
          <p:spPr>
            <a:xfrm>
              <a:off x="6270525" y="1174475"/>
              <a:ext cx="2461800" cy="2625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28" name="Google Shape;428;p38"/>
          <p:cNvCxnSpPr/>
          <p:nvPr/>
        </p:nvCxnSpPr>
        <p:spPr>
          <a:xfrm rot="10800000" flipH="1">
            <a:off x="2505893" y="3302473"/>
            <a:ext cx="1078500" cy="804600"/>
          </a:xfrm>
          <a:prstGeom prst="curvedConnector3">
            <a:avLst>
              <a:gd name="adj1" fmla="val 9333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Miscellaneous Mentions</a:t>
            </a:r>
            <a:endParaRPr/>
          </a:p>
        </p:txBody>
      </p:sp>
      <p:sp>
        <p:nvSpPr>
          <p:cNvPr id="434" name="Google Shape;434;p39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39"/>
          <p:cNvSpPr txBox="1"/>
          <p:nvPr/>
        </p:nvSpPr>
        <p:spPr>
          <a:xfrm>
            <a:off x="727800" y="1174475"/>
            <a:ext cx="78084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Bob Michaels is working on a new FADC DAQ which could be utilized to upgrade the existing decades old electronics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This was already covered in a talk by Paul King.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We [Temple] are looking at acquiring a detector emulator to test the DAQ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This was largely to convince ourselves that the deadtime measurement method utilized is correct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With a pending new DAQ this would be a vital piece of equipment.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p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437" name="Google Shape;437;p39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39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44" name="Google Shape;444;p4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28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445" name="Google Shape;445;p40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0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2000" dirty="0"/>
              <a:t>Working Group Members</a:t>
            </a:r>
            <a:br>
              <a:rPr lang="en" sz="2000" dirty="0"/>
            </a:br>
            <a:endParaRPr sz="20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2000" dirty="0"/>
              <a:t>Systematics Goal for MOLLER</a:t>
            </a:r>
            <a:br>
              <a:rPr lang="en" dirty="0"/>
            </a:b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52" name="Google Shape;452;p41"/>
          <p:cNvSpPr txBox="1">
            <a:spLocks noGrp="1"/>
          </p:cNvSpPr>
          <p:nvPr>
            <p:ph type="title"/>
          </p:nvPr>
        </p:nvSpPr>
        <p:spPr>
          <a:xfrm>
            <a:off x="727800" y="50755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 Active Personnel</a:t>
            </a:r>
            <a:endParaRPr/>
          </a:p>
        </p:txBody>
      </p:sp>
      <p:pic>
        <p:nvPicPr>
          <p:cNvPr id="453" name="Google Shape;453;p41"/>
          <p:cNvPicPr preferRelativeResize="0"/>
          <p:nvPr/>
        </p:nvPicPr>
        <p:blipFill rotWithShape="1">
          <a:blip r:embed="rId3">
            <a:alphaModFix/>
          </a:blip>
          <a:srcRect b="42329"/>
          <a:stretch/>
        </p:blipFill>
        <p:spPr>
          <a:xfrm>
            <a:off x="727800" y="1117975"/>
            <a:ext cx="7905399" cy="21787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4" name="Google Shape;454;p41"/>
          <p:cNvGraphicFramePr/>
          <p:nvPr/>
        </p:nvGraphicFramePr>
        <p:xfrm>
          <a:off x="727800" y="3371950"/>
          <a:ext cx="7905400" cy="1158210"/>
        </p:xfrm>
        <a:graphic>
          <a:graphicData uri="http://schemas.openxmlformats.org/drawingml/2006/table">
            <a:tbl>
              <a:tblPr>
                <a:noFill/>
                <a:tableStyleId>{B2855B01-4640-44D5-BEFC-95D25BD7361B}</a:tableStyleId>
              </a:tblPr>
              <a:tblGrid>
                <a:gridCol w="215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Systematics Reduction</a:t>
                      </a:r>
                      <a:br>
                        <a:rPr lang="en" sz="600"/>
                      </a:br>
                      <a:br>
                        <a:rPr lang="en" sz="600"/>
                      </a:br>
                      <a:r>
                        <a:rPr lang="en" sz="1200"/>
                        <a:t>⇒ Continued review of</a:t>
                      </a:r>
                      <a:br>
                        <a:rPr lang="en" sz="1200"/>
                      </a:br>
                      <a:r>
                        <a:rPr lang="en" sz="1200"/>
                        <a:t>    design issues.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GEM data insights</a:t>
                      </a:r>
                      <a:br>
                        <a:rPr lang="en" sz="800"/>
                      </a:br>
                      <a:endParaRPr sz="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Paul’s post-doc will</a:t>
                      </a:r>
                      <a:br>
                        <a:rPr lang="en" sz="1200"/>
                      </a:br>
                      <a:r>
                        <a:rPr lang="en" sz="1200"/>
                        <a:t>    work on DAQ. 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Don Jones is now the heir to the </a:t>
                      </a:r>
                      <a:br>
                        <a:rPr lang="en" sz="1200"/>
                      </a:br>
                      <a:r>
                        <a:rPr lang="en" sz="1200"/>
                        <a:t>    polarimeter</a:t>
                      </a:r>
                      <a:br>
                        <a:rPr lang="en" sz="800"/>
                      </a:br>
                      <a:endParaRPr sz="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Coordinate project deadlines</a:t>
                      </a:r>
                      <a:br>
                        <a:rPr lang="en" sz="800"/>
                      </a:br>
                      <a:endParaRPr sz="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Technical operators.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Insight</a:t>
                      </a:r>
                      <a:br>
                        <a:rPr lang="en" sz="800"/>
                      </a:br>
                      <a:endParaRPr sz="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Advice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727800" y="50755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Polarimeter Mock-up</a:t>
            </a:r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4" name="Google Shape;104;p15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00" y="1279850"/>
            <a:ext cx="8349700" cy="28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Systematics for MOLLER → How we get there…</a:t>
            </a:r>
            <a:endParaRPr/>
          </a:p>
        </p:txBody>
      </p:sp>
      <p:sp>
        <p:nvSpPr>
          <p:cNvPr id="460" name="Google Shape;460;p42"/>
          <p:cNvSpPr txBox="1"/>
          <p:nvPr/>
        </p:nvSpPr>
        <p:spPr>
          <a:xfrm>
            <a:off x="567375" y="1174475"/>
            <a:ext cx="36684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Analyzing power systematic reduces with new Levchuk correction model.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Foil polarization systematic will require foil angle studies.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Dead time systematic was conservatively overestimated for PREX &amp; CREX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Leakage / Bleedthrough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Current Dependence will require a systematic study to limit this to the 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0.2% uncertainty level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p4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462" name="Google Shape;462;p42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63" name="Google Shape;463;p42"/>
          <p:cNvGrpSpPr/>
          <p:nvPr/>
        </p:nvGrpSpPr>
        <p:grpSpPr>
          <a:xfrm>
            <a:off x="4752150" y="1207438"/>
            <a:ext cx="4220000" cy="3175129"/>
            <a:chOff x="4665975" y="1174475"/>
            <a:chExt cx="4220000" cy="3175129"/>
          </a:xfrm>
        </p:grpSpPr>
        <p:sp>
          <p:nvSpPr>
            <p:cNvPr id="464" name="Google Shape;464;p42"/>
            <p:cNvSpPr txBox="1"/>
            <p:nvPr/>
          </p:nvSpPr>
          <p:spPr>
            <a:xfrm>
              <a:off x="5033575" y="3399450"/>
              <a:ext cx="3792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42"/>
            <p:cNvSpPr txBox="1"/>
            <p:nvPr/>
          </p:nvSpPr>
          <p:spPr>
            <a:xfrm>
              <a:off x="4793800" y="1174475"/>
              <a:ext cx="374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466" name="Google Shape;466;p42"/>
            <p:cNvGrpSpPr/>
            <p:nvPr/>
          </p:nvGrpSpPr>
          <p:grpSpPr>
            <a:xfrm>
              <a:off x="4665975" y="1240519"/>
              <a:ext cx="3174775" cy="3109086"/>
              <a:chOff x="4648724" y="1339250"/>
              <a:chExt cx="3176998" cy="3108775"/>
            </a:xfrm>
          </p:grpSpPr>
          <p:pic>
            <p:nvPicPr>
              <p:cNvPr id="467" name="Google Shape;467;p42"/>
              <p:cNvPicPr preferRelativeResize="0"/>
              <p:nvPr/>
            </p:nvPicPr>
            <p:blipFill rotWithShape="1">
              <a:blip r:embed="rId3">
                <a:alphaModFix/>
              </a:blip>
              <a:srcRect t="22768" r="42052" b="16188"/>
              <a:stretch/>
            </p:blipFill>
            <p:spPr>
              <a:xfrm>
                <a:off x="4648725" y="1923175"/>
                <a:ext cx="2336800" cy="2200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8" name="Google Shape;468;p42"/>
              <p:cNvPicPr preferRelativeResize="0"/>
              <p:nvPr/>
            </p:nvPicPr>
            <p:blipFill rotWithShape="1">
              <a:blip r:embed="rId3">
                <a:alphaModFix/>
              </a:blip>
              <a:srcRect l="79286" t="22768" b="16188"/>
              <a:stretch/>
            </p:blipFill>
            <p:spPr>
              <a:xfrm>
                <a:off x="6985525" y="1923175"/>
                <a:ext cx="835325" cy="2200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9" name="Google Shape;469;p42"/>
              <p:cNvPicPr preferRelativeResize="0"/>
              <p:nvPr/>
            </p:nvPicPr>
            <p:blipFill rotWithShape="1">
              <a:blip r:embed="rId3">
                <a:alphaModFix/>
              </a:blip>
              <a:srcRect t="90389" r="37783"/>
              <a:stretch/>
            </p:blipFill>
            <p:spPr>
              <a:xfrm>
                <a:off x="4648724" y="4101500"/>
                <a:ext cx="2509024" cy="346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0" name="Google Shape;470;p42"/>
              <p:cNvPicPr preferRelativeResize="0"/>
              <p:nvPr/>
            </p:nvPicPr>
            <p:blipFill rotWithShape="1">
              <a:blip r:embed="rId3">
                <a:alphaModFix/>
              </a:blip>
              <a:srcRect l="73282" t="90389"/>
              <a:stretch/>
            </p:blipFill>
            <p:spPr>
              <a:xfrm>
                <a:off x="6748272" y="4101500"/>
                <a:ext cx="1077451" cy="346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1" name="Google Shape;471;p42"/>
              <p:cNvPicPr preferRelativeResize="0"/>
              <p:nvPr/>
            </p:nvPicPr>
            <p:blipFill rotWithShape="1">
              <a:blip r:embed="rId3">
                <a:alphaModFix/>
              </a:blip>
              <a:srcRect r="42052" b="83804"/>
              <a:stretch/>
            </p:blipFill>
            <p:spPr>
              <a:xfrm>
                <a:off x="4648725" y="1339250"/>
                <a:ext cx="2336800" cy="5839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2" name="Google Shape;472;p42"/>
              <p:cNvPicPr preferRelativeResize="0"/>
              <p:nvPr/>
            </p:nvPicPr>
            <p:blipFill rotWithShape="1">
              <a:blip r:embed="rId3">
                <a:alphaModFix/>
              </a:blip>
              <a:srcRect l="79286" b="83804"/>
              <a:stretch/>
            </p:blipFill>
            <p:spPr>
              <a:xfrm>
                <a:off x="6985525" y="1339250"/>
                <a:ext cx="835325" cy="5839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73" name="Google Shape;473;p42"/>
            <p:cNvCxnSpPr/>
            <p:nvPr/>
          </p:nvCxnSpPr>
          <p:spPr>
            <a:xfrm flipH="1">
              <a:off x="7777775" y="1328450"/>
              <a:ext cx="5700" cy="293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42"/>
            <p:cNvCxnSpPr/>
            <p:nvPr/>
          </p:nvCxnSpPr>
          <p:spPr>
            <a:xfrm>
              <a:off x="7783475" y="1581912"/>
              <a:ext cx="884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42"/>
            <p:cNvCxnSpPr/>
            <p:nvPr/>
          </p:nvCxnSpPr>
          <p:spPr>
            <a:xfrm>
              <a:off x="7778300" y="4020300"/>
              <a:ext cx="889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6" name="Google Shape;476;p42"/>
            <p:cNvSpPr txBox="1"/>
            <p:nvPr/>
          </p:nvSpPr>
          <p:spPr>
            <a:xfrm>
              <a:off x="7777775" y="1328450"/>
              <a:ext cx="1108200" cy="29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0" rIns="91425" bIns="0" anchor="t" anchorCtr="0">
              <a:spAutoFit/>
            </a:bodyPr>
            <a:lstStyle/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MOLLER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0.14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0.30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0.05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0.01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0.06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0.04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0.20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0.05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0.41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77" name="Google Shape;477;p42"/>
            <p:cNvCxnSpPr/>
            <p:nvPr/>
          </p:nvCxnSpPr>
          <p:spPr>
            <a:xfrm>
              <a:off x="7783475" y="1328462"/>
              <a:ext cx="884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42"/>
            <p:cNvCxnSpPr/>
            <p:nvPr/>
          </p:nvCxnSpPr>
          <p:spPr>
            <a:xfrm>
              <a:off x="7778300" y="4267550"/>
              <a:ext cx="889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9" name="Google Shape;479;p42"/>
          <p:cNvCxnSpPr/>
          <p:nvPr/>
        </p:nvCxnSpPr>
        <p:spPr>
          <a:xfrm>
            <a:off x="3954550" y="1517875"/>
            <a:ext cx="884100" cy="223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80" name="Google Shape;480;p42"/>
          <p:cNvCxnSpPr/>
          <p:nvPr/>
        </p:nvCxnSpPr>
        <p:spPr>
          <a:xfrm rot="10800000" flipH="1">
            <a:off x="3569925" y="1994450"/>
            <a:ext cx="1268700" cy="132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81" name="Google Shape;481;p42"/>
          <p:cNvCxnSpPr/>
          <p:nvPr/>
        </p:nvCxnSpPr>
        <p:spPr>
          <a:xfrm rot="10800000" flipH="1">
            <a:off x="3753725" y="2235550"/>
            <a:ext cx="1073400" cy="534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82" name="Google Shape;482;p42"/>
          <p:cNvCxnSpPr/>
          <p:nvPr/>
        </p:nvCxnSpPr>
        <p:spPr>
          <a:xfrm rot="10800000" flipH="1">
            <a:off x="3076700" y="2752150"/>
            <a:ext cx="1779300" cy="591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83" name="Google Shape;483;p42"/>
          <p:cNvCxnSpPr/>
          <p:nvPr/>
        </p:nvCxnSpPr>
        <p:spPr>
          <a:xfrm rot="10800000" flipH="1">
            <a:off x="3866550" y="3435125"/>
            <a:ext cx="1000800" cy="472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3"/>
          <p:cNvSpPr txBox="1">
            <a:spLocks noGrp="1"/>
          </p:cNvSpPr>
          <p:nvPr>
            <p:ph type="title"/>
          </p:nvPr>
        </p:nvSpPr>
        <p:spPr>
          <a:xfrm>
            <a:off x="727800" y="50755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/ Comments</a:t>
            </a:r>
            <a:endParaRPr/>
          </a:p>
        </p:txBody>
      </p:sp>
      <p:sp>
        <p:nvSpPr>
          <p:cNvPr id="489" name="Google Shape;489;p43"/>
          <p:cNvSpPr txBox="1"/>
          <p:nvPr/>
        </p:nvSpPr>
        <p:spPr>
          <a:xfrm>
            <a:off x="727800" y="1174475"/>
            <a:ext cx="42294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ato"/>
                <a:ea typeface="Lato"/>
                <a:cs typeface="Lato"/>
                <a:sym typeface="Lato"/>
              </a:rPr>
              <a:t>Hopefully, I have convinced everyone present that the polarimetry systematic uncertainty goal for MOLLER is achievable for the Moller Polarimeter.</a:t>
            </a:r>
            <a:br>
              <a:rPr lang="en" sz="1600" dirty="0">
                <a:latin typeface="Lato"/>
                <a:ea typeface="Lato"/>
                <a:cs typeface="Lato"/>
                <a:sym typeface="Lato"/>
              </a:rPr>
            </a:br>
            <a:br>
              <a:rPr lang="en" sz="1600" dirty="0">
                <a:latin typeface="Lato"/>
                <a:ea typeface="Lato"/>
                <a:cs typeface="Lato"/>
                <a:sym typeface="Lato"/>
              </a:rPr>
            </a:br>
            <a:br>
              <a:rPr lang="en" sz="1600" dirty="0">
                <a:latin typeface="Lato"/>
                <a:ea typeface="Lato"/>
                <a:cs typeface="Lato"/>
                <a:sym typeface="Lato"/>
              </a:rPr>
            </a:br>
            <a:r>
              <a:rPr lang="en" sz="1600" dirty="0">
                <a:latin typeface="Lato"/>
                <a:ea typeface="Lato"/>
                <a:cs typeface="Lato"/>
                <a:sym typeface="Lato"/>
              </a:rPr>
              <a:t>Our goal hinges on:</a:t>
            </a:r>
            <a:br>
              <a:rPr lang="en" sz="1600" dirty="0">
                <a:latin typeface="Lato"/>
                <a:ea typeface="Lato"/>
                <a:cs typeface="Lato"/>
                <a:sym typeface="Lato"/>
              </a:rPr>
            </a:br>
            <a:endParaRPr sz="16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⇒"/>
            </a:pPr>
            <a:r>
              <a:rPr lang="en" sz="1600" dirty="0">
                <a:latin typeface="Lato"/>
                <a:ea typeface="Lato"/>
                <a:cs typeface="Lato"/>
                <a:sym typeface="Lato"/>
              </a:rPr>
              <a:t>High-current extrapolation </a:t>
            </a:r>
            <a:br>
              <a:rPr lang="en" sz="1600" dirty="0">
                <a:latin typeface="Lato"/>
                <a:ea typeface="Lato"/>
                <a:cs typeface="Lato"/>
                <a:sym typeface="Lato"/>
              </a:rPr>
            </a:br>
            <a:r>
              <a:rPr lang="en" sz="1600" dirty="0">
                <a:latin typeface="Lato"/>
                <a:ea typeface="Lato"/>
                <a:cs typeface="Lato"/>
                <a:sym typeface="Lato"/>
              </a:rPr>
              <a:t>         (a.k.a. current dependence)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p4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91" name="Google Shape;491;p43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92" name="Google Shape;492;p43"/>
          <p:cNvGrpSpPr/>
          <p:nvPr/>
        </p:nvGrpSpPr>
        <p:grpSpPr>
          <a:xfrm>
            <a:off x="5396369" y="1609042"/>
            <a:ext cx="2846414" cy="2593302"/>
            <a:chOff x="5329950" y="1133737"/>
            <a:chExt cx="3402360" cy="3197265"/>
          </a:xfrm>
        </p:grpSpPr>
        <p:sp>
          <p:nvSpPr>
            <p:cNvPr id="493" name="Google Shape;493;p43"/>
            <p:cNvSpPr txBox="1"/>
            <p:nvPr/>
          </p:nvSpPr>
          <p:spPr>
            <a:xfrm>
              <a:off x="7050961" y="1678852"/>
              <a:ext cx="16788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Lato"/>
                  <a:ea typeface="Lato"/>
                  <a:cs typeface="Lato"/>
                  <a:sym typeface="Lato"/>
                </a:rPr>
                <a:t>Questions?</a:t>
              </a:r>
              <a:endParaRPr sz="180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94" name="Google Shape;494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29962" y="1133737"/>
              <a:ext cx="1678800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48441" y="2912227"/>
              <a:ext cx="1683869" cy="1418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43"/>
            <p:cNvSpPr txBox="1"/>
            <p:nvPr/>
          </p:nvSpPr>
          <p:spPr>
            <a:xfrm>
              <a:off x="5329950" y="3398867"/>
              <a:ext cx="18993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Lato"/>
                  <a:ea typeface="Lato"/>
                  <a:cs typeface="Lato"/>
                  <a:sym typeface="Lato"/>
                </a:rPr>
                <a:t>Comments?</a:t>
              </a:r>
              <a:endParaRPr sz="18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Publications</a:t>
            </a:r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4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Accurate Determination of Fe Foil Polarization 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PREX-2 &amp; CREX Moller Polarimetry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100" y="1128775"/>
            <a:ext cx="3367800" cy="24234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727800" y="516425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Publications – Fe Foil Magnetization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38088"/>
          <a:stretch/>
        </p:blipFill>
        <p:spPr>
          <a:xfrm>
            <a:off x="727800" y="1128775"/>
            <a:ext cx="4506101" cy="202557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5346100" y="3629400"/>
            <a:ext cx="3367800" cy="415500"/>
          </a:xfrm>
          <a:prstGeom prst="rect">
            <a:avLst/>
          </a:prstGeom>
          <a:solidFill>
            <a:srgbClr val="1A9988">
              <a:alpha val="14290"/>
            </a:srgbClr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Foil polarization known to ~0.24%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3" name="Google Shape;123;p17"/>
          <p:cNvGrpSpPr/>
          <p:nvPr/>
        </p:nvGrpSpPr>
        <p:grpSpPr>
          <a:xfrm>
            <a:off x="542700" y="3231500"/>
            <a:ext cx="8501950" cy="1792075"/>
            <a:chOff x="542700" y="3231500"/>
            <a:chExt cx="8501950" cy="1792075"/>
          </a:xfrm>
        </p:grpSpPr>
        <p:sp>
          <p:nvSpPr>
            <p:cNvPr id="124" name="Google Shape;124;p17"/>
            <p:cNvSpPr txBox="1"/>
            <p:nvPr/>
          </p:nvSpPr>
          <p:spPr>
            <a:xfrm>
              <a:off x="542700" y="3231500"/>
              <a:ext cx="4803300" cy="158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Extensive literature review of world data on</a:t>
              </a:r>
              <a:br>
                <a:rPr lang="en" sz="1600">
                  <a:latin typeface="Lato"/>
                  <a:ea typeface="Lato"/>
                  <a:cs typeface="Lato"/>
                  <a:sym typeface="Lato"/>
                </a:rPr>
              </a:b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Fe foil spin polarization.</a:t>
              </a:r>
              <a:br>
                <a:rPr lang="en" sz="500">
                  <a:latin typeface="Lato"/>
                  <a:ea typeface="Lato"/>
                  <a:cs typeface="Lato"/>
                  <a:sym typeface="Lato"/>
                </a:rPr>
              </a:br>
              <a:endParaRPr sz="500"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Mean value for Fe foil electron spin </a:t>
              </a:r>
              <a:br>
                <a:rPr lang="en" sz="1600">
                  <a:latin typeface="Lato"/>
                  <a:ea typeface="Lato"/>
                  <a:cs typeface="Lato"/>
                  <a:sym typeface="Lato"/>
                </a:rPr>
              </a:b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polarization from available world data</a:t>
              </a:r>
              <a:br>
                <a:rPr lang="en" sz="600">
                  <a:latin typeface="Lato"/>
                  <a:ea typeface="Lato"/>
                  <a:cs typeface="Lato"/>
                  <a:sym typeface="Lato"/>
                </a:rPr>
              </a:br>
              <a:endParaRPr sz="600"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Peer review complete; making final edits.</a:t>
              </a:r>
              <a:endParaRPr sz="16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" name="Google Shape;125;p17"/>
            <p:cNvSpPr txBox="1"/>
            <p:nvPr/>
          </p:nvSpPr>
          <p:spPr>
            <a:xfrm>
              <a:off x="5165950" y="4377075"/>
              <a:ext cx="3878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 u="sng">
                  <a:solidFill>
                    <a:schemeClr val="accent5"/>
                  </a:solidFill>
                  <a:latin typeface="Lato"/>
                  <a:ea typeface="Lato"/>
                  <a:cs typeface="Lato"/>
                  <a:sym typeface="Lato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https://arxiv.org/abs/2203.11238</a:t>
              </a: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  </a:t>
              </a:r>
              <a:endParaRPr sz="16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l="4803" r="5244" b="49917"/>
          <a:stretch/>
        </p:blipFill>
        <p:spPr>
          <a:xfrm>
            <a:off x="3409947" y="1170425"/>
            <a:ext cx="5326653" cy="214093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3" name="Google Shape;133;p18"/>
          <p:cNvSpPr txBox="1"/>
          <p:nvPr/>
        </p:nvSpPr>
        <p:spPr>
          <a:xfrm>
            <a:off x="566925" y="1170425"/>
            <a:ext cx="3227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Reporting of PREX and 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CREX polarimetry accomplishments.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Significantly improved Levchuk modeling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/>
          </p:nvPr>
        </p:nvSpPr>
        <p:spPr>
          <a:xfrm>
            <a:off x="727800" y="516425"/>
            <a:ext cx="80088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Publications – PREX-2 &amp; CREX Moller Polarimetry</a:t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566925" y="3197825"/>
            <a:ext cx="81696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Measurement and extrapolation uncertainties for PREX-2 and CREX.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Effectively ready to submit for review – final version going out to authors next week.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 Systematics</a:t>
            </a:r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7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Key Systematics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Lessons and Improvements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 Systematics</a:t>
            </a:r>
            <a:endParaRPr/>
          </a:p>
        </p:txBody>
      </p:sp>
      <p:sp>
        <p:nvSpPr>
          <p:cNvPr id="150" name="Google Shape;150;p20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67375" y="1174475"/>
            <a:ext cx="3870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For PREX-2 &amp; CREX we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achieved sub-1% Moller polarimetry measurements.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The polarimetry systematics goal for MOLLER is 0.45%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⇒ There’s work to be done.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7098225" y="4272322"/>
            <a:ext cx="610632" cy="477360"/>
          </a:xfrm>
          <a:prstGeom prst="cloud">
            <a:avLst/>
          </a:prstGeom>
          <a:solidFill>
            <a:srgbClr val="EB5600">
              <a:alpha val="12500"/>
            </a:srgb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chemeClr val="dk2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0"/>
          <p:cNvSpPr/>
          <p:nvPr/>
        </p:nvSpPr>
        <p:spPr>
          <a:xfrm>
            <a:off x="7803050" y="4140149"/>
            <a:ext cx="878364" cy="741690"/>
          </a:xfrm>
          <a:prstGeom prst="irregularSeal1">
            <a:avLst/>
          </a:prstGeom>
          <a:solidFill>
            <a:srgbClr val="EB5600">
              <a:alpha val="12500"/>
            </a:srgb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chemeClr val="dk2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Analyzing Power</a:t>
            </a:r>
            <a:endParaRPr/>
          </a:p>
        </p:txBody>
      </p:sp>
      <p:sp>
        <p:nvSpPr>
          <p:cNvPr id="163" name="Google Shape;163;p21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567375" y="1174475"/>
            <a:ext cx="37425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First key systematic is understanding our mean analyzing power &lt;A</a:t>
            </a:r>
            <a:r>
              <a:rPr lang="en" sz="1600" baseline="-25000">
                <a:latin typeface="Lato"/>
                <a:ea typeface="Lato"/>
                <a:cs typeface="Lato"/>
                <a:sym typeface="Lato"/>
              </a:rPr>
              <a:t>zz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&gt;.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Marked improvement from PREX-2 to CREX.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4751950" y="1435600"/>
            <a:ext cx="3878700" cy="255900"/>
          </a:xfrm>
          <a:prstGeom prst="roundRect">
            <a:avLst>
              <a:gd name="adj" fmla="val 16667"/>
            </a:avLst>
          </a:prstGeom>
          <a:solidFill>
            <a:srgbClr val="EB5600">
              <a:alpha val="12500"/>
            </a:srgb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2280000" algn="bl" rotWithShape="0">
              <a:schemeClr val="dk2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63" y="1900000"/>
            <a:ext cx="3612094" cy="701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1"/>
          <p:cNvCxnSpPr/>
          <p:nvPr/>
        </p:nvCxnSpPr>
        <p:spPr>
          <a:xfrm rot="10800000">
            <a:off x="989150" y="2454863"/>
            <a:ext cx="0" cy="30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72" name="Google Shape;172;p21"/>
          <p:cNvCxnSpPr/>
          <p:nvPr/>
        </p:nvCxnSpPr>
        <p:spPr>
          <a:xfrm rot="10800000">
            <a:off x="3608650" y="2454863"/>
            <a:ext cx="0" cy="944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73" name="Google Shape;173;p21"/>
          <p:cNvCxnSpPr/>
          <p:nvPr/>
        </p:nvCxnSpPr>
        <p:spPr>
          <a:xfrm rot="10800000">
            <a:off x="4055675" y="2454913"/>
            <a:ext cx="0" cy="126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74" name="Google Shape;174;p21"/>
          <p:cNvCxnSpPr/>
          <p:nvPr/>
        </p:nvCxnSpPr>
        <p:spPr>
          <a:xfrm>
            <a:off x="989150" y="2764488"/>
            <a:ext cx="377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21"/>
          <p:cNvSpPr txBox="1"/>
          <p:nvPr/>
        </p:nvSpPr>
        <p:spPr>
          <a:xfrm>
            <a:off x="1361600" y="2626025"/>
            <a:ext cx="12735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measure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1177275" y="2947025"/>
            <a:ext cx="16452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want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1361600" y="3268025"/>
            <a:ext cx="12735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know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1334175" y="3589038"/>
            <a:ext cx="1331400" cy="27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compute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9" name="Google Shape;179;p21"/>
          <p:cNvCxnSpPr>
            <a:stCxn id="176" idx="3"/>
          </p:cNvCxnSpPr>
          <p:nvPr/>
        </p:nvCxnSpPr>
        <p:spPr>
          <a:xfrm>
            <a:off x="2822475" y="3085475"/>
            <a:ext cx="299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1"/>
          <p:cNvCxnSpPr/>
          <p:nvPr/>
        </p:nvCxnSpPr>
        <p:spPr>
          <a:xfrm rot="10800000">
            <a:off x="3121875" y="2454788"/>
            <a:ext cx="0" cy="63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81" name="Google Shape;181;p21"/>
          <p:cNvCxnSpPr/>
          <p:nvPr/>
        </p:nvCxnSpPr>
        <p:spPr>
          <a:xfrm>
            <a:off x="2631825" y="3406488"/>
            <a:ext cx="980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21"/>
          <p:cNvCxnSpPr/>
          <p:nvPr/>
        </p:nvCxnSpPr>
        <p:spPr>
          <a:xfrm>
            <a:off x="2665575" y="3727488"/>
            <a:ext cx="139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21"/>
          <p:cNvCxnSpPr/>
          <p:nvPr/>
        </p:nvCxnSpPr>
        <p:spPr>
          <a:xfrm flipH="1">
            <a:off x="4076350" y="1557875"/>
            <a:ext cx="689400" cy="542100"/>
          </a:xfrm>
          <a:prstGeom prst="curvedConnector3">
            <a:avLst>
              <a:gd name="adj1" fmla="val 9400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4" name="Google Shape;184;p21"/>
          <p:cNvSpPr/>
          <p:nvPr/>
        </p:nvSpPr>
        <p:spPr>
          <a:xfrm>
            <a:off x="6939800" y="1142200"/>
            <a:ext cx="854400" cy="780900"/>
          </a:xfrm>
          <a:prstGeom prst="roundRect">
            <a:avLst>
              <a:gd name="adj" fmla="val 16667"/>
            </a:avLst>
          </a:prstGeom>
          <a:solidFill>
            <a:srgbClr val="EB5600">
              <a:alpha val="12500"/>
            </a:srgb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2280000" algn="bl" rotWithShape="0">
              <a:schemeClr val="dk2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1"/>
          <p:cNvSpPr/>
          <p:nvPr/>
        </p:nvSpPr>
        <p:spPr>
          <a:xfrm>
            <a:off x="3828600" y="2130275"/>
            <a:ext cx="471300" cy="241200"/>
          </a:xfrm>
          <a:prstGeom prst="roundRect">
            <a:avLst>
              <a:gd name="adj" fmla="val 16667"/>
            </a:avLst>
          </a:prstGeom>
          <a:solidFill>
            <a:srgbClr val="A2FFE8">
              <a:alpha val="2529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1931</Words>
  <Application>Microsoft Office PowerPoint</Application>
  <PresentationFormat>On-screen Show (16:9)</PresentationFormat>
  <Paragraphs>290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Lato</vt:lpstr>
      <vt:lpstr>Raleway</vt:lpstr>
      <vt:lpstr>Streamline</vt:lpstr>
      <vt:lpstr>Moller Polarimetry  MOLLER Collaboration Meeting – June 2022  </vt:lpstr>
      <vt:lpstr>The Polarimeter</vt:lpstr>
      <vt:lpstr>Basic Polarimeter Mock-up</vt:lpstr>
      <vt:lpstr>Publications</vt:lpstr>
      <vt:lpstr>Publications – Fe Foil Magnetization</vt:lpstr>
      <vt:lpstr>Publications – PREX-2 &amp; CREX Moller Polarimetry</vt:lpstr>
      <vt:lpstr>Moller Polarimetry Systematics</vt:lpstr>
      <vt:lpstr>Moller Polarimetry Systematics</vt:lpstr>
      <vt:lpstr>Key Systematic – Analyzing Power</vt:lpstr>
      <vt:lpstr>Key Systematic – Analyzing Power</vt:lpstr>
      <vt:lpstr>Lessons and Improvements – Measurement Setup</vt:lpstr>
      <vt:lpstr>Key Systematic – Target Foil Polarization</vt:lpstr>
      <vt:lpstr>Key Systematic – Target Foil Polarization</vt:lpstr>
      <vt:lpstr>Remaining Systematics</vt:lpstr>
      <vt:lpstr>Additional Work</vt:lpstr>
      <vt:lpstr>GEMS – Proposed</vt:lpstr>
      <vt:lpstr>GEMS – Physical</vt:lpstr>
      <vt:lpstr>Extracting Physics from GEM Chamber Coordinates</vt:lpstr>
      <vt:lpstr>Extracting Physics from GEM Chamber Coordinates</vt:lpstr>
      <vt:lpstr>What was that rotating simulation data???</vt:lpstr>
      <vt:lpstr>Target Move  30cm Upstream</vt:lpstr>
      <vt:lpstr>Detector Collimator – General </vt:lpstr>
      <vt:lpstr>Detector Collimator – Simulation Results</vt:lpstr>
      <vt:lpstr>Dipole Power Supply Upgrade</vt:lpstr>
      <vt:lpstr>Target Alignment – Plan</vt:lpstr>
      <vt:lpstr>High-current Systematics Test</vt:lpstr>
      <vt:lpstr>Miscellaneous Mentions</vt:lpstr>
      <vt:lpstr>Summary</vt:lpstr>
      <vt:lpstr>Moller Polarimetry Active Personnel</vt:lpstr>
      <vt:lpstr>Systematics for MOLLER → How we get there…</vt:lpstr>
      <vt:lpstr>Questions /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Moller Polarimetry  MOLLER Collaboration Meeting – June 2022  </dc:title>
  <cp:lastModifiedBy>Eric King</cp:lastModifiedBy>
  <cp:revision>1</cp:revision>
  <dcterms:modified xsi:type="dcterms:W3CDTF">2022-06-22T14:33:31Z</dcterms:modified>
</cp:coreProperties>
</file>