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309" r:id="rId5"/>
    <p:sldId id="384" r:id="rId6"/>
    <p:sldId id="385" r:id="rId7"/>
    <p:sldId id="386" r:id="rId8"/>
    <p:sldId id="390" r:id="rId9"/>
    <p:sldId id="387" r:id="rId10"/>
    <p:sldId id="397" r:id="rId11"/>
    <p:sldId id="395" r:id="rId12"/>
    <p:sldId id="392" r:id="rId13"/>
    <p:sldId id="388" r:id="rId14"/>
    <p:sldId id="39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Kashy" initials="DK" lastIdx="38" clrIdx="0">
    <p:extLst>
      <p:ext uri="{19B8F6BF-5375-455C-9EA6-DF929625EA0E}">
        <p15:presenceInfo xmlns:p15="http://schemas.microsoft.com/office/powerpoint/2012/main" userId="S-1-5-21-1097014734-140981682-1849977318-17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051"/>
    <a:srgbClr val="FF9300"/>
    <a:srgbClr val="EFE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566CC-D48C-0D0D-4E02-97858C6BE3CA}" v="1" dt="2021-09-22T18:25:37.504"/>
    <p1510:client id="{ABFBB4BF-4BC9-8861-475D-D470F858D1B1}" v="212" dt="2021-09-23T16:19:20.884"/>
    <p1510:client id="{EF77C63F-7D68-BBBC-7A5C-9CE23463E6D5}" v="51" dt="2020-09-27T11:51:36.5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81941" autoAdjust="0"/>
  </p:normalViewPr>
  <p:slideViewPr>
    <p:cSldViewPr snapToGrid="0">
      <p:cViewPr varScale="1">
        <p:scale>
          <a:sx n="104" d="100"/>
          <a:sy n="104" d="100"/>
        </p:scale>
        <p:origin x="14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12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1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Fast" userId="S::jfast@jlab.org::413017ad-baca-49c1-98af-b3f2cb479364" providerId="AD" clId="Web-{ABFBB4BF-4BC9-8861-475D-D470F858D1B1}"/>
    <pc:docChg chg="modSld">
      <pc:chgData name="James Fast" userId="S::jfast@jlab.org::413017ad-baca-49c1-98af-b3f2cb479364" providerId="AD" clId="Web-{ABFBB4BF-4BC9-8861-475D-D470F858D1B1}" dt="2021-09-23T16:19:20.884" v="134" actId="20577"/>
      <pc:docMkLst>
        <pc:docMk/>
      </pc:docMkLst>
      <pc:sldChg chg="modSp">
        <pc:chgData name="James Fast" userId="S::jfast@jlab.org::413017ad-baca-49c1-98af-b3f2cb479364" providerId="AD" clId="Web-{ABFBB4BF-4BC9-8861-475D-D470F858D1B1}" dt="2021-09-23T16:08:45.935" v="9" actId="20577"/>
        <pc:sldMkLst>
          <pc:docMk/>
          <pc:sldMk cId="1171382846" sldId="383"/>
        </pc:sldMkLst>
        <pc:spChg chg="mod">
          <ac:chgData name="James Fast" userId="S::jfast@jlab.org::413017ad-baca-49c1-98af-b3f2cb479364" providerId="AD" clId="Web-{ABFBB4BF-4BC9-8861-475D-D470F858D1B1}" dt="2021-09-23T16:08:45.935" v="9" actId="20577"/>
          <ac:spMkLst>
            <pc:docMk/>
            <pc:sldMk cId="1171382846" sldId="383"/>
            <ac:spMk id="6" creationId="{F6CBBA10-CB63-3F40-B03F-C807186ACA92}"/>
          </ac:spMkLst>
        </pc:spChg>
      </pc:sldChg>
      <pc:sldChg chg="modSp">
        <pc:chgData name="James Fast" userId="S::jfast@jlab.org::413017ad-baca-49c1-98af-b3f2cb479364" providerId="AD" clId="Web-{ABFBB4BF-4BC9-8861-475D-D470F858D1B1}" dt="2021-09-23T16:11:36.033" v="51" actId="20577"/>
        <pc:sldMkLst>
          <pc:docMk/>
          <pc:sldMk cId="2596079402" sldId="430"/>
        </pc:sldMkLst>
        <pc:spChg chg="mod">
          <ac:chgData name="James Fast" userId="S::jfast@jlab.org::413017ad-baca-49c1-98af-b3f2cb479364" providerId="AD" clId="Web-{ABFBB4BF-4BC9-8861-475D-D470F858D1B1}" dt="2021-09-23T16:11:36.033" v="51" actId="20577"/>
          <ac:spMkLst>
            <pc:docMk/>
            <pc:sldMk cId="2596079402" sldId="430"/>
            <ac:spMk id="7" creationId="{8EF6BC93-6649-0446-BAFA-41EB25F21FBC}"/>
          </ac:spMkLst>
        </pc:spChg>
      </pc:sldChg>
      <pc:sldChg chg="modSp">
        <pc:chgData name="James Fast" userId="S::jfast@jlab.org::413017ad-baca-49c1-98af-b3f2cb479364" providerId="AD" clId="Web-{ABFBB4BF-4BC9-8861-475D-D470F858D1B1}" dt="2021-09-23T16:12:04.721" v="52" actId="20577"/>
        <pc:sldMkLst>
          <pc:docMk/>
          <pc:sldMk cId="3329557690" sldId="440"/>
        </pc:sldMkLst>
        <pc:spChg chg="mod">
          <ac:chgData name="James Fast" userId="S::jfast@jlab.org::413017ad-baca-49c1-98af-b3f2cb479364" providerId="AD" clId="Web-{ABFBB4BF-4BC9-8861-475D-D470F858D1B1}" dt="2021-09-23T16:12:04.721" v="52" actId="20577"/>
          <ac:spMkLst>
            <pc:docMk/>
            <pc:sldMk cId="3329557690" sldId="440"/>
            <ac:spMk id="22" creationId="{00000000-0000-0000-0000-000000000000}"/>
          </ac:spMkLst>
        </pc:spChg>
      </pc:sldChg>
      <pc:sldChg chg="modSp">
        <pc:chgData name="James Fast" userId="S::jfast@jlab.org::413017ad-baca-49c1-98af-b3f2cb479364" providerId="AD" clId="Web-{ABFBB4BF-4BC9-8861-475D-D470F858D1B1}" dt="2021-09-23T16:14:34.598" v="131"/>
        <pc:sldMkLst>
          <pc:docMk/>
          <pc:sldMk cId="2681961792" sldId="441"/>
        </pc:sldMkLst>
        <pc:graphicFrameChg chg="mod modGraphic">
          <ac:chgData name="James Fast" userId="S::jfast@jlab.org::413017ad-baca-49c1-98af-b3f2cb479364" providerId="AD" clId="Web-{ABFBB4BF-4BC9-8861-475D-D470F858D1B1}" dt="2021-09-23T16:14:34.598" v="131"/>
          <ac:graphicFrameMkLst>
            <pc:docMk/>
            <pc:sldMk cId="2681961792" sldId="441"/>
            <ac:graphicFrameMk id="17" creationId="{00000000-0000-0000-0000-000000000000}"/>
          </ac:graphicFrameMkLst>
        </pc:graphicFrameChg>
      </pc:sldChg>
      <pc:sldChg chg="modSp">
        <pc:chgData name="James Fast" userId="S::jfast@jlab.org::413017ad-baca-49c1-98af-b3f2cb479364" providerId="AD" clId="Web-{ABFBB4BF-4BC9-8861-475D-D470F858D1B1}" dt="2021-09-23T16:19:20.884" v="134" actId="20577"/>
        <pc:sldMkLst>
          <pc:docMk/>
          <pc:sldMk cId="2302827097" sldId="443"/>
        </pc:sldMkLst>
        <pc:spChg chg="mod">
          <ac:chgData name="James Fast" userId="S::jfast@jlab.org::413017ad-baca-49c1-98af-b3f2cb479364" providerId="AD" clId="Web-{ABFBB4BF-4BC9-8861-475D-D470F858D1B1}" dt="2021-09-23T16:19:20.884" v="134" actId="20577"/>
          <ac:spMkLst>
            <pc:docMk/>
            <pc:sldMk cId="2302827097" sldId="443"/>
            <ac:spMk id="3" creationId="{00000000-0000-0000-0000-000000000000}"/>
          </ac:spMkLst>
        </pc:spChg>
      </pc:sldChg>
    </pc:docChg>
  </pc:docChgLst>
  <pc:docChgLst>
    <pc:chgData name="Probir Ghoshal" userId="S::ghoshal@jlab.org::fbb7819b-ea5e-44b7-97d8-4796894de042" providerId="AD" clId="Web-{16C566CC-D48C-0D0D-4E02-97858C6BE3CA}"/>
    <pc:docChg chg="modSld">
      <pc:chgData name="Probir Ghoshal" userId="S::ghoshal@jlab.org::fbb7819b-ea5e-44b7-97d8-4796894de042" providerId="AD" clId="Web-{16C566CC-D48C-0D0D-4E02-97858C6BE3CA}" dt="2021-09-22T18:25:37.504" v="0" actId="1076"/>
      <pc:docMkLst>
        <pc:docMk/>
      </pc:docMkLst>
      <pc:sldChg chg="modSp">
        <pc:chgData name="Probir Ghoshal" userId="S::ghoshal@jlab.org::fbb7819b-ea5e-44b7-97d8-4796894de042" providerId="AD" clId="Web-{16C566CC-D48C-0D0D-4E02-97858C6BE3CA}" dt="2021-09-22T18:25:37.504" v="0" actId="1076"/>
        <pc:sldMkLst>
          <pc:docMk/>
          <pc:sldMk cId="1096937570" sldId="436"/>
        </pc:sldMkLst>
        <pc:spChg chg="mod">
          <ac:chgData name="Probir Ghoshal" userId="S::ghoshal@jlab.org::fbb7819b-ea5e-44b7-97d8-4796894de042" providerId="AD" clId="Web-{16C566CC-D48C-0D0D-4E02-97858C6BE3CA}" dt="2021-09-22T18:25:37.504" v="0" actId="1076"/>
          <ac:spMkLst>
            <pc:docMk/>
            <pc:sldMk cId="1096937570" sldId="436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1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73" y="2612572"/>
            <a:ext cx="7638799" cy="3359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5E934236-E122-7846-84A9-752797FA274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95066" y="2761362"/>
            <a:ext cx="1924091" cy="8998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WBS 1.03 Spectrometer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216" y="509915"/>
            <a:ext cx="10583064" cy="617838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MOLLER Spectrometer </a:t>
            </a:r>
            <a:r>
              <a:rPr lang="en-US" dirty="0">
                <a:latin typeface="Arial"/>
                <a:cs typeface="Arial"/>
              </a:rPr>
              <a:t>– WBS 1.03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216" y="1302983"/>
            <a:ext cx="11594696" cy="909865"/>
          </a:xfrm>
        </p:spPr>
        <p:txBody>
          <a:bodyPr/>
          <a:lstStyle/>
          <a:p>
            <a:r>
              <a:rPr lang="en-US" b="1" dirty="0" smtClean="0"/>
              <a:t>MOLLER Collaboration Meeting</a:t>
            </a:r>
            <a:endParaRPr lang="en-US" b="1" dirty="0"/>
          </a:p>
          <a:p>
            <a:r>
              <a:rPr lang="en-US" b="1" dirty="0" smtClean="0"/>
              <a:t>June 21-22, 2022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67731" y="2629114"/>
            <a:ext cx="3922880" cy="25463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Prototype Coil Test, MPS, I&amp;C and Mapping</a:t>
            </a:r>
          </a:p>
          <a:p>
            <a:endParaRPr lang="en-US" sz="1600" b="1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6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Arial"/>
                <a:cs typeface="Arial"/>
              </a:rPr>
              <a:t>Probir Ghoshal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Team - Magnet Group/ENP/Engineering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Jefferson Lab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3095" y="321358"/>
            <a:ext cx="3643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MOLLER – </a:t>
            </a:r>
            <a:r>
              <a:rPr lang="en-US" b="1" dirty="0"/>
              <a:t>Mapping REQUIREMENTS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5871" y="1917860"/>
            <a:ext cx="5700517" cy="583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just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/>
              <a:t>Individual Coils </a:t>
            </a:r>
            <a:r>
              <a:rPr lang="en-US" sz="1600" dirty="0" smtClean="0"/>
              <a:t>-</a:t>
            </a:r>
            <a:r>
              <a:rPr lang="en-US" sz="1600" b="1" dirty="0" smtClean="0"/>
              <a:t> </a:t>
            </a:r>
            <a:r>
              <a:rPr lang="en-US" sz="1600" dirty="0" smtClean="0"/>
              <a:t>during fabrication and on receipt at JLab</a:t>
            </a:r>
            <a:r>
              <a:rPr lang="en-US" sz="1600" b="1" dirty="0" smtClean="0"/>
              <a:t>,  </a:t>
            </a:r>
            <a:r>
              <a:rPr lang="en-US" sz="1600" dirty="0" smtClean="0"/>
              <a:t>Quality Assurance/Quality Check for each coil - Gauss/Amp, Polarity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6212" y="1894400"/>
            <a:ext cx="5672968" cy="1731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just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/>
              <a:t>Complete Magnet</a:t>
            </a:r>
            <a:r>
              <a:rPr lang="en-US" sz="1600" dirty="0" smtClean="0"/>
              <a:t> – after assembly of magnet</a:t>
            </a:r>
            <a:endParaRPr lang="en-US" sz="1600" b="1" dirty="0" smtClean="0"/>
          </a:p>
          <a:p>
            <a:pPr marL="173038" lvl="2" indent="-173038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BMOD measurements (radially focusing component of field, BMOD) </a:t>
            </a:r>
            <a:r>
              <a:rPr lang="en-US" sz="1600" dirty="0"/>
              <a:t>along Z in an open </a:t>
            </a:r>
            <a:r>
              <a:rPr lang="en-US" sz="1600" dirty="0" smtClean="0"/>
              <a:t>sector </a:t>
            </a:r>
            <a:r>
              <a:rPr lang="en-US" sz="1600" dirty="0"/>
              <a:t>at r = 135 </a:t>
            </a:r>
            <a:r>
              <a:rPr lang="en-US" sz="1600" dirty="0" smtClean="0"/>
              <a:t>mm (TBR)</a:t>
            </a:r>
          </a:p>
          <a:p>
            <a:pPr marL="173038" lvl="2" indent="-173038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Determination of magnetic center, measurement of any dipole moment in the bore</a:t>
            </a:r>
          </a:p>
          <a:p>
            <a:pPr marL="173038" lvl="2" indent="-173038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Stray field measurements (location of 5 Gauss line)</a:t>
            </a:r>
            <a:endParaRPr lang="en-US" sz="1600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306212" y="747826"/>
            <a:ext cx="9394378" cy="1099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 smtClean="0"/>
              <a:t>Mapping specification - definition wrt the accuracy and location requirements.</a:t>
            </a:r>
          </a:p>
          <a:p>
            <a:pPr marL="228600" lvl="1" indent="-22860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Mapping design tool for mapping all sector (TBD) plus the central bore.</a:t>
            </a:r>
          </a:p>
          <a:p>
            <a:pPr marL="228600" lvl="1" indent="-22860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Uncertainty in variation of field from sector to sector Things </a:t>
            </a:r>
            <a:r>
              <a:rPr lang="en-US" sz="1600" dirty="0"/>
              <a:t>beyond </a:t>
            </a:r>
            <a:r>
              <a:rPr lang="en-US" sz="1600" dirty="0" smtClean="0"/>
              <a:t>measuring</a:t>
            </a:r>
          </a:p>
          <a:p>
            <a:pPr marL="228600" lvl="1" indent="-22860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modification(s</a:t>
            </a:r>
            <a:r>
              <a:rPr lang="en-US" sz="1600" dirty="0"/>
              <a:t>) to match the coil geometry to produce field map</a:t>
            </a:r>
            <a:r>
              <a:rPr lang="en-US" sz="1600" dirty="0" smtClean="0"/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2266" y="3430466"/>
            <a:ext cx="3057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Mapping Tool </a:t>
            </a:r>
            <a:r>
              <a:rPr lang="en-US" b="1" dirty="0" smtClean="0"/>
              <a:t>used </a:t>
            </a:r>
            <a:r>
              <a:rPr lang="en-US" b="1" dirty="0"/>
              <a:t>in HALL </a:t>
            </a:r>
            <a:r>
              <a:rPr lang="en-US" b="1" dirty="0" smtClean="0"/>
              <a:t>B Torus/Solenoid</a:t>
            </a:r>
            <a:endParaRPr lang="en-US" b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959346" y="4022902"/>
            <a:ext cx="3372774" cy="2624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Precisely machined upstream and downstream plates</a:t>
            </a:r>
          </a:p>
          <a:p>
            <a:pPr marL="173038" indent="-173038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The plates will be surveyed prior to install to know hole locations </a:t>
            </a:r>
          </a:p>
          <a:p>
            <a:pPr marL="173038" indent="-173038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Precise pins locate and orient the carbon fiber tubes</a:t>
            </a:r>
          </a:p>
          <a:p>
            <a:pPr marL="173038" indent="-173038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Pins assure locating/repeatability of carbon fiber tubes to 0.05mm</a:t>
            </a:r>
          </a:p>
          <a:p>
            <a:pPr marL="173038" indent="-173038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Linear slide/motor/controller accurate to 0.010mm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17" y="3581119"/>
            <a:ext cx="2813129" cy="27708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20" y="4543180"/>
            <a:ext cx="5635768" cy="1772255"/>
          </a:xfrm>
          <a:prstGeom prst="rect">
            <a:avLst/>
          </a:prstGeom>
        </p:spPr>
      </p:pic>
      <p:sp>
        <p:nvSpPr>
          <p:cNvPr id="31" name="Content Placeholder 1"/>
          <p:cNvSpPr txBox="1">
            <a:spLocks/>
          </p:cNvSpPr>
          <p:nvPr/>
        </p:nvSpPr>
        <p:spPr>
          <a:xfrm>
            <a:off x="6332119" y="3015389"/>
            <a:ext cx="5577173" cy="1476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The bore has a total of seven locations mapped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The center tube is offset from the collar center to take the 2.5cm radius measurement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The assembly is rotated for each angle while maintaining the required local coordinate system orientation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7019133" y="2665020"/>
            <a:ext cx="42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Mapping Tool Operation-Mapping the Bore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302995" y="2552700"/>
            <a:ext cx="5606298" cy="1905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292100" y="2571750"/>
            <a:ext cx="0" cy="407576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63095" y="3430466"/>
            <a:ext cx="60399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2200" y="1886570"/>
            <a:ext cx="11657093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24808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1495" y="988912"/>
            <a:ext cx="11383868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test requirements are defined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Conductor design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Coil design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Test requirements (Low current test)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Quality Assurance and Quality Control (QA/QC) process requirements at vendor and JLab 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Verification and validation of the specifications (defined)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Vendor fabrication of coils and tests (defined)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OSP’s in place for the test in the Magnet Measurement Lab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Acceptance testing of coils on receipt at JLAB (defined)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 testing to evaluate JLAB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Coil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Acceptance for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individual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MPS – Order in place for the prototype MPS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(DS Torus-3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WCL and jumpers draft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specifications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are complete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P&amp;ID’s are in place and list of instrumentation is been populated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Instrumentation and control philosophy is defined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Magnet Protection/Interlocks logics are defined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Hardware and software development required for the system are identified and the work is in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Moller mapping requirements are worked upon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Intent to use concept  and tooling used in 12 GeV Hall B torus and solenoid mapping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4350" y="301109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25533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E73C-C907-6A4A-8334-A366AC8D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9120" y="1078314"/>
            <a:ext cx="71201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Coil Test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Engineering requirements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Coil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Fabrication</a:t>
            </a:r>
          </a:p>
          <a:p>
            <a:pPr marL="1143000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QA&amp;QC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checks</a:t>
            </a:r>
          </a:p>
          <a:p>
            <a:pPr marL="1143000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Measurements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factory test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Coil Acceptance Tests</a:t>
            </a:r>
          </a:p>
          <a:p>
            <a:pPr marL="1143000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Prototype 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oil test facility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3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coil test setup</a:t>
            </a:r>
          </a:p>
          <a:p>
            <a:pPr marL="7429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MPS and I&amp;C</a:t>
            </a:r>
          </a:p>
          <a:p>
            <a:pPr marL="1143000" lvl="3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marL="1143000" lvl="3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Protection system layout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Magnet Mapping requirements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20898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E73C-C907-6A4A-8334-A366AC8D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Coil test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5975" y="1069265"/>
            <a:ext cx="1124149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component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coil 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fabrication and testing of a full size pre-production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coil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(i.e. four sub-coils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Physics Requirements translated into Engineering Requirements</a:t>
            </a:r>
          </a:p>
          <a:p>
            <a:pPr lvl="1"/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–</a:t>
            </a:r>
          </a:p>
          <a:p>
            <a:pPr marL="800100" lvl="1" indent="-342900">
              <a:buAutoNum type="arabicPeriod"/>
            </a:pP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PMAG0000-0100-A0007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MOLLER -  Upstream and Downstream Coil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Functional Requirements</a:t>
            </a:r>
          </a:p>
          <a:p>
            <a:pPr marL="800100" lvl="1" indent="-342900">
              <a:buAutoNum type="arabicPeriod"/>
            </a:pP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PMAG0000-0100-A0008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MOLLER -  Spectrometer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Functional Requirements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and tests planned as part coil fabrication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Vendor fabrication of coils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 coils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Dimensional checks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Leak test (pressure &amp; He)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Coil Hi-pot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Resistance and Inductance check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esting of coils on receipt at JLAB – 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 coils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low current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and high current)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prototype coil allows us to verify and validate: our design and the vendor's manufacturing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Flow, temperature gradient, pressure drop -  validate JLAB design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321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0913CF-D258-644A-BA05-D490142B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smtClean="0"/>
              <a:t>Vendor Coil Fabrication - </a:t>
            </a:r>
            <a:r>
              <a:rPr lang="en-US" i="1" dirty="0"/>
              <a:t>individual coils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951789"/>
            <a:ext cx="10626249" cy="529178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4506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4350" y="301109"/>
            <a:ext cx="470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Acceptance Tests and Status of activities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350" y="838870"/>
            <a:ext cx="11597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Coil Testing - Mechanical &amp; electrical inspections, and tests shall be performed on each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all individual coils)</a:t>
            </a:r>
          </a:p>
          <a:p>
            <a:pPr marL="457200" indent="-457200" hangingPunct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Dimensional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inspection - made to verify conformance to drawing and specification requirements.</a:t>
            </a:r>
          </a:p>
          <a:p>
            <a:pPr marL="457200" indent="-457200" hangingPunct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Pressure leak check and helium leak check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DC Resistance and inductance measurement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DC Hi-pot tests (Line to GND) - establish an intimate Ground plane each circuit at 1.5 kV,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e.g. at the clamping location(s)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Water Circuit Test – Flow, pressure drop and temperature tests (low current test @800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pPr marL="685800" lvl="1" indent="-2286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and evaluate mechanical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thermal stability of the coil with reduced flow (per flow path)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5" y="3393416"/>
            <a:ext cx="4559647" cy="24704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58F37B-3C5C-ED42-9EED-2FA2CA55F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50" y="3393416"/>
            <a:ext cx="7244675" cy="30366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</a:rPr>
              <a:t>Power </a:t>
            </a:r>
            <a:r>
              <a:rPr lang="en-US" sz="1400" dirty="0">
                <a:latin typeface="Arial" panose="020B0604020202020204" pitchFamily="34" charset="0"/>
              </a:rPr>
              <a:t>Supplies Functional </a:t>
            </a:r>
            <a:r>
              <a:rPr lang="en-US" sz="1400" dirty="0" smtClean="0">
                <a:latin typeface="Arial" panose="020B0604020202020204" pitchFamily="34" charset="0"/>
              </a:rPr>
              <a:t>requirements - </a:t>
            </a:r>
            <a:r>
              <a:rPr lang="en-US" sz="1400" dirty="0">
                <a:latin typeface="Arial" panose="020B0604020202020204" pitchFamily="34" charset="0"/>
              </a:rPr>
              <a:t>PMAG0000-0100-S0015 MOLLER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(COMPLETE)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</a:rPr>
              <a:t>Physics and Engineering Requirements for Magnet Power Supplies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</a:rPr>
              <a:t>(COMPLETE)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</a:rPr>
              <a:t>Magnet Power Supplies Specification Document both US &amp; DS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-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</a:rPr>
              <a:t>PMAG0000-0100-A0014</a:t>
            </a:r>
            <a:r>
              <a:rPr lang="en-US" sz="1400" dirty="0" smtClean="0">
                <a:latin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(COMPLETE)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Prototype MPS (DS Torus3) – ORDER PLACED with OCEM, Italy.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</a:rPr>
              <a:t>Hall </a:t>
            </a:r>
            <a:r>
              <a:rPr lang="en-US" sz="1400" dirty="0">
                <a:latin typeface="Arial" panose="020B0604020202020204" pitchFamily="34" charset="0"/>
              </a:rPr>
              <a:t>A – Location of PSUs and Lead </a:t>
            </a:r>
            <a:r>
              <a:rPr lang="en-US" sz="1400" dirty="0" smtClean="0">
                <a:latin typeface="Arial" panose="020B0604020202020204" pitchFamily="34" charset="0"/>
              </a:rPr>
              <a:t>Routing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</a:rPr>
              <a:t>(COMPLETE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)</a:t>
            </a:r>
            <a:endParaRPr lang="en-US" sz="1400" dirty="0" smtClean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</a:rPr>
              <a:t>Water-Cooled Leads, Air-Cooled Jumpers - Design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</a:rPr>
              <a:t>(COMPLETE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) </a:t>
            </a:r>
            <a:r>
              <a:rPr lang="en-US" sz="1400" dirty="0" smtClean="0">
                <a:latin typeface="Arial" panose="020B0604020202020204" pitchFamily="34" charset="0"/>
              </a:rPr>
              <a:t>and Interfaces </a:t>
            </a:r>
            <a:r>
              <a:rPr lang="en-US" sz="1400" dirty="0" smtClean="0">
                <a:solidFill>
                  <a:srgbClr val="FFC000"/>
                </a:solidFill>
                <a:latin typeface="Arial" panose="020B0604020202020204" pitchFamily="34" charset="0"/>
              </a:rPr>
              <a:t>(IN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</a:rPr>
              <a:t>PROGRESS)</a:t>
            </a:r>
            <a:endParaRPr lang="en-US" sz="1400" dirty="0" smtClean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</a:rPr>
              <a:t>Control, Instrumentation </a:t>
            </a:r>
            <a:r>
              <a:rPr lang="en-US" sz="1400" dirty="0" smtClean="0">
                <a:solidFill>
                  <a:srgbClr val="FFC000"/>
                </a:solidFill>
                <a:latin typeface="Arial" panose="020B0604020202020204" pitchFamily="34" charset="0"/>
              </a:rPr>
              <a:t>(IN PROGRESS, ALONG WITH P&amp;ID) 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</a:rPr>
              <a:t>Environment Safety and Health </a:t>
            </a:r>
            <a:r>
              <a:rPr lang="en-US" sz="1400" dirty="0" smtClean="0">
                <a:solidFill>
                  <a:srgbClr val="FFC000"/>
                </a:solidFill>
                <a:latin typeface="Arial" panose="020B0604020202020204" pitchFamily="34" charset="0"/>
              </a:rPr>
              <a:t>(IDENTIFIED AND INCORPORATED AS REQUIRED)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</a:rPr>
              <a:t>Test </a:t>
            </a:r>
            <a:r>
              <a:rPr lang="en-US" sz="1400" dirty="0" smtClean="0">
                <a:latin typeface="Arial" panose="020B0604020202020204" pitchFamily="34" charset="0"/>
              </a:rPr>
              <a:t>Lab set-up </a:t>
            </a:r>
            <a:r>
              <a:rPr lang="en-US" sz="1400" dirty="0">
                <a:latin typeface="Arial" panose="020B0604020202020204" pitchFamily="34" charset="0"/>
              </a:rPr>
              <a:t>and plan for the </a:t>
            </a:r>
            <a:r>
              <a:rPr lang="en-US" sz="1400" dirty="0" smtClean="0">
                <a:latin typeface="Arial" panose="020B0604020202020204" pitchFamily="34" charset="0"/>
              </a:rPr>
              <a:t>prototype </a:t>
            </a:r>
            <a:r>
              <a:rPr lang="en-US" sz="1400" dirty="0">
                <a:latin typeface="Arial" panose="020B0604020202020204" pitchFamily="34" charset="0"/>
              </a:rPr>
              <a:t>coil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(In Measurement Lab)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C000"/>
                </a:solidFill>
                <a:latin typeface="Arial" panose="020B0604020202020204" pitchFamily="34" charset="0"/>
              </a:rPr>
              <a:t>Challenges with MPS for test (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Low current test </a:t>
            </a:r>
            <a:r>
              <a:rPr lang="en-US" sz="1400" dirty="0" smtClean="0">
                <a:solidFill>
                  <a:srgbClr val="FFC000"/>
                </a:solidFill>
                <a:latin typeface="Arial" panose="020B0604020202020204" pitchFamily="34" charset="0"/>
              </a:rPr>
              <a:t>and high current test)</a:t>
            </a:r>
            <a:endParaRPr lang="en-US" sz="1400" dirty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351" y="3085639"/>
            <a:ext cx="1813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Status of activities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13014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5703" y="187780"/>
            <a:ext cx="8538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JLAB Coil Acceptance </a:t>
            </a:r>
            <a:r>
              <a:rPr lang="en-US" sz="2400" b="1" dirty="0" smtClean="0">
                <a:latin typeface="Arial" panose="020B0604020202020204" pitchFamily="34" charset="0"/>
              </a:rPr>
              <a:t>Tests -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Coil Test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acility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18" y="1446862"/>
            <a:ext cx="2579972" cy="1934979"/>
          </a:xfrm>
        </p:spPr>
      </p:pic>
      <p:sp>
        <p:nvSpPr>
          <p:cNvPr id="13" name="Rectangle 12"/>
          <p:cNvSpPr/>
          <p:nvPr/>
        </p:nvSpPr>
        <p:spPr>
          <a:xfrm>
            <a:off x="392010" y="738951"/>
            <a:ext cx="3979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Moller at </a:t>
            </a:r>
            <a:r>
              <a:rPr lang="en-US" b="1" dirty="0" smtClean="0"/>
              <a:t>Magnet Measurement Facility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5286375" y="867777"/>
            <a:ext cx="6705600" cy="25040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u="sng" dirty="0" smtClean="0"/>
              <a:t>Existing OCEM – MPS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 smtClean="0"/>
              <a:t>166 kW PS, </a:t>
            </a:r>
            <a:r>
              <a:rPr lang="en-US" sz="1400" dirty="0" err="1" smtClean="0"/>
              <a:t>Vmax</a:t>
            </a:r>
            <a:r>
              <a:rPr lang="en-US" sz="1400" dirty="0" smtClean="0"/>
              <a:t> = 200V, Imax = 830A, connected to EPICS controls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DC Power is currently performing maintenance and certification testing on the PS in progress</a:t>
            </a:r>
            <a:r>
              <a:rPr lang="en-US" sz="1400" dirty="0" smtClean="0"/>
              <a:t>….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u="sng" dirty="0" smtClean="0"/>
              <a:t>Facility</a:t>
            </a:r>
            <a:endParaRPr lang="en-US" sz="1400" b="1" u="sng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10T Overhead Crane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Surface plate up to 5m length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LCW connections (ΔP = 73 psi, </a:t>
            </a:r>
            <a:r>
              <a:rPr lang="en-US" sz="1400" dirty="0" err="1"/>
              <a:t>Psupply</a:t>
            </a:r>
            <a:r>
              <a:rPr lang="en-US" sz="1400" dirty="0"/>
              <a:t> = 110 psi, Tin = 35 </a:t>
            </a:r>
            <a:r>
              <a:rPr lang="en-US" sz="1400" dirty="0" err="1" smtClean="0"/>
              <a:t>deg</a:t>
            </a:r>
            <a:r>
              <a:rPr lang="en-US" sz="1400" dirty="0" smtClean="0"/>
              <a:t> C</a:t>
            </a:r>
            <a:r>
              <a:rPr lang="en-US" sz="1400" dirty="0"/>
              <a:t>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/>
              <a:t>Safety beacons (Entrance Doors/Power Supply's) and red-white electrical </a:t>
            </a:r>
            <a:r>
              <a:rPr lang="en-US" sz="1400" dirty="0" smtClean="0"/>
              <a:t>Limited </a:t>
            </a:r>
            <a:r>
              <a:rPr lang="en-US" sz="1400" dirty="0"/>
              <a:t>Approach </a:t>
            </a:r>
            <a:r>
              <a:rPr lang="en-US" sz="1400" dirty="0" smtClean="0"/>
              <a:t>Boundary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00" dirty="0" smtClean="0"/>
              <a:t>OSP’s available for testing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286" y="1124365"/>
            <a:ext cx="2441637" cy="2579973"/>
          </a:xfrm>
          <a:prstGeom prst="rect">
            <a:avLst/>
          </a:prstGeom>
        </p:spPr>
      </p:pic>
      <p:pic>
        <p:nvPicPr>
          <p:cNvPr id="1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r="14917" b="2112"/>
          <a:stretch/>
        </p:blipFill>
        <p:spPr>
          <a:xfrm>
            <a:off x="486430" y="3774410"/>
            <a:ext cx="2932869" cy="2622853"/>
          </a:xfrm>
        </p:spPr>
      </p:pic>
      <p:sp>
        <p:nvSpPr>
          <p:cNvPr id="17" name="Rectangle 16"/>
          <p:cNvSpPr/>
          <p:nvPr/>
        </p:nvSpPr>
        <p:spPr>
          <a:xfrm>
            <a:off x="3419299" y="3837803"/>
            <a:ext cx="8572675" cy="223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 of Prototype coil in test lab (USING the basic control hardware from Dump solenoid in UITF)</a:t>
            </a:r>
            <a:endParaRPr lang="en-US" sz="1400" dirty="0" smtClean="0"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pPr marL="285750" indent="-285750" hangingPunct="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Primary Control using </a:t>
            </a:r>
            <a:r>
              <a:rPr lang="en-US" sz="1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PLC Based: 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Allen Bradley </a:t>
            </a:r>
            <a:r>
              <a:rPr lang="en-US" sz="14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CompactLogix</a:t>
            </a:r>
            <a:endParaRPr lang="en-US" sz="1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hangingPunct="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Local Control only, network access only for archiving to JLAB OPS </a:t>
            </a:r>
            <a:endParaRPr lang="en-US" sz="1400" dirty="0" smtClean="0">
              <a:solidFill>
                <a:srgbClr val="00905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hangingPunct="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Direct Interlock capability 5 or 24 VDC (e.g. voltage, temperature, field, flow, etc.)</a:t>
            </a:r>
          </a:p>
          <a:p>
            <a:pPr marL="285750" indent="-285750" hangingPunct="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Magnet is used to pretest the set up for the prototype coil inspection (</a:t>
            </a:r>
            <a:r>
              <a:rPr lang="en-US" sz="1400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HDIce</a:t>
            </a:r>
            <a:r>
              <a:rPr lang="en-US" sz="14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Dump solenoid </a:t>
            </a:r>
            <a:r>
              <a:rPr lang="en-US" sz="1400" dirty="0" smtClean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320A</a:t>
            </a:r>
            <a:r>
              <a:rPr lang="en-US" sz="14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)</a:t>
            </a:r>
          </a:p>
          <a:p>
            <a:pPr marL="285750" indent="-285750" hangingPunct="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All I&amp;C and control and read back to EPICS with the MPS in the Magnet Measurement Lab</a:t>
            </a:r>
          </a:p>
          <a:p>
            <a:pPr marL="285750" indent="-285750" hangingPunct="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Address </a:t>
            </a:r>
            <a:r>
              <a:rPr lang="en-US" sz="14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operating parameters and requirements for testing - Flow, temperature, pressure, current, and voltage (available from operating manual max I=320A)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22801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C5EC5D6-ACD0-7D4E-AA96-6BD3F747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892" y="143409"/>
            <a:ext cx="11285837" cy="487490"/>
          </a:xfrm>
        </p:spPr>
        <p:txBody>
          <a:bodyPr/>
          <a:lstStyle/>
          <a:p>
            <a:r>
              <a:rPr lang="en-US" dirty="0"/>
              <a:t>Magnet Power Supplies, </a:t>
            </a:r>
            <a:r>
              <a:rPr lang="en-US" dirty="0" smtClean="0"/>
              <a:t>I&amp;C:</a:t>
            </a:r>
            <a:r>
              <a:rPr lang="en-US" b="0" dirty="0" smtClean="0"/>
              <a:t> Routing from MPS bunker to enclosure</a:t>
            </a:r>
            <a:endParaRPr lang="en-US" altLang="en-US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49" y="828234"/>
            <a:ext cx="4223837" cy="2476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49" y="828234"/>
            <a:ext cx="5132927" cy="3972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26" y="3541971"/>
            <a:ext cx="4219960" cy="2972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4849" y="4997935"/>
            <a:ext cx="7472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water cooled leads/bus design and specification -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PSU and Magnet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end - Flexible copper air-cooled/in vacuum jumpers -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MOLLER Spectrometer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Spec and RFQ US_DS Magnet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WCL &amp; Jumper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leads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PMAG0000-0100-S0017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(Draft completed)</a:t>
            </a:r>
            <a:endParaRPr lang="en-US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2969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2" y="728029"/>
            <a:ext cx="11062958" cy="3974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4575778"/>
            <a:ext cx="11285837" cy="2102988"/>
          </a:xfrm>
          <a:prstGeom prst="rect">
            <a:avLst/>
          </a:prstGeom>
        </p:spPr>
      </p:pic>
      <p:sp>
        <p:nvSpPr>
          <p:cNvPr id="115" name="Title 1"/>
          <p:cNvSpPr txBox="1">
            <a:spLocks/>
          </p:cNvSpPr>
          <p:nvPr/>
        </p:nvSpPr>
        <p:spPr>
          <a:xfrm>
            <a:off x="312615" y="125947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Engineering – Basic layout (Instrumentation </a:t>
            </a:r>
            <a:r>
              <a:rPr lang="en-US" dirty="0"/>
              <a:t>and </a:t>
            </a:r>
            <a:r>
              <a:rPr lang="en-US" dirty="0" smtClean="0"/>
              <a:t>Control)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  <p:sp>
        <p:nvSpPr>
          <p:cNvPr id="2" name="Rectangle 1"/>
          <p:cNvSpPr/>
          <p:nvPr/>
        </p:nvSpPr>
        <p:spPr>
          <a:xfrm>
            <a:off x="321834" y="4575778"/>
            <a:ext cx="934294" cy="85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2614" y="5431495"/>
            <a:ext cx="1368403" cy="110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02671" y="5554154"/>
            <a:ext cx="1094336" cy="680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12ABA-1666-6E4D-AA4D-8C8EF00E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04313"/>
            <a:ext cx="5162549" cy="2347144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3C5EC5D6-ACD0-7D4E-AA96-6BD3F747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892" y="182452"/>
            <a:ext cx="11285837" cy="487490"/>
          </a:xfrm>
        </p:spPr>
        <p:txBody>
          <a:bodyPr/>
          <a:lstStyle/>
          <a:p>
            <a:r>
              <a:rPr lang="en-US" dirty="0"/>
              <a:t>Magnet Power Supplies, I&amp;C </a:t>
            </a:r>
            <a:r>
              <a:rPr lang="en-US" dirty="0" smtClean="0"/>
              <a:t>: Protection System layout</a:t>
            </a:r>
            <a:endParaRPr lang="en-US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411891" y="763742"/>
            <a:ext cx="6684233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Sensor Node based controls</a:t>
            </a:r>
            <a:endParaRPr lang="en-US" sz="1600" dirty="0" smtClean="0"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Primary Control </a:t>
            </a:r>
            <a:r>
              <a:rPr lang="en-US" sz="1400" dirty="0" smtClean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provided</a:t>
            </a:r>
            <a:r>
              <a:rPr lang="en-US" sz="1600" dirty="0" smtClean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by master processor with 1g/b Ethernet Interface</a:t>
            </a:r>
            <a:endParaRPr lang="en-US" sz="1600" dirty="0"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Dual Ethernet Interface </a:t>
            </a:r>
          </a:p>
          <a:p>
            <a:pPr marL="742950" lvl="1" indent="-285750" hangingPunct="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for JLAB: IOC/EPICS, remote programming, remote diagnostic</a:t>
            </a:r>
          </a:p>
          <a:p>
            <a:pPr marL="742950" lvl="1" indent="-285750" hangingPunct="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for Private Local Network for critical instruments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Direct Interlock capability 5 or 24 VDC (e.g. voltage, temperature, field, flow, etc.), each Chassis can independently safe out the system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Primary protection</a:t>
            </a:r>
            <a:r>
              <a:rPr lang="en-US" sz="16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is accomplished using one hardwired multi-channel voltage tap readout chassis 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 second multi-channel voltage tap readout runs through a PLC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Each chassis reads the same voltage taps and performs the comparator function in parallel 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Chassis is JLAB designed FPGA system and targeting 100hz to 2.7khz sample rate. All hardwire interlocks shared with system master digital input for monitoring and diagnostics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Heartbeat messages are sent across nodes via Ethernet allowing automated response during communication outages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Secondary protection is on outlet temperature of each coil</a:t>
            </a:r>
          </a:p>
          <a:p>
            <a:pPr marL="285750" indent="-285750" hangingPunct="0">
              <a:buFont typeface="Wingdings" panose="05000000000000000000" pitchFamily="2" charset="2"/>
              <a:buChar char="q"/>
            </a:pPr>
            <a:endParaRPr lang="en-US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672" y="3392028"/>
            <a:ext cx="5500877" cy="3337253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BC36748-3C39-E641-B982-871E09B9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50" y="6532530"/>
            <a:ext cx="5223851" cy="311322"/>
          </a:xfrm>
        </p:spPr>
        <p:txBody>
          <a:bodyPr/>
          <a:lstStyle/>
          <a:p>
            <a:r>
              <a:rPr lang="en-US" dirty="0"/>
              <a:t>MOLLER Collaboration </a:t>
            </a:r>
            <a:r>
              <a:rPr lang="en-US" dirty="0" smtClean="0"/>
              <a:t>Meeting, June </a:t>
            </a:r>
            <a:r>
              <a:rPr lang="en-US" dirty="0"/>
              <a:t>21-22, 2022</a:t>
            </a:r>
          </a:p>
        </p:txBody>
      </p:sp>
    </p:spTree>
    <p:extLst>
      <p:ext uri="{BB962C8B-B14F-4D97-AF65-F5344CB8AC3E}">
        <p14:creationId xmlns:p14="http://schemas.microsoft.com/office/powerpoint/2010/main" val="41409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ir_1.03_MOLLER_Spectrometer_Aug DRAFT2.potx" id="{FC7A5CF4-5D2C-4FE9-A224-0E3AEB9037D1}" vid="{29F06C74-6776-48AE-926C-27FA7E478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9BB2855408CD43A91836C3C7367A4C" ma:contentTypeVersion="9" ma:contentTypeDescription="Create a new document." ma:contentTypeScope="" ma:versionID="60e46f56188b24e73fd49a5d7ebcd8d3">
  <xsd:schema xmlns:xsd="http://www.w3.org/2001/XMLSchema" xmlns:xs="http://www.w3.org/2001/XMLSchema" xmlns:p="http://schemas.microsoft.com/office/2006/metadata/properties" xmlns:ns2="d9b38298-6679-47c0-8a4c-297cb3434de8" xmlns:ns3="9fdee2bc-9293-48cc-b756-85f5c14e8a2a" targetNamespace="http://schemas.microsoft.com/office/2006/metadata/properties" ma:root="true" ma:fieldsID="b4facf0e1d8294ec3ab9cb0c861ff441" ns2:_="" ns3:_="">
    <xsd:import namespace="d9b38298-6679-47c0-8a4c-297cb3434de8"/>
    <xsd:import namespace="9fdee2bc-9293-48cc-b756-85f5c14e8a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8298-6679-47c0-8a4c-297cb3434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ee2bc-9293-48cc-b756-85f5c14e8a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0F0B71-CA3C-456E-B418-1E03E5DE8252}">
  <ds:schemaRefs>
    <ds:schemaRef ds:uri="http://purl.org/dc/elements/1.1/"/>
    <ds:schemaRef ds:uri="http://schemas.microsoft.com/office/2006/metadata/properties"/>
    <ds:schemaRef ds:uri="9fdee2bc-9293-48cc-b756-85f5c14e8a2a"/>
    <ds:schemaRef ds:uri="http://purl.org/dc/terms/"/>
    <ds:schemaRef ds:uri="http://schemas.openxmlformats.org/package/2006/metadata/core-properties"/>
    <ds:schemaRef ds:uri="d9b38298-6679-47c0-8a4c-297cb3434de8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8B331A-B45E-434C-8115-BD6A00C405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D86307-3339-42E5-9CEC-38A81E4115F5}">
  <ds:schemaRefs>
    <ds:schemaRef ds:uri="9fdee2bc-9293-48cc-b756-85f5c14e8a2a"/>
    <ds:schemaRef ds:uri="d9b38298-6679-47c0-8a4c-297cb3434d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19255</TotalTime>
  <Words>1361</Words>
  <Application>Microsoft Office PowerPoint</Application>
  <PresentationFormat>Widescreen</PresentationFormat>
  <Paragraphs>153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.PingFangSC-Regular</vt:lpstr>
      <vt:lpstr>Arial</vt:lpstr>
      <vt:lpstr>Calibri</vt:lpstr>
      <vt:lpstr>Courier New</vt:lpstr>
      <vt:lpstr>MS Mincho</vt:lpstr>
      <vt:lpstr>PingFangSC-Regular</vt:lpstr>
      <vt:lpstr>Times New Roman</vt:lpstr>
      <vt:lpstr>Wingdings</vt:lpstr>
      <vt:lpstr>Office Theme</vt:lpstr>
      <vt:lpstr>MOLLER Spectrometer – WBS 1.03  </vt:lpstr>
      <vt:lpstr>Outline</vt:lpstr>
      <vt:lpstr>Prototype Coil test</vt:lpstr>
      <vt:lpstr>Vendor Coil Fabrication - individual coils</vt:lpstr>
      <vt:lpstr>PowerPoint Presentation</vt:lpstr>
      <vt:lpstr>PowerPoint Presentation</vt:lpstr>
      <vt:lpstr>Magnet Power Supplies, I&amp;C: Routing from MPS bunker to enclosure</vt:lpstr>
      <vt:lpstr>PowerPoint Presentation</vt:lpstr>
      <vt:lpstr>Magnet Power Supplies, I&amp;C : Protection System layout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Fast, James E</dc:creator>
  <cp:lastModifiedBy>David Kashy</cp:lastModifiedBy>
  <cp:revision>238</cp:revision>
  <dcterms:created xsi:type="dcterms:W3CDTF">2020-06-16T14:49:10Z</dcterms:created>
  <dcterms:modified xsi:type="dcterms:W3CDTF">2022-06-22T12:20:50Z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0x010100829BB2855408CD43A91836C3C7367A4C</vt:lpwstr>
  </property>
</Properties>
</file>