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309" r:id="rId5"/>
    <p:sldId id="383" r:id="rId6"/>
    <p:sldId id="446" r:id="rId7"/>
    <p:sldId id="311" r:id="rId8"/>
    <p:sldId id="454" r:id="rId9"/>
    <p:sldId id="435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ashy" initials="DK" lastIdx="38" clrIdx="0">
    <p:extLst>
      <p:ext uri="{19B8F6BF-5375-455C-9EA6-DF929625EA0E}">
        <p15:presenceInfo xmlns:p15="http://schemas.microsoft.com/office/powerpoint/2012/main" userId="S-1-5-21-1097014734-140981682-1849977318-1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051"/>
    <a:srgbClr val="FF9300"/>
    <a:srgbClr val="EFE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566CC-D48C-0D0D-4E02-97858C6BE3CA}" v="1" dt="2021-09-22T18:25:37.504"/>
    <p1510:client id="{ABFBB4BF-4BC9-8861-475D-D470F858D1B1}" v="212" dt="2021-09-23T16:19:20.884"/>
    <p1510:client id="{EF77C63F-7D68-BBBC-7A5C-9CE23463E6D5}" v="51" dt="2020-09-27T11:51:3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81941" autoAdjust="0"/>
  </p:normalViewPr>
  <p:slideViewPr>
    <p:cSldViewPr snapToGrid="0">
      <p:cViewPr varScale="1">
        <p:scale>
          <a:sx n="82" d="100"/>
          <a:sy n="82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ast" userId="S::jfast@jlab.org::413017ad-baca-49c1-98af-b3f2cb479364" providerId="AD" clId="Web-{ABFBB4BF-4BC9-8861-475D-D470F858D1B1}"/>
    <pc:docChg chg="modSld">
      <pc:chgData name="James Fast" userId="S::jfast@jlab.org::413017ad-baca-49c1-98af-b3f2cb479364" providerId="AD" clId="Web-{ABFBB4BF-4BC9-8861-475D-D470F858D1B1}" dt="2021-09-23T16:19:20.884" v="134" actId="20577"/>
      <pc:docMkLst>
        <pc:docMk/>
      </pc:docMkLst>
      <pc:sldChg chg="modSp">
        <pc:chgData name="James Fast" userId="S::jfast@jlab.org::413017ad-baca-49c1-98af-b3f2cb479364" providerId="AD" clId="Web-{ABFBB4BF-4BC9-8861-475D-D470F858D1B1}" dt="2021-09-23T16:08:45.935" v="9" actId="20577"/>
        <pc:sldMkLst>
          <pc:docMk/>
          <pc:sldMk cId="1171382846" sldId="383"/>
        </pc:sldMkLst>
        <pc:spChg chg="mod">
          <ac:chgData name="James Fast" userId="S::jfast@jlab.org::413017ad-baca-49c1-98af-b3f2cb479364" providerId="AD" clId="Web-{ABFBB4BF-4BC9-8861-475D-D470F858D1B1}" dt="2021-09-23T16:08:45.935" v="9" actId="20577"/>
          <ac:spMkLst>
            <pc:docMk/>
            <pc:sldMk cId="1171382846" sldId="383"/>
            <ac:spMk id="6" creationId="{F6CBBA10-CB63-3F40-B03F-C807186ACA92}"/>
          </ac:spMkLst>
        </pc:spChg>
      </pc:sldChg>
      <pc:sldChg chg="modSp">
        <pc:chgData name="James Fast" userId="S::jfast@jlab.org::413017ad-baca-49c1-98af-b3f2cb479364" providerId="AD" clId="Web-{ABFBB4BF-4BC9-8861-475D-D470F858D1B1}" dt="2021-09-23T16:11:36.033" v="51" actId="20577"/>
        <pc:sldMkLst>
          <pc:docMk/>
          <pc:sldMk cId="2596079402" sldId="430"/>
        </pc:sldMkLst>
        <pc:spChg chg="mod">
          <ac:chgData name="James Fast" userId="S::jfast@jlab.org::413017ad-baca-49c1-98af-b3f2cb479364" providerId="AD" clId="Web-{ABFBB4BF-4BC9-8861-475D-D470F858D1B1}" dt="2021-09-23T16:11:36.033" v="51" actId="20577"/>
          <ac:spMkLst>
            <pc:docMk/>
            <pc:sldMk cId="2596079402" sldId="430"/>
            <ac:spMk id="7" creationId="{8EF6BC93-6649-0446-BAFA-41EB25F21FBC}"/>
          </ac:spMkLst>
        </pc:spChg>
      </pc:sldChg>
      <pc:sldChg chg="modSp">
        <pc:chgData name="James Fast" userId="S::jfast@jlab.org::413017ad-baca-49c1-98af-b3f2cb479364" providerId="AD" clId="Web-{ABFBB4BF-4BC9-8861-475D-D470F858D1B1}" dt="2021-09-23T16:12:04.721" v="52" actId="20577"/>
        <pc:sldMkLst>
          <pc:docMk/>
          <pc:sldMk cId="3329557690" sldId="440"/>
        </pc:sldMkLst>
        <pc:spChg chg="mod">
          <ac:chgData name="James Fast" userId="S::jfast@jlab.org::413017ad-baca-49c1-98af-b3f2cb479364" providerId="AD" clId="Web-{ABFBB4BF-4BC9-8861-475D-D470F858D1B1}" dt="2021-09-23T16:12:04.721" v="52" actId="20577"/>
          <ac:spMkLst>
            <pc:docMk/>
            <pc:sldMk cId="3329557690" sldId="440"/>
            <ac:spMk id="22" creationId="{00000000-0000-0000-0000-000000000000}"/>
          </ac:spMkLst>
        </pc:spChg>
      </pc:sldChg>
      <pc:sldChg chg="modSp">
        <pc:chgData name="James Fast" userId="S::jfast@jlab.org::413017ad-baca-49c1-98af-b3f2cb479364" providerId="AD" clId="Web-{ABFBB4BF-4BC9-8861-475D-D470F858D1B1}" dt="2021-09-23T16:14:34.598" v="131"/>
        <pc:sldMkLst>
          <pc:docMk/>
          <pc:sldMk cId="2681961792" sldId="441"/>
        </pc:sldMkLst>
        <pc:graphicFrameChg chg="mod modGraphic">
          <ac:chgData name="James Fast" userId="S::jfast@jlab.org::413017ad-baca-49c1-98af-b3f2cb479364" providerId="AD" clId="Web-{ABFBB4BF-4BC9-8861-475D-D470F858D1B1}" dt="2021-09-23T16:14:34.598" v="131"/>
          <ac:graphicFrameMkLst>
            <pc:docMk/>
            <pc:sldMk cId="2681961792" sldId="441"/>
            <ac:graphicFrameMk id="17" creationId="{00000000-0000-0000-0000-000000000000}"/>
          </ac:graphicFrameMkLst>
        </pc:graphicFrameChg>
      </pc:sldChg>
      <pc:sldChg chg="modSp">
        <pc:chgData name="James Fast" userId="S::jfast@jlab.org::413017ad-baca-49c1-98af-b3f2cb479364" providerId="AD" clId="Web-{ABFBB4BF-4BC9-8861-475D-D470F858D1B1}" dt="2021-09-23T16:19:20.884" v="134" actId="20577"/>
        <pc:sldMkLst>
          <pc:docMk/>
          <pc:sldMk cId="2302827097" sldId="443"/>
        </pc:sldMkLst>
        <pc:spChg chg="mod">
          <ac:chgData name="James Fast" userId="S::jfast@jlab.org::413017ad-baca-49c1-98af-b3f2cb479364" providerId="AD" clId="Web-{ABFBB4BF-4BC9-8861-475D-D470F858D1B1}" dt="2021-09-23T16:19:20.884" v="134" actId="20577"/>
          <ac:spMkLst>
            <pc:docMk/>
            <pc:sldMk cId="2302827097" sldId="443"/>
            <ac:spMk id="3" creationId="{00000000-0000-0000-0000-000000000000}"/>
          </ac:spMkLst>
        </pc:spChg>
      </pc:sldChg>
    </pc:docChg>
  </pc:docChgLst>
  <pc:docChgLst>
    <pc:chgData name="Probir Ghoshal" userId="S::ghoshal@jlab.org::fbb7819b-ea5e-44b7-97d8-4796894de042" providerId="AD" clId="Web-{16C566CC-D48C-0D0D-4E02-97858C6BE3CA}"/>
    <pc:docChg chg="modSld">
      <pc:chgData name="Probir Ghoshal" userId="S::ghoshal@jlab.org::fbb7819b-ea5e-44b7-97d8-4796894de042" providerId="AD" clId="Web-{16C566CC-D48C-0D0D-4E02-97858C6BE3CA}" dt="2021-09-22T18:25:37.504" v="0" actId="1076"/>
      <pc:docMkLst>
        <pc:docMk/>
      </pc:docMkLst>
      <pc:sldChg chg="modSp">
        <pc:chgData name="Probir Ghoshal" userId="S::ghoshal@jlab.org::fbb7819b-ea5e-44b7-97d8-4796894de042" providerId="AD" clId="Web-{16C566CC-D48C-0D0D-4E02-97858C6BE3CA}" dt="2021-09-22T18:25:37.504" v="0" actId="1076"/>
        <pc:sldMkLst>
          <pc:docMk/>
          <pc:sldMk cId="1096937570" sldId="436"/>
        </pc:sldMkLst>
        <pc:spChg chg="mod">
          <ac:chgData name="Probir Ghoshal" userId="S::ghoshal@jlab.org::fbb7819b-ea5e-44b7-97d8-4796894de042" providerId="AD" clId="Web-{16C566CC-D48C-0D0D-4E02-97858C6BE3CA}" dt="2021-09-22T18:25:37.504" v="0" actId="1076"/>
          <ac:spMkLst>
            <pc:docMk/>
            <pc:sldMk cId="1096937570" sldId="43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73" y="2612572"/>
            <a:ext cx="7638799" cy="3359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95066" y="2761362"/>
            <a:ext cx="1924091" cy="899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16" y="509915"/>
            <a:ext cx="10583064" cy="61783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MOLLER Spectrometer </a:t>
            </a:r>
            <a:r>
              <a:rPr lang="en-US" dirty="0">
                <a:latin typeface="Arial"/>
                <a:cs typeface="Arial"/>
              </a:rPr>
              <a:t>– WBS 1.03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650455"/>
            <a:ext cx="5875975" cy="3246670"/>
          </a:xfrm>
        </p:spPr>
        <p:txBody>
          <a:bodyPr/>
          <a:lstStyle/>
          <a:p>
            <a:r>
              <a:rPr lang="en-US" b="1" dirty="0" smtClean="0"/>
              <a:t>MOLLER Collaboration Meeting</a:t>
            </a:r>
            <a:endParaRPr lang="en-US" b="1" dirty="0"/>
          </a:p>
          <a:p>
            <a:r>
              <a:rPr lang="en-US" b="1" dirty="0" smtClean="0"/>
              <a:t>June 21-22, 2022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2" y="2985730"/>
            <a:ext cx="5792155" cy="1469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latin typeface="Arial"/>
                <a:cs typeface="Arial"/>
              </a:rPr>
              <a:t>Michael Bevins</a:t>
            </a:r>
            <a:endParaRPr lang="en-US" dirty="0"/>
          </a:p>
          <a:p>
            <a:r>
              <a:rPr lang="en-US" sz="1400" b="1" dirty="0">
                <a:latin typeface="Arial"/>
                <a:cs typeface="Arial"/>
              </a:rPr>
              <a:t>Level 2 </a:t>
            </a:r>
            <a:r>
              <a:rPr lang="en-US" sz="1400" b="1" dirty="0" smtClean="0">
                <a:latin typeface="Arial"/>
                <a:cs typeface="Arial"/>
              </a:rPr>
              <a:t>CAM </a:t>
            </a:r>
            <a:r>
              <a:rPr lang="en-US" sz="1400" b="1" dirty="0">
                <a:latin typeface="Arial"/>
                <a:cs typeface="Arial"/>
              </a:rPr>
              <a:t>(</a:t>
            </a:r>
            <a:r>
              <a:rPr lang="en-US" sz="1400" b="1" dirty="0" smtClean="0">
                <a:latin typeface="Arial"/>
                <a:cs typeface="Arial"/>
              </a:rPr>
              <a:t>Interim)</a:t>
            </a:r>
            <a:endParaRPr lang="en-US" dirty="0"/>
          </a:p>
          <a:p>
            <a:r>
              <a:rPr lang="en-US" sz="1400" b="1" dirty="0">
                <a:latin typeface="Arial"/>
                <a:cs typeface="Arial"/>
              </a:rPr>
              <a:t>Jefferson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E73C-C907-6A4A-8334-A366AC8D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F37B-3C5C-ED42-9EED-2FA2CA55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4" y="1139585"/>
            <a:ext cx="8584424" cy="4916195"/>
          </a:xfrm>
        </p:spPr>
        <p:txBody>
          <a:bodyPr>
            <a:noAutofit/>
          </a:bodyPr>
          <a:lstStyle/>
          <a:p>
            <a:r>
              <a:rPr lang="en-US" sz="2800" dirty="0" smtClean="0"/>
              <a:t>Spectrometer </a:t>
            </a:r>
            <a:r>
              <a:rPr lang="en-US" sz="2800" dirty="0" smtClean="0"/>
              <a:t>Team</a:t>
            </a:r>
          </a:p>
          <a:p>
            <a:endParaRPr lang="en-US" sz="500" dirty="0" smtClean="0"/>
          </a:p>
          <a:p>
            <a:r>
              <a:rPr lang="en-US" sz="2800" dirty="0" smtClean="0"/>
              <a:t>Scope Overview</a:t>
            </a:r>
          </a:p>
          <a:p>
            <a:endParaRPr lang="en-US" sz="600" dirty="0" smtClean="0"/>
          </a:p>
          <a:p>
            <a:r>
              <a:rPr lang="en-US" sz="2800" dirty="0" smtClean="0"/>
              <a:t>Technical </a:t>
            </a:r>
            <a:r>
              <a:rPr lang="en-US" sz="2800" dirty="0" smtClean="0"/>
              <a:t>Reviews</a:t>
            </a:r>
          </a:p>
          <a:p>
            <a:endParaRPr lang="en-US" sz="500" dirty="0" smtClean="0"/>
          </a:p>
          <a:p>
            <a:r>
              <a:rPr lang="en-US" sz="2800" dirty="0" smtClean="0"/>
              <a:t>Schedule Snapshot</a:t>
            </a:r>
            <a:endParaRPr lang="en-US" sz="2800" dirty="0"/>
          </a:p>
          <a:p>
            <a:endParaRPr lang="en-US" sz="500" dirty="0"/>
          </a:p>
          <a:p>
            <a:r>
              <a:rPr lang="en-US" sz="2800" dirty="0" smtClean="0"/>
              <a:t>Status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500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</a:t>
            </a:r>
            <a:r>
              <a:rPr lang="en-US" dirty="0" smtClean="0"/>
              <a:t>Spectrometer PDR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2ABA-1666-6E4D-AA4D-8C8EF00E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E73C-C907-6A4A-8334-A366AC8D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2ABA-1666-6E4D-AA4D-8C8EF00E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BBA10-CB63-3F40-B03F-C807186ACA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0620" y="1085642"/>
            <a:ext cx="5647174" cy="50940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u="sng" dirty="0" err="1" smtClean="0"/>
              <a:t>JLab</a:t>
            </a:r>
            <a:r>
              <a:rPr lang="en-US" u="sng" dirty="0" smtClean="0"/>
              <a:t> Key Support Team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Mike Beck –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S&amp;A,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Ryan </a:t>
            </a:r>
            <a:r>
              <a:rPr lang="en-US" sz="1600" b="1" i="1" dirty="0" err="1">
                <a:solidFill>
                  <a:srgbClr val="002060"/>
                </a:solidFill>
                <a:latin typeface="Arial"/>
                <a:cs typeface="Arial"/>
              </a:rPr>
              <a:t>Biraben</a:t>
            </a:r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– Hall A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, Division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Kris </a:t>
            </a:r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Cleveland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– ME Grp,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Chuck Hutton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– ME Grp,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</a:p>
          <a:p>
            <a:pPr lvl="2"/>
            <a:r>
              <a:rPr lang="en-US" sz="16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Onish</a:t>
            </a:r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 Kumar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- DC Power, </a:t>
            </a:r>
            <a:r>
              <a:rPr lang="en-US" sz="1600" i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  <a:endParaRPr lang="en-US" sz="16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Joe Lamont –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ME Grp,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Joe Meyer –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S&amp;A,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Sarin Philip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– DC Power, </a:t>
            </a:r>
            <a:r>
              <a:rPr lang="en-US" sz="1600" i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  <a:endParaRPr lang="en-US" sz="16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Nick Sandoval </a:t>
            </a:r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–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Hall D, </a:t>
            </a:r>
            <a:r>
              <a:rPr lang="en-US" sz="1600" i="1" dirty="0" err="1" smtClean="0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  <a:endParaRPr lang="en-US" sz="16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Scot Spiegel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– Hall D,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Cameron Sutton –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ME Grp,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Randy Wilson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-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Dan Young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– Magnet Group, </a:t>
            </a:r>
            <a:r>
              <a:rPr lang="en-US" sz="1600" i="1" dirty="0" err="1" smtClean="0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marL="914400" lvl="2" indent="0">
              <a:buNone/>
            </a:pPr>
            <a:endParaRPr lang="en-US" sz="17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/>
            <a:r>
              <a:rPr lang="en-US" u="sng" dirty="0" smtClean="0"/>
              <a:t>MIT Upstream Torus Key Support Team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James </a:t>
            </a:r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Kelsey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Jason </a:t>
            </a:r>
            <a:r>
              <a:rPr lang="en-US" sz="1600" b="1" i="1" dirty="0" err="1">
                <a:solidFill>
                  <a:srgbClr val="002060"/>
                </a:solidFill>
                <a:latin typeface="Arial"/>
                <a:cs typeface="Arial"/>
              </a:rPr>
              <a:t>Bessuille</a:t>
            </a:r>
            <a:endParaRPr lang="en-US" sz="16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Ernie </a:t>
            </a:r>
            <a:r>
              <a:rPr lang="en-US" sz="1600" b="1" i="1" dirty="0" err="1">
                <a:solidFill>
                  <a:srgbClr val="002060"/>
                </a:solidFill>
                <a:latin typeface="Arial"/>
                <a:cs typeface="Arial"/>
              </a:rPr>
              <a:t>Ihloff</a:t>
            </a:r>
            <a:endParaRPr lang="en-US" sz="16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Danielle </a:t>
            </a:r>
            <a:r>
              <a:rPr lang="en-US" sz="16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Petterson</a:t>
            </a:r>
            <a:endParaRPr lang="en-US" sz="1600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sz="16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sz="16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sz="16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2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6CBBA10-CB63-3F40-B03F-C807186ACA92}"/>
              </a:ext>
            </a:extLst>
          </p:cNvPr>
          <p:cNvSpPr txBox="1">
            <a:spLocks/>
          </p:cNvSpPr>
          <p:nvPr/>
        </p:nvSpPr>
        <p:spPr>
          <a:xfrm>
            <a:off x="1" y="1085642"/>
            <a:ext cx="6762540" cy="53816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u="sng" dirty="0" smtClean="0"/>
              <a:t>L2 Manager, Control Account Manager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</a:rPr>
              <a:t>Michael Bevins (Interim),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ME Grp,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</a:p>
          <a:p>
            <a:pPr lvl="1"/>
            <a:r>
              <a:rPr lang="en-US" u="sng" dirty="0" smtClean="0"/>
              <a:t>L2 Technical Leads</a:t>
            </a:r>
          </a:p>
          <a:p>
            <a:pPr lvl="2"/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Dave </a:t>
            </a:r>
            <a:r>
              <a:rPr lang="en-US" sz="1600" b="1" i="1" dirty="0" err="1">
                <a:solidFill>
                  <a:srgbClr val="002060"/>
                </a:solidFill>
                <a:latin typeface="Arial"/>
                <a:cs typeface="Arial"/>
              </a:rPr>
              <a:t>Kashy</a:t>
            </a:r>
            <a:r>
              <a:rPr lang="en-US" sz="1600" b="1" i="1" dirty="0">
                <a:solidFill>
                  <a:srgbClr val="002060"/>
                </a:solidFill>
                <a:latin typeface="Arial"/>
                <a:cs typeface="Arial"/>
              </a:rPr>
              <a:t> (Engineering),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  <a:endParaRPr lang="en-US" sz="1600" dirty="0"/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Juliette </a:t>
            </a:r>
            <a:r>
              <a:rPr lang="en-US" sz="16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Mammei</a:t>
            </a:r>
            <a:r>
              <a:rPr lang="en-US" sz="1600" b="1" i="1" dirty="0" smtClean="0">
                <a:solidFill>
                  <a:srgbClr val="002060"/>
                </a:solidFill>
                <a:latin typeface="Arial"/>
                <a:cs typeface="Arial"/>
              </a:rPr>
              <a:t> (Physics),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U. of Manitoba</a:t>
            </a:r>
          </a:p>
          <a:p>
            <a:pPr lvl="2"/>
            <a:r>
              <a:rPr lang="en-US" sz="1600" b="1" i="1" dirty="0" smtClean="0">
                <a:solidFill>
                  <a:srgbClr val="002060"/>
                </a:solidFill>
              </a:rPr>
              <a:t>Robin Wines (System Interfaces</a:t>
            </a:r>
            <a:r>
              <a:rPr lang="en-US" sz="1600" i="1" dirty="0" smtClean="0">
                <a:solidFill>
                  <a:srgbClr val="002060"/>
                </a:solidFill>
              </a:rPr>
              <a:t>), 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Hall A </a:t>
            </a:r>
            <a:r>
              <a:rPr lang="en-US" sz="1600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</a:p>
          <a:p>
            <a:pPr lvl="1"/>
            <a:r>
              <a:rPr lang="en-US" u="sng" dirty="0" smtClean="0"/>
              <a:t>L3 Technical Leads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Coils, coil support system, Assembly, water chiller, vacuum </a:t>
            </a:r>
            <a:r>
              <a:rPr lang="en-US" dirty="0">
                <a:latin typeface="Arial"/>
                <a:cs typeface="Arial"/>
              </a:rPr>
              <a:t>pumping system</a:t>
            </a:r>
            <a:endParaRPr lang="en-US" dirty="0" smtClean="0">
              <a:latin typeface="Arial"/>
              <a:cs typeface="Arial"/>
            </a:endParaRPr>
          </a:p>
          <a:p>
            <a:pPr lvl="3"/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Dave </a:t>
            </a:r>
            <a:r>
              <a:rPr lang="en-US" b="1" i="1" dirty="0" err="1" smtClean="0">
                <a:solidFill>
                  <a:srgbClr val="002060"/>
                </a:solidFill>
                <a:latin typeface="Arial"/>
                <a:cs typeface="Arial"/>
              </a:rPr>
              <a:t>Kashy</a:t>
            </a:r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  <a:endParaRPr lang="en-US" dirty="0"/>
          </a:p>
          <a:p>
            <a:pPr lvl="2"/>
            <a:r>
              <a:rPr lang="en-US" dirty="0" smtClean="0">
                <a:latin typeface="Arial"/>
                <a:cs typeface="Arial"/>
              </a:rPr>
              <a:t>Collimators, beam pipes,, magnet enclosures, windows</a:t>
            </a:r>
          </a:p>
          <a:p>
            <a:pPr lvl="3"/>
            <a:r>
              <a:rPr lang="en-US" b="1" i="1" dirty="0" err="1" smtClean="0">
                <a:solidFill>
                  <a:srgbClr val="002060"/>
                </a:solidFill>
                <a:latin typeface="Arial"/>
                <a:cs typeface="Arial"/>
              </a:rPr>
              <a:t>Sandesh</a:t>
            </a:r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/>
                <a:cs typeface="Arial"/>
              </a:rPr>
              <a:t>Gopinath</a:t>
            </a:r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i="1" dirty="0" err="1" smtClean="0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 Division </a:t>
            </a:r>
          </a:p>
          <a:p>
            <a:pPr lvl="3"/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Eric Sun,  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i="1" dirty="0" err="1" smtClean="0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 Division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Power supplies, instrumentation and control, field measurement system</a:t>
            </a:r>
          </a:p>
          <a:p>
            <a:pPr lvl="3"/>
            <a:r>
              <a:rPr lang="en-US" b="1" i="1" dirty="0" err="1" smtClean="0">
                <a:solidFill>
                  <a:srgbClr val="002060"/>
                </a:solidFill>
                <a:latin typeface="Arial"/>
                <a:cs typeface="Arial"/>
              </a:rPr>
              <a:t>Probir</a:t>
            </a:r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/>
                <a:cs typeface="Arial"/>
              </a:rPr>
              <a:t>Ghoshal</a:t>
            </a:r>
            <a:r>
              <a:rPr lang="en-US" b="1" i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Magnet Group, </a:t>
            </a:r>
            <a:r>
              <a:rPr lang="en-US" i="1" dirty="0" err="1">
                <a:solidFill>
                  <a:srgbClr val="002060"/>
                </a:solidFill>
                <a:latin typeface="Arial"/>
                <a:cs typeface="Arial"/>
              </a:rPr>
              <a:t>Phy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Division</a:t>
            </a:r>
            <a:endParaRPr lang="en-US" sz="18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</a:t>
            </a:r>
            <a:r>
              <a:rPr lang="en-US" dirty="0" smtClean="0"/>
              <a:t>Spectrometer PDR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2" y="1915471"/>
            <a:ext cx="11858835" cy="3110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0266" y="1064750"/>
            <a:ext cx="4568926" cy="1539548"/>
            <a:chOff x="1159867" y="1261421"/>
            <a:chExt cx="3615405" cy="1539548"/>
          </a:xfrm>
        </p:grpSpPr>
        <p:grpSp>
          <p:nvGrpSpPr>
            <p:cNvPr id="24" name="Group 23"/>
            <p:cNvGrpSpPr/>
            <p:nvPr/>
          </p:nvGrpSpPr>
          <p:grpSpPr>
            <a:xfrm>
              <a:off x="1159867" y="1700668"/>
              <a:ext cx="3615405" cy="1100301"/>
              <a:chOff x="1159867" y="1700668"/>
              <a:chExt cx="3615405" cy="110030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082901" y="1700668"/>
                <a:ext cx="1692371" cy="6309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Downstream Torus System</a:t>
                </a:r>
                <a:endParaRPr lang="en-US" sz="1400" b="1" dirty="0"/>
              </a:p>
              <a:p>
                <a:pPr algn="ctr"/>
                <a:r>
                  <a:rPr lang="en-US" sz="1050" i="1" dirty="0"/>
                  <a:t>(Focusing and separation of particles)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59867" y="2331610"/>
                <a:ext cx="1698123" cy="4693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Upstream Torus System</a:t>
                </a:r>
                <a:endParaRPr lang="en-US" sz="1400" b="1" dirty="0"/>
              </a:p>
              <a:p>
                <a:pPr algn="ctr"/>
                <a:r>
                  <a:rPr lang="en-US" sz="1050" i="1" dirty="0"/>
                  <a:t>(Pre-bending of particles)</a:t>
                </a:r>
                <a:endParaRPr lang="en-US" sz="1200" i="1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389442" y="1261421"/>
              <a:ext cx="10179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Hybrid Lead Wall</a:t>
              </a:r>
              <a:endParaRPr lang="en-US" sz="1050" i="1">
                <a:solidFill>
                  <a:schemeClr val="bg1"/>
                </a:solidFill>
              </a:endParaRPr>
            </a:p>
          </p:txBody>
        </p:sp>
      </p:grp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</a:t>
            </a:r>
            <a:r>
              <a:rPr lang="en-US" dirty="0" smtClean="0"/>
              <a:t>Spectrometer PDR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64921" y="1552337"/>
            <a:ext cx="213871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Detector Pipe &amp; Pion Donut Support</a:t>
            </a:r>
            <a:endParaRPr lang="en-US" sz="105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76783" y="2029540"/>
            <a:ext cx="213871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Drift Pipe, Window &amp; Shutter</a:t>
            </a:r>
            <a:endParaRPr lang="en-US" sz="105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13012" y="3470788"/>
            <a:ext cx="17929" cy="20873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748865" y="3659391"/>
            <a:ext cx="15688" cy="19558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043737" y="5319325"/>
            <a:ext cx="3960159" cy="14007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67600" y="5319325"/>
            <a:ext cx="4289109" cy="14007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66391" y="5166714"/>
            <a:ext cx="213871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Spectrometer Scope</a:t>
            </a:r>
          </a:p>
          <a:p>
            <a:pPr algn="ctr"/>
            <a:r>
              <a:rPr lang="en-US" sz="1400" i="1" dirty="0" smtClean="0"/>
              <a:t>~30 meters</a:t>
            </a:r>
            <a:endParaRPr lang="en-US" sz="105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7046" y="5558118"/>
            <a:ext cx="1331932" cy="4683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Interface to Target Chamber</a:t>
            </a:r>
            <a:endParaRPr lang="en-US" sz="10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689746" y="5615217"/>
            <a:ext cx="13319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Interface to Dump Tunnel </a:t>
            </a:r>
            <a:r>
              <a:rPr lang="en-US" sz="1200" b="1" dirty="0" err="1" smtClean="0"/>
              <a:t>Beampipe</a:t>
            </a:r>
            <a:endParaRPr lang="en-US" sz="1000" i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040630" y="1186541"/>
            <a:ext cx="1717025" cy="8315"/>
          </a:xfrm>
          <a:prstGeom prst="line">
            <a:avLst/>
          </a:prstGeom>
          <a:ln w="34925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57508" y="880084"/>
            <a:ext cx="14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Direction</a:t>
            </a:r>
            <a:endParaRPr lang="en-US" sz="1600" dirty="0"/>
          </a:p>
        </p:txBody>
      </p:sp>
      <p:cxnSp>
        <p:nvCxnSpPr>
          <p:cNvPr id="49" name="Straight Connector 48"/>
          <p:cNvCxnSpPr>
            <a:stCxn id="45" idx="2"/>
          </p:cNvCxnSpPr>
          <p:nvPr/>
        </p:nvCxnSpPr>
        <p:spPr>
          <a:xfrm flipH="1">
            <a:off x="2737770" y="2604298"/>
            <a:ext cx="65488" cy="53363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2"/>
          </p:cNvCxnSpPr>
          <p:nvPr/>
        </p:nvCxnSpPr>
        <p:spPr>
          <a:xfrm flipH="1">
            <a:off x="5133647" y="2134939"/>
            <a:ext cx="96188" cy="58911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 flipH="1">
            <a:off x="7909068" y="2552760"/>
            <a:ext cx="37072" cy="32750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315742" y="2075557"/>
            <a:ext cx="18536" cy="99355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6FCE-E0B9-DB42-9E04-0D485F7C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Reviews Held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12342-E3EF-1D4F-8A82-11465C8A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38" y="1216454"/>
            <a:ext cx="11285837" cy="5138163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Sub-System Preliminary Design </a:t>
            </a:r>
            <a:r>
              <a:rPr lang="en-US" sz="2400" b="1" dirty="0" smtClean="0">
                <a:sym typeface="Wingdings" panose="05000000000000000000" pitchFamily="2" charset="2"/>
              </a:rPr>
              <a:t>Reviews:</a:t>
            </a:r>
            <a:endParaRPr lang="en-US" sz="2400" b="1" dirty="0" smtClean="0">
              <a:sym typeface="Wingdings" panose="05000000000000000000" pitchFamily="2" charset="2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200" b="1" dirty="0" smtClean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Downstream Toroid Coils – March 2021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Magnet Power Supplies, Current Leads and Jumpers – April 2021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200" dirty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Beam Pipes, Bellows and Windows – July </a:t>
            </a:r>
            <a:r>
              <a:rPr lang="en-US" sz="2200" dirty="0" smtClean="0">
                <a:sym typeface="Wingdings" panose="05000000000000000000" pitchFamily="2" charset="2"/>
              </a:rPr>
              <a:t>2021</a:t>
            </a: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Full Spectrometer System Preliminary </a:t>
            </a:r>
            <a:r>
              <a:rPr lang="en-US" sz="2400" b="1" dirty="0">
                <a:sym typeface="Wingdings" panose="05000000000000000000" pitchFamily="2" charset="2"/>
              </a:rPr>
              <a:t>Design </a:t>
            </a:r>
            <a:r>
              <a:rPr lang="en-US" sz="2400" b="1" dirty="0" smtClean="0">
                <a:sym typeface="Wingdings" panose="05000000000000000000" pitchFamily="2" charset="2"/>
              </a:rPr>
              <a:t>Review – </a:t>
            </a:r>
            <a:r>
              <a:rPr lang="en-US" sz="2400" dirty="0" smtClean="0">
                <a:sym typeface="Wingdings" panose="05000000000000000000" pitchFamily="2" charset="2"/>
              </a:rPr>
              <a:t>May 2022</a:t>
            </a:r>
            <a:endParaRPr lang="en-US" sz="2400" dirty="0">
              <a:sym typeface="Wingdings" panose="05000000000000000000" pitchFamily="2" charset="2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200" b="1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F587E-9E82-BC41-917B-8200B72D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</a:t>
            </a:r>
            <a:r>
              <a:rPr lang="en-US" dirty="0" smtClean="0"/>
              <a:t>Spectrometer PDR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 Snapshot</a:t>
            </a:r>
            <a:r>
              <a:rPr lang="en-US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</a:t>
            </a:r>
            <a:r>
              <a:rPr lang="en-US" dirty="0" smtClean="0"/>
              <a:t>Spectrometer PDR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66911" y="764653"/>
            <a:ext cx="7503474" cy="5666058"/>
            <a:chOff x="2394670" y="911269"/>
            <a:chExt cx="7317740" cy="5556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7210" y="911269"/>
              <a:ext cx="7315200" cy="45301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4670" y="5378729"/>
              <a:ext cx="7315200" cy="1088607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A12342-E3EF-1D4F-8A82-11465C8A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669"/>
            <a:ext cx="4006392" cy="3449813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Key Dates: (</a:t>
            </a:r>
            <a:r>
              <a:rPr lang="en-US" sz="1800" b="1" dirty="0" smtClean="0">
                <a:sym typeface="Wingdings" panose="05000000000000000000" pitchFamily="2" charset="2"/>
              </a:rPr>
              <a:t>L3 Milestones)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b="1" dirty="0" smtClean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ym typeface="Wingdings" panose="05000000000000000000" pitchFamily="2" charset="2"/>
              </a:rPr>
              <a:t>Spectrometer FDR </a:t>
            </a:r>
            <a:r>
              <a:rPr lang="en-US" sz="2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17-Nov-2022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ym typeface="Wingdings" panose="05000000000000000000" pitchFamily="2" charset="2"/>
              </a:rPr>
              <a:t>CD2/3 IPR</a:t>
            </a: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   </a:t>
            </a:r>
            <a:r>
              <a:rPr lang="en-US" sz="2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16-Feb-2023</a:t>
            </a:r>
          </a:p>
          <a:p>
            <a:pPr marL="914400" lvl="2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2200" b="1" dirty="0" smtClean="0">
              <a:sym typeface="Wingdings" panose="05000000000000000000" pitchFamily="2" charset="2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endParaRPr lang="en-US" b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– Design &amp;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8" y="897624"/>
            <a:ext cx="9431355" cy="5501281"/>
          </a:xfrm>
        </p:spPr>
        <p:txBody>
          <a:bodyPr>
            <a:noAutofit/>
          </a:bodyPr>
          <a:lstStyle/>
          <a:p>
            <a:r>
              <a:rPr lang="en-US" sz="1600" b="1" i="1" dirty="0"/>
              <a:t>Upstream Torus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Good progress… particularly with the collimator 1 and enclosure design.  Coil design in place.  Still working coil </a:t>
            </a:r>
            <a:r>
              <a:rPr lang="en-US" sz="1600" dirty="0" smtClean="0"/>
              <a:t>supports</a:t>
            </a:r>
            <a:endParaRPr lang="en-US" sz="1600" dirty="0"/>
          </a:p>
          <a:p>
            <a:r>
              <a:rPr lang="en-US" sz="1600" b="1" i="1" dirty="0"/>
              <a:t>Downstream Torus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Coil support design well advanced and detail </a:t>
            </a:r>
            <a:r>
              <a:rPr lang="en-US" sz="1600" dirty="0" smtClean="0"/>
              <a:t>drawings </a:t>
            </a:r>
            <a:r>
              <a:rPr lang="en-US" sz="1600" dirty="0"/>
              <a:t>produced for prototype support procurement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Enclosure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3D model and detailed engineering analysis complete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Prototype Coils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Conductor </a:t>
            </a:r>
            <a:r>
              <a:rPr lang="en-US" sz="1600" dirty="0" smtClean="0"/>
              <a:t>received, coil winding at vendor underway</a:t>
            </a:r>
            <a:endParaRPr lang="en-US" sz="1600" dirty="0"/>
          </a:p>
          <a:p>
            <a:r>
              <a:rPr lang="en-US" sz="1600" b="1" i="1" dirty="0"/>
              <a:t>Magnet Power Supplies &amp; I&amp;C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Prototype power supply contract </a:t>
            </a:r>
            <a:r>
              <a:rPr lang="en-US" sz="1600" dirty="0" smtClean="0"/>
              <a:t>awarded, vendor effort well underway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Magnet safety and interlocks identified</a:t>
            </a:r>
          </a:p>
          <a:p>
            <a:r>
              <a:rPr lang="en-US" sz="1600" b="1" i="1" dirty="0"/>
              <a:t>Beam Pipes, Bellows, &amp; Window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Prototype window </a:t>
            </a:r>
            <a:r>
              <a:rPr lang="en-US" sz="1600" dirty="0" smtClean="0"/>
              <a:t>drawings </a:t>
            </a:r>
            <a:r>
              <a:rPr lang="en-US" sz="1600" dirty="0"/>
              <a:t>complete.  Vendor quote </a:t>
            </a:r>
            <a:r>
              <a:rPr lang="en-US" sz="1600" dirty="0" smtClean="0"/>
              <a:t>received – award imminent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Bellows specification developed.  Vendor quote received for all bellows.  Planning to prototype one bellows to qualify vendor </a:t>
            </a:r>
          </a:p>
          <a:p>
            <a:r>
              <a:rPr lang="en-US" sz="1600" b="1" i="1" dirty="0"/>
              <a:t>Pion Donut/Detector Pipe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Preliminary design and engineering analysis complete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WBS 1.03 Spectrometer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79" t="16334" r="31182" b="10544"/>
          <a:stretch/>
        </p:blipFill>
        <p:spPr>
          <a:xfrm>
            <a:off x="10100800" y="823627"/>
            <a:ext cx="1623823" cy="250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0162" y="3697238"/>
            <a:ext cx="2165098" cy="1623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00799" y="5660949"/>
            <a:ext cx="16238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Downstream Torus  Prototype Coil Winding &amp; Test Power Supply</a:t>
            </a:r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10100799" y="823627"/>
            <a:ext cx="1623824" cy="5506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r_1.03_MOLLER_Spectrometer_Aug DRAFT2.potx" id="{FC7A5CF4-5D2C-4FE9-A224-0E3AEB9037D1}" vid="{29F06C74-6776-48AE-926C-27FA7E478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9" ma:contentTypeDescription="Create a new document." ma:contentTypeScope="" ma:versionID="60e46f56188b24e73fd49a5d7ebcd8d3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b4facf0e1d8294ec3ab9cb0c861ff441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F0B71-CA3C-456E-B418-1E03E5DE825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dee2bc-9293-48cc-b756-85f5c14e8a2a"/>
    <ds:schemaRef ds:uri="http://purl.org/dc/terms/"/>
    <ds:schemaRef ds:uri="http://schemas.openxmlformats.org/package/2006/metadata/core-properties"/>
    <ds:schemaRef ds:uri="d9b38298-6679-47c0-8a4c-297cb3434de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D86307-3339-42E5-9CEC-38A81E4115F5}">
  <ds:schemaRefs>
    <ds:schemaRef ds:uri="9fdee2bc-9293-48cc-b756-85f5c14e8a2a"/>
    <ds:schemaRef ds:uri="d9b38298-6679-47c0-8a4c-297cb3434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16462</TotalTime>
  <Words>553</Words>
  <Application>Microsoft Office PowerPoint</Application>
  <PresentationFormat>Widescreen</PresentationFormat>
  <Paragraphs>122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Wingdings</vt:lpstr>
      <vt:lpstr>Office Theme</vt:lpstr>
      <vt:lpstr>MOLLER Spectrometer – WBS 1.03  </vt:lpstr>
      <vt:lpstr>Outline</vt:lpstr>
      <vt:lpstr>Spectrometer Team</vt:lpstr>
      <vt:lpstr>Scope Overview</vt:lpstr>
      <vt:lpstr>Technical Reviews Held</vt:lpstr>
      <vt:lpstr>Schedule Snapshot  </vt:lpstr>
      <vt:lpstr>Status – Design &amp; Prototyping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Fast, James E</dc:creator>
  <cp:lastModifiedBy>Mike Bevins</cp:lastModifiedBy>
  <cp:revision>199</cp:revision>
  <dcterms:created xsi:type="dcterms:W3CDTF">2020-06-16T14:49:10Z</dcterms:created>
  <dcterms:modified xsi:type="dcterms:W3CDTF">2022-06-15T19:21:44Z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