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413" r:id="rId3"/>
    <p:sldId id="414" r:id="rId4"/>
    <p:sldId id="415" r:id="rId5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854" autoAdjust="0"/>
    <p:restoredTop sz="96120" autoAdjust="0"/>
  </p:normalViewPr>
  <p:slideViewPr>
    <p:cSldViewPr snapToGrid="0" snapToObjects="1">
      <p:cViewPr varScale="1">
        <p:scale>
          <a:sx n="107" d="100"/>
          <a:sy n="107" d="100"/>
        </p:scale>
        <p:origin x="504" y="10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sz="10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Director's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Director’s Review of Moller, January 14 – 16,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25335F-4EEA-9E4F-8D1A-F53CF18B9D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PQB Update </a:t>
            </a:r>
          </a:p>
        </p:txBody>
      </p:sp>
      <p:pic>
        <p:nvPicPr>
          <p:cNvPr id="13" name="Picture 6" descr="MOLLERLOGO4-tp.png">
            <a:extLst>
              <a:ext uri="{FF2B5EF4-FFF2-40B4-BE49-F238E27FC236}">
                <a16:creationId xmlns:a16="http://schemas.microsoft.com/office/drawing/2014/main" id="{2AECC4F1-836B-7A44-A7F9-8AF05869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706" y="2009350"/>
            <a:ext cx="3781000" cy="164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1BE25B9-4444-433C-BE46-E3B610C58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MOLLER Accelerator Tasks and Injector Upgrade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327357-918F-408F-90D2-2BC540DD29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Riad Suleiman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6B45F3-FDF3-4229-9E21-95A0EA972BD4}"/>
              </a:ext>
            </a:extLst>
          </p:cNvPr>
          <p:cNvSpPr txBox="1">
            <a:spLocks/>
          </p:cNvSpPr>
          <p:nvPr/>
        </p:nvSpPr>
        <p:spPr>
          <a:xfrm>
            <a:off x="4759780" y="5126730"/>
            <a:ext cx="3509903" cy="61617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MOLLER Collaboration Meeting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June 22, 2022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Fast Helicity Reversal: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Ordered 6-8 Helicity new Generator Boards (to be ready by August)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Ownership will be transferred to </a:t>
            </a:r>
            <a:r>
              <a:rPr lang="en-US" sz="1400" dirty="0">
                <a:solidFill>
                  <a:srgbClr val="00B050"/>
                </a:solidFill>
                <a:latin typeface="Arial"/>
                <a:cs typeface="Arial"/>
              </a:rPr>
              <a:t>Fast Electronics and DAQ </a:t>
            </a:r>
            <a:r>
              <a:rPr lang="en-US" sz="1400" dirty="0">
                <a:solidFill>
                  <a:srgbClr val="00B050"/>
                </a:solidFill>
              </a:rPr>
              <a:t>Group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MOLLER Settings: Free Clock Mode, 1920 Hz, 510.85 µs T_Stable,10 µs </a:t>
            </a:r>
            <a:r>
              <a:rPr lang="en-US" sz="1400" dirty="0" err="1">
                <a:solidFill>
                  <a:srgbClr val="00B050"/>
                </a:solidFill>
              </a:rPr>
              <a:t>T_Settle</a:t>
            </a:r>
            <a:r>
              <a:rPr lang="en-US" sz="1400" dirty="0">
                <a:solidFill>
                  <a:srgbClr val="00B050"/>
                </a:solidFill>
              </a:rPr>
              <a:t>, three 64-window patterns, 128-window delay.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Request was sent to Engineering Division (EESICS) – new boards will come with new firmware</a:t>
            </a:r>
          </a:p>
          <a:p>
            <a:pPr marL="457200" lvl="1" indent="0">
              <a:buNone/>
            </a:pPr>
            <a:endParaRPr lang="en-US" sz="1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Helicity Decoder Boards: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Two protypes are under testing (UITF Mott and Hall B), 20 boards are on order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Re-visit firmware to ensure no possibility of real helicity decoding on board, only after event readout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00B050"/>
              </a:solidFill>
            </a:endParaRPr>
          </a:p>
          <a:p>
            <a:pPr marL="400050" indent="-400050">
              <a:buFont typeface="+mj-lt"/>
              <a:buAutoNum type="arabicPeriod"/>
            </a:pPr>
            <a:r>
              <a:rPr lang="en-US" sz="1600" dirty="0"/>
              <a:t>Laser Table Jobs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New RTP HV Driver: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200" dirty="0">
                <a:solidFill>
                  <a:srgbClr val="00B050"/>
                </a:solidFill>
              </a:rPr>
              <a:t>Continue to use RTP (pare: KD*P)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Build new RTP HV Driver: define effort between </a:t>
            </a:r>
            <a:r>
              <a:rPr lang="en-US" sz="1200" dirty="0" err="1">
                <a:solidFill>
                  <a:srgbClr val="FF0000"/>
                </a:solidFill>
              </a:rPr>
              <a:t>JLab</a:t>
            </a:r>
            <a:r>
              <a:rPr lang="en-US" sz="1200" dirty="0">
                <a:solidFill>
                  <a:srgbClr val="FF0000"/>
                </a:solidFill>
              </a:rPr>
              <a:t> &amp; </a:t>
            </a:r>
            <a:r>
              <a:rPr lang="en-US" sz="1200" dirty="0" err="1">
                <a:solidFill>
                  <a:srgbClr val="FF0000"/>
                </a:solidFill>
              </a:rPr>
              <a:t>UVa</a:t>
            </a:r>
            <a:r>
              <a:rPr lang="en-US" sz="1200" dirty="0">
                <a:solidFill>
                  <a:srgbClr val="FF0000"/>
                </a:solidFill>
              </a:rPr>
              <a:t> (NSF funded) and implement Caryn’s comments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Upgrade IA system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4</a:t>
            </a:r>
            <a:r>
              <a:rPr lang="en-US" sz="1200" baseline="30000" dirty="0">
                <a:solidFill>
                  <a:srgbClr val="FF0000"/>
                </a:solidFill>
              </a:rPr>
              <a:t>th</a:t>
            </a:r>
            <a:r>
              <a:rPr lang="en-US" sz="1200" dirty="0">
                <a:solidFill>
                  <a:srgbClr val="FF0000"/>
                </a:solidFill>
              </a:rPr>
              <a:t> channel for Hall D (need Hall D parity DAQ)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Reduce transition time &lt;10 µs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24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 …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Complete Injector Upgrade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Phase-I beam line installed last year (see Caryn’s talk from Jun 2021 Collab. Meeting)</a:t>
            </a:r>
            <a:endParaRPr lang="en-US" sz="1400" dirty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Building new 200 kV gun (based on successful 350 kV gun) to eliminate FE</a:t>
            </a:r>
          </a:p>
          <a:p>
            <a:pPr lvl="2">
              <a:buFont typeface="+mj-lt"/>
              <a:buAutoNum type="romanUcPeriod"/>
            </a:pPr>
            <a:r>
              <a:rPr lang="en-US" sz="1200" dirty="0">
                <a:solidFill>
                  <a:srgbClr val="FF0000"/>
                </a:solidFill>
              </a:rPr>
              <a:t>Tilted anode to eliminate vertical kick inside gun</a:t>
            </a:r>
          </a:p>
          <a:p>
            <a:pPr lvl="2">
              <a:buFont typeface="+mj-lt"/>
              <a:buAutoNum type="romanUcPeriod"/>
            </a:pPr>
            <a:r>
              <a:rPr lang="en-US" sz="1200" dirty="0">
                <a:solidFill>
                  <a:srgbClr val="00B050"/>
                </a:solidFill>
              </a:rPr>
              <a:t>Biased anode to prolong lifetime/keep QE uniform</a:t>
            </a:r>
            <a:endParaRPr lang="en-US" sz="1600" dirty="0">
              <a:solidFill>
                <a:srgbClr val="00B050"/>
              </a:solidFill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  <a:latin typeface="Arial" panose="020B0604020202020204" pitchFamily="34" charset="0"/>
              </a:rPr>
              <a:t>Booster commissioning at UITF was successfully completed</a:t>
            </a:r>
            <a:endParaRPr lang="en-US" sz="1400" dirty="0">
              <a:solidFill>
                <a:srgbClr val="FF0000"/>
              </a:solidFill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Phase-II Booster installation planned for next SAD (March-May 2023)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Afterwards, assessment of adiabatic damping and charge asymmetry for high current (less clipping, less x-y coupling)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Upgrade Helicity Magnets Control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MOLLER will use magnets to study sensitivities to position differences, position feedback (to suppress beam jitter), and check adiabatic damping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00B050"/>
                </a:solidFill>
              </a:rPr>
              <a:t>Request to upgrade was submitted to EESICS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Need to identify new owner from EESICS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MOLLER to provide a requirement document by end of summer 2022 (include quadruple magnets for beam size?)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1600" dirty="0"/>
              <a:t>Feedback on Horizontal Polarization Orientation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Options considered: use H-Wien, new air-core short Wien in keV region, or new air-core long Wien in MeV region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MOLLER to provide a requirement document by end of summer 2022</a:t>
            </a:r>
          </a:p>
          <a:p>
            <a:pPr marL="457200" lvl="1" indent="0">
              <a:buNone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154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F292-749C-C44A-AC14-4F45F49F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MOLLER Accelerator Tasks …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E1AC4-ECAB-0344-A2B0-72DF5C7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4"/>
            <a:ext cx="8464378" cy="5493323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arabicPeriod" startAt="7"/>
            </a:pPr>
            <a:r>
              <a:rPr lang="en-US" sz="1600" dirty="0"/>
              <a:t>Develop/Test 20 Amp low-noise trim for Wien magnets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/>
              <a:t>Wien magnets have too low inductance for 20 Amp SCE power supplies to regulate well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DC Power Group to design/test 20 Amp low-noise trim card for 2023 March SAD</a:t>
            </a:r>
          </a:p>
          <a:p>
            <a:pPr marL="857250" lvl="1" indent="-40005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1600" dirty="0"/>
              <a:t>Halo monitors in Hall A and beam studies at 11 GeV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On MOLLER collaboration to-do list</a:t>
            </a:r>
          </a:p>
          <a:p>
            <a:pPr marL="914400" lvl="1" indent="-457200">
              <a:buFont typeface="+mj-lt"/>
              <a:buAutoNum type="romanUcPeriod"/>
            </a:pPr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r>
              <a:rPr lang="en-US" sz="1400" dirty="0"/>
              <a:t>Study co-operation of MOLLER with K</a:t>
            </a:r>
            <a:r>
              <a:rPr lang="en-US" sz="1400" baseline="-25000" dirty="0"/>
              <a:t>L</a:t>
            </a:r>
            <a:r>
              <a:rPr lang="en-US" sz="1400" dirty="0"/>
              <a:t> experiment in Hall D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/>
              <a:t>Requires low rep rate, low average current - 7.8 MHz, 5 µA average current, any issues?</a:t>
            </a:r>
          </a:p>
          <a:p>
            <a:pPr marL="914400" lvl="1" indent="-457200">
              <a:buFont typeface="+mj-lt"/>
              <a:buAutoNum type="romanUcPeriod"/>
            </a:pPr>
            <a:r>
              <a:rPr lang="en-US" sz="1400" dirty="0">
                <a:solidFill>
                  <a:srgbClr val="FF0000"/>
                </a:solidFill>
              </a:rPr>
              <a:t>RF loading (?): explore beam loading of high bunch charge, </a:t>
            </a:r>
            <a:r>
              <a:rPr lang="en-US" sz="1400" i="1" dirty="0">
                <a:solidFill>
                  <a:srgbClr val="FF0000"/>
                </a:solidFill>
              </a:rPr>
              <a:t>i.e.,</a:t>
            </a:r>
            <a:r>
              <a:rPr lang="en-US" sz="1400" dirty="0">
                <a:solidFill>
                  <a:srgbClr val="FF0000"/>
                </a:solidFill>
              </a:rPr>
              <a:t> 0.64 </a:t>
            </a:r>
            <a:r>
              <a:rPr lang="en-US" sz="1400" dirty="0" err="1">
                <a:solidFill>
                  <a:srgbClr val="FF0000"/>
                </a:solidFill>
              </a:rPr>
              <a:t>pC</a:t>
            </a:r>
            <a:r>
              <a:rPr lang="en-US" sz="1400" dirty="0">
                <a:solidFill>
                  <a:srgbClr val="FF0000"/>
                </a:solidFill>
              </a:rPr>
              <a:t> @ 7.8 MHz (128 ns) to Hall D at 5.5 pass (compared to 0.26 </a:t>
            </a:r>
            <a:r>
              <a:rPr lang="en-US" sz="1400" dirty="0" err="1">
                <a:solidFill>
                  <a:srgbClr val="FF0000"/>
                </a:solidFill>
              </a:rPr>
              <a:t>pC</a:t>
            </a:r>
            <a:r>
              <a:rPr lang="en-US" sz="1400" dirty="0">
                <a:solidFill>
                  <a:srgbClr val="FF0000"/>
                </a:solidFill>
              </a:rPr>
              <a:t> @ 249.5 MHz to MOLLER)</a:t>
            </a:r>
            <a:endParaRPr lang="en-US" sz="1400" dirty="0">
              <a:solidFill>
                <a:srgbClr val="00B050"/>
              </a:solidFill>
            </a:endParaRPr>
          </a:p>
          <a:p>
            <a:pPr marL="457200" indent="-457200">
              <a:buFont typeface="+mj-lt"/>
              <a:buAutoNum type="arabicPeriod" startAt="7"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0185-8356-BE41-AE08-7BA56DA9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D5C0D-0F97-3143-BF30-9C1812443349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AF2F0F-051C-4468-8134-49FE75BFB949}"/>
              </a:ext>
            </a:extLst>
          </p:cNvPr>
          <p:cNvSpPr/>
          <p:nvPr/>
        </p:nvSpPr>
        <p:spPr>
          <a:xfrm>
            <a:off x="1217799" y="4839680"/>
            <a:ext cx="6554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help from MOLLER to provide students and postdocs to support Injector activities and run parity DAQ</a:t>
            </a:r>
          </a:p>
        </p:txBody>
      </p:sp>
    </p:spTree>
    <p:extLst>
      <p:ext uri="{BB962C8B-B14F-4D97-AF65-F5344CB8AC3E}">
        <p14:creationId xmlns:p14="http://schemas.microsoft.com/office/powerpoint/2010/main" val="4035468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7196</TotalTime>
  <Words>539</Words>
  <Application>Microsoft Office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.PingFangSC-Regular</vt:lpstr>
      <vt:lpstr>Arial</vt:lpstr>
      <vt:lpstr>Calibri</vt:lpstr>
      <vt:lpstr>PingFangSC-Regular</vt:lpstr>
      <vt:lpstr>Office Theme</vt:lpstr>
      <vt:lpstr>PQB Update </vt:lpstr>
      <vt:lpstr>MOLLER Accelerator Tasks</vt:lpstr>
      <vt:lpstr>MOLLER Accelerator Tasks … cont’d</vt:lpstr>
      <vt:lpstr>MOLLER Accelerator Tasks … cont’d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Riad Suleiman</cp:lastModifiedBy>
  <cp:revision>516</cp:revision>
  <cp:lastPrinted>2019-03-05T16:50:36Z</cp:lastPrinted>
  <dcterms:created xsi:type="dcterms:W3CDTF">2017-10-25T13:41:42Z</dcterms:created>
  <dcterms:modified xsi:type="dcterms:W3CDTF">2022-06-21T22:48:14Z</dcterms:modified>
</cp:coreProperties>
</file>