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7"/>
  </p:notesMasterIdLst>
  <p:sldIdLst>
    <p:sldId id="256" r:id="rId2"/>
    <p:sldId id="285" r:id="rId3"/>
    <p:sldId id="413" r:id="rId4"/>
    <p:sldId id="414" r:id="rId5"/>
    <p:sldId id="415" r:id="rId6"/>
  </p:sldIdLst>
  <p:sldSz cx="9144000" cy="6858000" type="screen4x3"/>
  <p:notesSz cx="6946900" cy="9220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FF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5854" autoAdjust="0"/>
    <p:restoredTop sz="96120" autoAdjust="0"/>
  </p:normalViewPr>
  <p:slideViewPr>
    <p:cSldViewPr snapToGrid="0" snapToObjects="1">
      <p:cViewPr varScale="1">
        <p:scale>
          <a:sx n="107" d="100"/>
          <a:sy n="107" d="100"/>
        </p:scale>
        <p:origin x="504" y="102"/>
      </p:cViewPr>
      <p:guideLst/>
    </p:cSldViewPr>
  </p:slideViewPr>
  <p:outlineViewPr>
    <p:cViewPr>
      <p:scale>
        <a:sx n="33" d="100"/>
        <a:sy n="33" d="100"/>
      </p:scale>
      <p:origin x="0" y="-1170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48" d="100"/>
          <a:sy n="48" d="100"/>
        </p:scale>
        <p:origin x="2664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0323" cy="462611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4969" y="0"/>
            <a:ext cx="3010323" cy="462611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r">
              <a:defRPr sz="1200"/>
            </a:lvl1pPr>
          </a:lstStyle>
          <a:p>
            <a:fld id="{AF8F3527-BB28-884B-A511-C22C3DCF5453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8588" y="1152525"/>
            <a:ext cx="4149725" cy="3111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82" tIns="46191" rIns="92382" bIns="4619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4690" y="4437221"/>
            <a:ext cx="5557520" cy="3630454"/>
          </a:xfrm>
          <a:prstGeom prst="rect">
            <a:avLst/>
          </a:prstGeom>
        </p:spPr>
        <p:txBody>
          <a:bodyPr vert="horz" lIns="92382" tIns="46191" rIns="92382" bIns="4619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57590"/>
            <a:ext cx="3010323" cy="462610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4969" y="8757590"/>
            <a:ext cx="3010323" cy="462610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r">
              <a:defRPr sz="1200"/>
            </a:lvl1pPr>
          </a:lstStyle>
          <a:p>
            <a:fld id="{FBBF1341-3AFE-B447-A831-9671D6A70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40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2827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2941863"/>
            <a:ext cx="4258581" cy="425858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86" y="6232329"/>
            <a:ext cx="1720202" cy="5570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2386" y="505595"/>
            <a:ext cx="7937298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32387" y="1720792"/>
            <a:ext cx="4051834" cy="3246671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200" baseline="0">
                <a:solidFill>
                  <a:schemeClr val="accent1"/>
                </a:solidFill>
                <a:latin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Here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405" y="6459469"/>
            <a:ext cx="407283" cy="2735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909" y="6450042"/>
            <a:ext cx="1629561" cy="273531"/>
          </a:xfrm>
          <a:prstGeom prst="rect">
            <a:avLst/>
          </a:prstGeom>
        </p:spPr>
      </p:pic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06687" y="1725953"/>
            <a:ext cx="4630964" cy="3821639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332387" y="5126730"/>
            <a:ext cx="4051834" cy="42086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2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Author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333244" y="5611326"/>
            <a:ext cx="2057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2827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2941863"/>
            <a:ext cx="4258581" cy="425858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86" y="6232329"/>
            <a:ext cx="1720202" cy="5570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2386" y="505595"/>
            <a:ext cx="5774500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/>
              <a:t>Questions?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405" y="6459469"/>
            <a:ext cx="407283" cy="2735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909" y="6450042"/>
            <a:ext cx="1629561" cy="273531"/>
          </a:xfrm>
          <a:prstGeom prst="rect">
            <a:avLst/>
          </a:prstGeom>
        </p:spPr>
      </p:pic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06687" y="1725953"/>
            <a:ext cx="4630964" cy="3821639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6106886" y="849093"/>
            <a:ext cx="2898321" cy="27758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 b="0" baseline="0">
                <a:solidFill>
                  <a:srgbClr val="C00000"/>
                </a:solidFill>
              </a:defRPr>
            </a:lvl1pPr>
          </a:lstStyle>
          <a:p>
            <a:pPr lvl="0"/>
            <a:r>
              <a:rPr lang="en-US" dirty="0"/>
              <a:t>Contact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3623451" y="6328296"/>
            <a:ext cx="2057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6106886" y="156701"/>
            <a:ext cx="2898321" cy="63200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Author</a:t>
            </a:r>
          </a:p>
          <a:p>
            <a:pPr lvl="0"/>
            <a:r>
              <a:rPr lang="en-US" dirty="0"/>
              <a:t>Title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318638" y="1726357"/>
            <a:ext cx="4098242" cy="3861333"/>
          </a:xfrm>
        </p:spPr>
        <p:txBody>
          <a:bodyPr>
            <a:normAutofit/>
          </a:bodyPr>
          <a:lstStyle>
            <a:lvl1pPr marL="342900" indent="-3429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1pPr>
            <a:lvl2pPr marL="6858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2pPr>
            <a:lvl3pPr marL="11430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3pPr>
            <a:lvl4pPr marL="16002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4pPr>
            <a:lvl5pPr marL="20574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Agenda Topics Covered: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9" y="966055"/>
            <a:ext cx="8464378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sz="1000"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Director's Review of Moller, January 14 – 16,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966055"/>
            <a:ext cx="4148781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Director's Review of Moller, January 14 – 16,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686300" y="966055"/>
            <a:ext cx="408699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966055"/>
            <a:ext cx="4148781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Director's Review of Moller, January 14 – 16,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623744" y="983116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623744" y="3439834"/>
            <a:ext cx="4148781" cy="2907915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3439833"/>
            <a:ext cx="4148781" cy="2907915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Director's Review of Moller, January 14 – 16,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08918" y="983116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623744" y="983116"/>
            <a:ext cx="4148781" cy="5364633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966055"/>
            <a:ext cx="4148781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Director's Review of Moller, January 14 – 16,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686300" y="983116"/>
            <a:ext cx="4086225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4686300" y="3595166"/>
            <a:ext cx="4086225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4516" y="966055"/>
            <a:ext cx="4148781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Director's Review of Moller, January 14 – 16,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08918" y="983116"/>
            <a:ext cx="4086225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308918" y="3595166"/>
            <a:ext cx="4086225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3439833"/>
            <a:ext cx="4148781" cy="2907915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Director's Review of Moller, January 14 – 16,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08918" y="983116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623744" y="3439833"/>
            <a:ext cx="4148781" cy="2907916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4623744" y="983116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939512"/>
            <a:ext cx="4148781" cy="2907915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Director's Review of Moller, January 14 – 16,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08918" y="3966757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623744" y="939512"/>
            <a:ext cx="4148781" cy="2907916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4623744" y="3966757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Director’s Review of Moller, January 14 – 16,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086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9" r:id="rId3"/>
    <p:sldLayoutId id="2147483672" r:id="rId4"/>
    <p:sldLayoutId id="2147483673" r:id="rId5"/>
    <p:sldLayoutId id="2147483671" r:id="rId6"/>
    <p:sldLayoutId id="2147483675" r:id="rId7"/>
    <p:sldLayoutId id="2147483674" r:id="rId8"/>
    <p:sldLayoutId id="2147483676" r:id="rId9"/>
    <p:sldLayoutId id="2147483678" r:id="rId1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025335F-4EEA-9E4F-8D1A-F53CF18B9D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PQB Update </a:t>
            </a:r>
          </a:p>
        </p:txBody>
      </p:sp>
      <p:pic>
        <p:nvPicPr>
          <p:cNvPr id="13" name="Picture 6" descr="MOLLERLOGO4-tp.png">
            <a:extLst>
              <a:ext uri="{FF2B5EF4-FFF2-40B4-BE49-F238E27FC236}">
                <a16:creationId xmlns:a16="http://schemas.microsoft.com/office/drawing/2014/main" id="{2AECC4F1-836B-7A44-A7F9-8AF05869FD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54706" y="2009350"/>
            <a:ext cx="3781000" cy="1643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C1BE25B9-4444-433C-BE46-E3B610C58CB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en-US" dirty="0"/>
              <a:t>Injector Upgrade</a:t>
            </a:r>
          </a:p>
          <a:p>
            <a:pPr marL="457200" indent="-457200">
              <a:buAutoNum type="arabicPeriod"/>
            </a:pPr>
            <a:r>
              <a:rPr lang="en-US" dirty="0"/>
              <a:t>MOLLER Accelerator Tasks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327357-918F-408F-90D2-2BC540DD293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Riad Suleiman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576B45F3-FDF3-4229-9E21-95A0EA972BD4}"/>
              </a:ext>
            </a:extLst>
          </p:cNvPr>
          <p:cNvSpPr txBox="1">
            <a:spLocks/>
          </p:cNvSpPr>
          <p:nvPr/>
        </p:nvSpPr>
        <p:spPr>
          <a:xfrm>
            <a:off x="4759780" y="5126730"/>
            <a:ext cx="3509903" cy="61617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MOLLER Collaboration Meeting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June 22, 2022</a:t>
            </a:r>
          </a:p>
        </p:txBody>
      </p:sp>
    </p:spTree>
    <p:extLst>
      <p:ext uri="{BB962C8B-B14F-4D97-AF65-F5344CB8AC3E}">
        <p14:creationId xmlns:p14="http://schemas.microsoft.com/office/powerpoint/2010/main" val="1392747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Injector Upgrade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E226520-D580-C242-B2B2-1662B76BA67B}"/>
              </a:ext>
            </a:extLst>
          </p:cNvPr>
          <p:cNvSpPr txBox="1"/>
          <p:nvPr/>
        </p:nvSpPr>
        <p:spPr>
          <a:xfrm>
            <a:off x="99580" y="2675945"/>
            <a:ext cx="552449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Increase gun voltage to 200 kV: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to suppress space-charge effects and improve parity quality beam, and to be compatible with booster design. </a:t>
            </a:r>
          </a:p>
          <a:p>
            <a:pPr marL="342900" indent="-342900">
              <a:buFont typeface="Wingdings" pitchFamily="2" charset="2"/>
              <a:buChar char="q"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en-US" sz="1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Locate Wien filters (energy filters): </a:t>
            </a:r>
            <a:r>
              <a:rPr lang="en-US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upstream of pre-</a:t>
            </a:r>
            <a:r>
              <a:rPr lang="en-US" sz="1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buncher</a:t>
            </a:r>
            <a:r>
              <a:rPr lang="en-US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cavity and install quadrupoles to better compensate astigmatism. Modified Wien Filters for 200 keV beam. </a:t>
            </a:r>
          </a:p>
          <a:p>
            <a:pPr marL="342900" indent="-342900">
              <a:buFont typeface="Wingdings" pitchFamily="2" charset="2"/>
              <a:buChar char="q"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Increase aperture of chopper and beam line solenoids: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to suppress existing astigmatism and improve parity quality beam</a:t>
            </a:r>
          </a:p>
          <a:p>
            <a:pPr marL="342900" indent="-342900">
              <a:buFont typeface="Wingdings" pitchFamily="2" charset="2"/>
              <a:buChar char="q"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Install new SRF booster: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that eliminates warm-rf capture cavity, RF deflection and x/y coupling. </a:t>
            </a:r>
            <a:r>
              <a:rPr lang="en-US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Commissioning at UITF was successfully completed.</a:t>
            </a:r>
          </a:p>
          <a:p>
            <a:pPr marL="342900" indent="-342900">
              <a:buFont typeface="Wingdings" pitchFamily="2" charset="2"/>
              <a:buChar char="q"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Complete Phase-II in March-May 2023</a:t>
            </a:r>
            <a:endParaRPr 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Picture 28"/>
          <p:cNvPicPr/>
          <p:nvPr/>
        </p:nvPicPr>
        <p:blipFill>
          <a:blip r:embed="rId2"/>
          <a:stretch>
            <a:fillRect/>
          </a:stretch>
        </p:blipFill>
        <p:spPr>
          <a:xfrm>
            <a:off x="154154" y="851786"/>
            <a:ext cx="8778143" cy="1645903"/>
          </a:xfrm>
          <a:prstGeom prst="rect">
            <a:avLst/>
          </a:prstGeom>
        </p:spPr>
      </p:pic>
      <p:grpSp>
        <p:nvGrpSpPr>
          <p:cNvPr id="35" name="Group 34"/>
          <p:cNvGrpSpPr/>
          <p:nvPr/>
        </p:nvGrpSpPr>
        <p:grpSpPr>
          <a:xfrm>
            <a:off x="902732" y="868744"/>
            <a:ext cx="7053958" cy="2114221"/>
            <a:chOff x="902732" y="868744"/>
            <a:chExt cx="7053958" cy="2114221"/>
          </a:xfrm>
        </p:grpSpPr>
        <p:sp>
          <p:nvSpPr>
            <p:cNvPr id="31" name="Circular Arrow 30"/>
            <p:cNvSpPr/>
            <p:nvPr/>
          </p:nvSpPr>
          <p:spPr bwMode="auto">
            <a:xfrm flipH="1">
              <a:off x="3672854" y="868744"/>
              <a:ext cx="702737" cy="1188707"/>
            </a:xfrm>
            <a:prstGeom prst="circularArrow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2" name="Multiply 31"/>
            <p:cNvSpPr/>
            <p:nvPr/>
          </p:nvSpPr>
          <p:spPr bwMode="auto">
            <a:xfrm>
              <a:off x="6333907" y="1330123"/>
              <a:ext cx="640073" cy="822951"/>
            </a:xfrm>
            <a:prstGeom prst="mathMultiply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endParaRPr>
            </a:p>
          </p:txBody>
        </p:sp>
        <p:cxnSp>
          <p:nvCxnSpPr>
            <p:cNvPr id="33" name="Straight Arrow Connector 32"/>
            <p:cNvCxnSpPr/>
            <p:nvPr/>
          </p:nvCxnSpPr>
          <p:spPr>
            <a:xfrm flipV="1">
              <a:off x="7546337" y="2153074"/>
              <a:ext cx="410353" cy="829891"/>
            </a:xfrm>
            <a:prstGeom prst="straightConnector1">
              <a:avLst/>
            </a:prstGeom>
            <a:solidFill>
              <a:schemeClr val="bg2">
                <a:lumMod val="90000"/>
              </a:schemeClr>
            </a:solidFill>
            <a:ln w="63500"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Striped Right Arrow 33"/>
            <p:cNvSpPr/>
            <p:nvPr/>
          </p:nvSpPr>
          <p:spPr>
            <a:xfrm rot="16200000">
              <a:off x="682944" y="1331348"/>
              <a:ext cx="1385297" cy="945721"/>
            </a:xfrm>
            <a:prstGeom prst="stripedRightArrow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200 kV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042860A-71CD-1C48-BB3F-480B561ACBD5}"/>
              </a:ext>
            </a:extLst>
          </p:cNvPr>
          <p:cNvGrpSpPr/>
          <p:nvPr/>
        </p:nvGrpSpPr>
        <p:grpSpPr>
          <a:xfrm>
            <a:off x="5710771" y="2817349"/>
            <a:ext cx="3095679" cy="3332219"/>
            <a:chOff x="4965571" y="2873659"/>
            <a:chExt cx="4127572" cy="4442957"/>
          </a:xfrm>
        </p:grpSpPr>
        <p:pic>
          <p:nvPicPr>
            <p:cNvPr id="14" name="Picture 13" descr="C:\Users\jhenry\Desktop\print_screen\ScreenShot728.bmp">
              <a:extLst>
                <a:ext uri="{FF2B5EF4-FFF2-40B4-BE49-F238E27FC236}">
                  <a16:creationId xmlns:a16="http://schemas.microsoft.com/office/drawing/2014/main" id="{BC5A5B68-618A-DF4A-9295-F78BE4312C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5571" y="2873659"/>
              <a:ext cx="3967685" cy="19382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50A1486-6026-F747-AA54-F8A67F8FA7B4}"/>
                </a:ext>
              </a:extLst>
            </p:cNvPr>
            <p:cNvSpPr txBox="1"/>
            <p:nvPr/>
          </p:nvSpPr>
          <p:spPr>
            <a:xfrm>
              <a:off x="4965571" y="4895441"/>
              <a:ext cx="4127572" cy="2421175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28575">
              <a:solidFill>
                <a:srgbClr val="0066FF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New “booster”:</a:t>
              </a:r>
            </a:p>
            <a:p>
              <a:pPr algn="ctr"/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2 cell capture section + 7 cell cavity,</a:t>
              </a:r>
            </a:p>
            <a:p>
              <a:pPr algn="ctr"/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Provides up to 10 MeV beam and should  introduce no x/y coupling, allow better matching, more adiabatic damping –</a:t>
              </a:r>
            </a:p>
            <a:p>
              <a:pPr algn="ctr"/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Will help achieve MOLLER beam requirements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48757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FDF292-749C-C44A-AC14-4F45F49F2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MOLLER Accelerator Tasks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2E1AC4-ECAB-0344-A2B0-72DF5C7748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919" y="966054"/>
            <a:ext cx="8464378" cy="5493323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1600" dirty="0"/>
              <a:t>Fast Helicity Reversal:</a:t>
            </a:r>
          </a:p>
          <a:p>
            <a:pPr marL="857250" lvl="1" indent="-400050">
              <a:buFont typeface="+mj-lt"/>
              <a:buAutoNum type="romanUcPeriod"/>
            </a:pPr>
            <a:r>
              <a:rPr lang="en-US" sz="1400" dirty="0">
                <a:solidFill>
                  <a:srgbClr val="00B050"/>
                </a:solidFill>
              </a:rPr>
              <a:t>Ordered 6-8 Helicity new Generator Boards (to be ready by August)</a:t>
            </a:r>
          </a:p>
          <a:p>
            <a:pPr marL="857250" lvl="1" indent="-400050">
              <a:buFont typeface="+mj-lt"/>
              <a:buAutoNum type="romanUcPeriod"/>
            </a:pPr>
            <a:r>
              <a:rPr lang="en-US" sz="1400" dirty="0">
                <a:solidFill>
                  <a:srgbClr val="00B050"/>
                </a:solidFill>
              </a:rPr>
              <a:t>Ownership will be transferred to </a:t>
            </a:r>
            <a:r>
              <a:rPr lang="en-US" sz="1400" dirty="0">
                <a:solidFill>
                  <a:srgbClr val="00B050"/>
                </a:solidFill>
                <a:latin typeface="Arial"/>
                <a:cs typeface="Arial"/>
              </a:rPr>
              <a:t>Fast Electronics and DAQ </a:t>
            </a:r>
            <a:r>
              <a:rPr lang="en-US" sz="1400" dirty="0">
                <a:solidFill>
                  <a:srgbClr val="00B050"/>
                </a:solidFill>
              </a:rPr>
              <a:t>Group</a:t>
            </a:r>
          </a:p>
          <a:p>
            <a:pPr marL="857250" lvl="1" indent="-400050">
              <a:buFont typeface="+mj-lt"/>
              <a:buAutoNum type="romanUcPeriod"/>
            </a:pPr>
            <a:r>
              <a:rPr lang="en-US" sz="1400" dirty="0">
                <a:solidFill>
                  <a:srgbClr val="00B050"/>
                </a:solidFill>
              </a:rPr>
              <a:t>MOLLER Settings: Free Clock Mode, 1920 Hz, 510.85 µs T_Stable,10 µs </a:t>
            </a:r>
            <a:r>
              <a:rPr lang="en-US" sz="1400" dirty="0" err="1">
                <a:solidFill>
                  <a:srgbClr val="00B050"/>
                </a:solidFill>
              </a:rPr>
              <a:t>T_Settle</a:t>
            </a:r>
            <a:r>
              <a:rPr lang="en-US" sz="1400" dirty="0">
                <a:solidFill>
                  <a:srgbClr val="00B050"/>
                </a:solidFill>
              </a:rPr>
              <a:t>, three 64-window patterns, 128-window delay. </a:t>
            </a:r>
          </a:p>
          <a:p>
            <a:pPr marL="857250" lvl="1" indent="-400050">
              <a:buFont typeface="+mj-lt"/>
              <a:buAutoNum type="romanUcPeriod"/>
            </a:pPr>
            <a:r>
              <a:rPr lang="en-US" sz="1400" dirty="0">
                <a:solidFill>
                  <a:srgbClr val="00B050"/>
                </a:solidFill>
              </a:rPr>
              <a:t>Request was sent to Engineering Division (EESICS) – new boards will come with new firmware</a:t>
            </a:r>
          </a:p>
          <a:p>
            <a:pPr marL="457200" lvl="1" indent="0">
              <a:buNone/>
            </a:pPr>
            <a:endParaRPr lang="en-US" sz="1400" dirty="0">
              <a:solidFill>
                <a:srgbClr val="00B050"/>
              </a:solidFill>
            </a:endParaRPr>
          </a:p>
          <a:p>
            <a:pPr marL="457200" lvl="1" indent="0">
              <a:buNone/>
            </a:pPr>
            <a:endParaRPr lang="en-US" sz="1400" dirty="0">
              <a:solidFill>
                <a:srgbClr val="00B050"/>
              </a:solidFill>
            </a:endParaRPr>
          </a:p>
          <a:p>
            <a:pPr marL="457200" lvl="1" indent="0">
              <a:buNone/>
            </a:pPr>
            <a:endParaRPr lang="en-US" sz="1400" dirty="0">
              <a:solidFill>
                <a:srgbClr val="00B050"/>
              </a:solidFill>
            </a:endParaRPr>
          </a:p>
          <a:p>
            <a:pPr marL="457200" lvl="1" indent="0">
              <a:buNone/>
            </a:pPr>
            <a:endParaRPr lang="en-US" sz="1400" dirty="0">
              <a:solidFill>
                <a:srgbClr val="00B050"/>
              </a:solidFill>
            </a:endParaRPr>
          </a:p>
          <a:p>
            <a:pPr marL="400050" indent="-400050">
              <a:buFont typeface="+mj-lt"/>
              <a:buAutoNum type="arabicPeriod"/>
            </a:pPr>
            <a:r>
              <a:rPr lang="en-US" sz="1600" dirty="0"/>
              <a:t>New RTP HV Driver:</a:t>
            </a:r>
          </a:p>
          <a:p>
            <a:pPr marL="857250" lvl="1" indent="-400050">
              <a:buFont typeface="+mj-lt"/>
              <a:buAutoNum type="romanUcPeriod"/>
            </a:pPr>
            <a:r>
              <a:rPr lang="en-US" sz="1400" dirty="0">
                <a:solidFill>
                  <a:srgbClr val="00B050"/>
                </a:solidFill>
              </a:rPr>
              <a:t>Continue to use RTP</a:t>
            </a:r>
          </a:p>
          <a:p>
            <a:pPr marL="857250" lvl="1" indent="-400050">
              <a:buFont typeface="+mj-lt"/>
              <a:buAutoNum type="romanUcPeriod"/>
            </a:pPr>
            <a:r>
              <a:rPr lang="en-US" sz="1400" dirty="0">
                <a:solidFill>
                  <a:srgbClr val="00B050"/>
                </a:solidFill>
              </a:rPr>
              <a:t>Spare: KD*P</a:t>
            </a:r>
          </a:p>
          <a:p>
            <a:pPr marL="857250" lvl="1" indent="-400050">
              <a:buFont typeface="+mj-lt"/>
              <a:buAutoNum type="romanUcPeriod"/>
            </a:pPr>
            <a:r>
              <a:rPr lang="en-US" sz="1400" dirty="0">
                <a:solidFill>
                  <a:srgbClr val="FF0000"/>
                </a:solidFill>
              </a:rPr>
              <a:t>Build new RTP HV Driver: coordinate effort with </a:t>
            </a:r>
            <a:r>
              <a:rPr lang="en-US" sz="1400" dirty="0" err="1">
                <a:solidFill>
                  <a:srgbClr val="FF0000"/>
                </a:solidFill>
              </a:rPr>
              <a:t>UVa</a:t>
            </a:r>
            <a:r>
              <a:rPr lang="en-US" sz="1400" dirty="0">
                <a:solidFill>
                  <a:srgbClr val="FF0000"/>
                </a:solidFill>
              </a:rPr>
              <a:t> (NSF funded) and implement Caryn’s comments</a:t>
            </a:r>
          </a:p>
          <a:p>
            <a:pPr marL="457200" lvl="1" indent="0">
              <a:buNone/>
            </a:pPr>
            <a:endParaRPr lang="en-US" sz="1400" dirty="0">
              <a:solidFill>
                <a:srgbClr val="FF000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Helicity Decoder Boards:</a:t>
            </a:r>
          </a:p>
          <a:p>
            <a:pPr marL="914400" lvl="1" indent="-457200">
              <a:buFont typeface="+mj-lt"/>
              <a:buAutoNum type="romanUcPeriod"/>
            </a:pPr>
            <a:r>
              <a:rPr lang="en-US" sz="1400" dirty="0"/>
              <a:t>Two protypes are under testing (UITF Mott and Hall B), 20 boards are on order</a:t>
            </a:r>
          </a:p>
          <a:p>
            <a:pPr marL="914400" lvl="1" indent="-457200">
              <a:buFont typeface="+mj-lt"/>
              <a:buAutoNum type="romanUcPeriod"/>
            </a:pPr>
            <a:r>
              <a:rPr lang="en-US" sz="1400" dirty="0">
                <a:solidFill>
                  <a:srgbClr val="FF0000"/>
                </a:solidFill>
              </a:rPr>
              <a:t>Re-visit firmware to ensure no possibility of real helicity decoding on board, only after event readout</a:t>
            </a:r>
          </a:p>
          <a:p>
            <a:pPr marL="457200" lvl="1" indent="0">
              <a:buNone/>
            </a:pPr>
            <a:endParaRPr lang="en-US" sz="1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070185-8356-BE41-AE08-7BA56DA98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D5C0D-0F97-3143-BF30-9C1812443349}" type="slidenum">
              <a:rPr lang="en-US" altLang="en-US" smtClean="0"/>
              <a:pPr/>
              <a:t>3</a:t>
            </a:fld>
            <a:endParaRPr lang="en-US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3C89D0-9D07-4D51-9D56-172B51A82F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615" b="10981"/>
          <a:stretch/>
        </p:blipFill>
        <p:spPr>
          <a:xfrm>
            <a:off x="5084109" y="2544816"/>
            <a:ext cx="1828800" cy="1911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2466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FDF292-749C-C44A-AC14-4F45F49F2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MOLLER Accelerator Tasks … cont’d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2E1AC4-ECAB-0344-A2B0-72DF5C7748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919" y="966054"/>
            <a:ext cx="8464378" cy="5493323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 startAt="4"/>
            </a:pPr>
            <a:r>
              <a:rPr lang="en-US" sz="1600" dirty="0"/>
              <a:t>Upgrade Helicity Magnets Control</a:t>
            </a:r>
          </a:p>
          <a:p>
            <a:pPr marL="914400" lvl="1" indent="-457200">
              <a:buFont typeface="+mj-lt"/>
              <a:buAutoNum type="romanUcPeriod"/>
            </a:pPr>
            <a:r>
              <a:rPr lang="en-US" sz="1400" dirty="0">
                <a:solidFill>
                  <a:srgbClr val="00B050"/>
                </a:solidFill>
              </a:rPr>
              <a:t>MOLLER will use magnets to study sensitivities to position differences, position feedback (to suppress beam jitter), and check adiabatic damping</a:t>
            </a:r>
          </a:p>
          <a:p>
            <a:pPr marL="914400" lvl="1" indent="-457200">
              <a:buFont typeface="+mj-lt"/>
              <a:buAutoNum type="romanUcPeriod"/>
            </a:pPr>
            <a:r>
              <a:rPr lang="en-US" sz="1400" dirty="0">
                <a:solidFill>
                  <a:srgbClr val="00B050"/>
                </a:solidFill>
              </a:rPr>
              <a:t>Request to upgrade was submitted to Engineering Division (EESICS)</a:t>
            </a:r>
          </a:p>
          <a:p>
            <a:pPr marL="914400" lvl="1" indent="-457200">
              <a:buFont typeface="+mj-lt"/>
              <a:buAutoNum type="romanUcPeriod"/>
            </a:pPr>
            <a:r>
              <a:rPr lang="en-US" sz="1400" dirty="0">
                <a:solidFill>
                  <a:srgbClr val="FF0000"/>
                </a:solidFill>
              </a:rPr>
              <a:t>Need to identify new owner from EESICS</a:t>
            </a:r>
          </a:p>
          <a:p>
            <a:pPr marL="914400" lvl="1" indent="-457200">
              <a:buFont typeface="+mj-lt"/>
              <a:buAutoNum type="romanUcPeriod"/>
            </a:pPr>
            <a:r>
              <a:rPr lang="en-US" sz="1400" dirty="0">
                <a:solidFill>
                  <a:srgbClr val="FF0000"/>
                </a:solidFill>
              </a:rPr>
              <a:t>MOLLER to provide a requirement document by end of summer (include quadruple magnets for beam size?)</a:t>
            </a:r>
            <a:endParaRPr lang="en-US" sz="1400" dirty="0"/>
          </a:p>
          <a:p>
            <a:pPr marL="457200" indent="-457200">
              <a:buFont typeface="+mj-lt"/>
              <a:buAutoNum type="arabicPeriod" startAt="4"/>
            </a:pPr>
            <a:endParaRPr lang="en-US" sz="1400" dirty="0"/>
          </a:p>
          <a:p>
            <a:pPr marL="457200" indent="-457200">
              <a:buFont typeface="+mj-lt"/>
              <a:buAutoNum type="arabicPeriod" startAt="4"/>
            </a:pPr>
            <a:r>
              <a:rPr lang="en-US" sz="1600" dirty="0"/>
              <a:t>Feedback on Horizontal Polarization Orientation</a:t>
            </a:r>
          </a:p>
          <a:p>
            <a:pPr marL="914400" lvl="1" indent="-457200">
              <a:buFont typeface="+mj-lt"/>
              <a:buAutoNum type="romanUcPeriod"/>
            </a:pPr>
            <a:r>
              <a:rPr lang="en-US" sz="1400" dirty="0"/>
              <a:t>Choices: use H-Wien, new air-core short Wien in keV region, or new air-core long Wien in MeV region</a:t>
            </a:r>
          </a:p>
          <a:p>
            <a:pPr marL="914400" lvl="1" indent="-457200">
              <a:buFont typeface="+mj-lt"/>
              <a:buAutoNum type="romanUcPeriod"/>
            </a:pPr>
            <a:r>
              <a:rPr lang="en-US" sz="1400" dirty="0">
                <a:solidFill>
                  <a:srgbClr val="FF0000"/>
                </a:solidFill>
              </a:rPr>
              <a:t>MOLLER to provide a requirement document by end of summer</a:t>
            </a:r>
          </a:p>
          <a:p>
            <a:pPr marL="914400" lvl="1" indent="-457200">
              <a:buFont typeface="+mj-lt"/>
              <a:buAutoNum type="romanUcPeriod"/>
            </a:pPr>
            <a:endParaRPr lang="en-US" sz="1400" dirty="0">
              <a:solidFill>
                <a:srgbClr val="FF0000"/>
              </a:solidFill>
            </a:endParaRPr>
          </a:p>
          <a:p>
            <a:pPr marL="400050" indent="-400050">
              <a:buFont typeface="+mj-lt"/>
              <a:buAutoNum type="arabicPeriod" startAt="4"/>
            </a:pPr>
            <a:r>
              <a:rPr lang="en-US" sz="1600" dirty="0"/>
              <a:t>Develop/Test 20 Amp low-noise trim for Wien magnets</a:t>
            </a:r>
          </a:p>
          <a:p>
            <a:pPr marL="857250" lvl="1" indent="-400050">
              <a:buFont typeface="+mj-lt"/>
              <a:buAutoNum type="romanUcPeriod"/>
            </a:pPr>
            <a:r>
              <a:rPr lang="en-US" sz="1400" dirty="0"/>
              <a:t>Wien magnets are not well matched to standalone 20 Amp SCE power supplies</a:t>
            </a:r>
          </a:p>
          <a:p>
            <a:pPr marL="857250" lvl="1" indent="-400050">
              <a:buFont typeface="+mj-lt"/>
              <a:buAutoNum type="romanUcPeriod"/>
            </a:pPr>
            <a:r>
              <a:rPr lang="en-US" sz="1400" dirty="0">
                <a:solidFill>
                  <a:srgbClr val="FF0000"/>
                </a:solidFill>
              </a:rPr>
              <a:t>DC Power Group to design/test 20 Amp low-noise trim card for 2023 March SAD</a:t>
            </a:r>
          </a:p>
          <a:p>
            <a:pPr marL="857250" lvl="1" indent="-400050">
              <a:buFont typeface="+mj-lt"/>
              <a:buAutoNum type="romanUcPeriod"/>
            </a:pPr>
            <a:endParaRPr lang="en-US" sz="1400" dirty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070185-8356-BE41-AE08-7BA56DA98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D5C0D-0F97-3143-BF30-9C1812443349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31549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FDF292-749C-C44A-AC14-4F45F49F2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MOLLER Accelerator Tasks … cont’d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2E1AC4-ECAB-0344-A2B0-72DF5C7748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919" y="966054"/>
            <a:ext cx="8464378" cy="5493323"/>
          </a:xfrm>
        </p:spPr>
        <p:txBody>
          <a:bodyPr>
            <a:noAutofit/>
          </a:bodyPr>
          <a:lstStyle/>
          <a:p>
            <a:pPr>
              <a:buFont typeface="+mj-lt"/>
              <a:buAutoNum type="arabicPeriod" startAt="7"/>
            </a:pPr>
            <a:r>
              <a:rPr lang="en-US" sz="1600" dirty="0"/>
              <a:t>Planned beam studies in Injector before and after 2</a:t>
            </a:r>
            <a:r>
              <a:rPr lang="en-US" sz="1600" baseline="30000" dirty="0"/>
              <a:t>nd</a:t>
            </a:r>
            <a:r>
              <a:rPr lang="en-US" sz="1600" dirty="0"/>
              <a:t> phase of injector upgrade</a:t>
            </a:r>
          </a:p>
          <a:p>
            <a:pPr marL="914400" lvl="1" indent="-457200">
              <a:buFont typeface="+mj-lt"/>
              <a:buAutoNum type="romanUcPeriod"/>
            </a:pPr>
            <a:r>
              <a:rPr lang="en-US" sz="1400" dirty="0"/>
              <a:t>Phase-II will be completed in March-May 2023</a:t>
            </a:r>
          </a:p>
          <a:p>
            <a:pPr marL="914400" lvl="1" indent="-457200">
              <a:buFont typeface="+mj-lt"/>
              <a:buAutoNum type="romanUcPeriod"/>
            </a:pPr>
            <a:r>
              <a:rPr lang="en-US" sz="1400" dirty="0">
                <a:solidFill>
                  <a:srgbClr val="FF0000"/>
                </a:solidFill>
              </a:rPr>
              <a:t>Provide assessment of adiabatic damping and charge asymmetry for high current (less clipping, less x-y coupling)</a:t>
            </a:r>
          </a:p>
          <a:p>
            <a:pPr marL="914400" lvl="1" indent="-457200">
              <a:buFont typeface="+mj-lt"/>
              <a:buAutoNum type="romanUcPeriod"/>
            </a:pPr>
            <a:endParaRPr lang="en-US" sz="1400" dirty="0">
              <a:solidFill>
                <a:srgbClr val="FF0000"/>
              </a:solidFill>
            </a:endParaRPr>
          </a:p>
          <a:p>
            <a:pPr marL="457200" indent="-457200">
              <a:buFont typeface="+mj-lt"/>
              <a:buAutoNum type="arabicPeriod" startAt="7"/>
            </a:pPr>
            <a:r>
              <a:rPr lang="en-US" sz="1600" dirty="0"/>
              <a:t>Halo monitors in Hall A and beam studies at 11 GeV</a:t>
            </a:r>
          </a:p>
          <a:p>
            <a:pPr marL="914400" lvl="1" indent="-457200">
              <a:buFont typeface="+mj-lt"/>
              <a:buAutoNum type="romanUcPeriod"/>
            </a:pPr>
            <a:r>
              <a:rPr lang="en-US" sz="1400" dirty="0"/>
              <a:t>On MOLLER collaboration to-do list</a:t>
            </a:r>
          </a:p>
          <a:p>
            <a:pPr marL="914400" lvl="1" indent="-457200">
              <a:buFont typeface="+mj-lt"/>
              <a:buAutoNum type="romanUcPeriod"/>
            </a:pPr>
            <a:endParaRPr lang="en-US" sz="1400" dirty="0"/>
          </a:p>
          <a:p>
            <a:pPr marL="457200" indent="-457200">
              <a:buFont typeface="+mj-lt"/>
              <a:buAutoNum type="arabicPeriod" startAt="7"/>
            </a:pPr>
            <a:r>
              <a:rPr lang="en-US" sz="1600" dirty="0"/>
              <a:t>Possible conflict with MOLLER running? K</a:t>
            </a:r>
            <a:r>
              <a:rPr lang="en-US" sz="1600" baseline="-25000" dirty="0"/>
              <a:t>L</a:t>
            </a:r>
            <a:r>
              <a:rPr lang="en-US" sz="1600" dirty="0"/>
              <a:t> secondary beam experiment in Hall D will run at 7.8 MHz, 5 µA average current, any issues?</a:t>
            </a:r>
          </a:p>
          <a:p>
            <a:pPr marL="914400" lvl="1" indent="-457200">
              <a:buFont typeface="+mj-lt"/>
              <a:buAutoNum type="romanUcPeriod"/>
            </a:pPr>
            <a:r>
              <a:rPr lang="en-US" sz="1400" dirty="0">
                <a:solidFill>
                  <a:srgbClr val="FF0000"/>
                </a:solidFill>
              </a:rPr>
              <a:t>IA system for Hall D laser: need 3 IA’s, but want to develop a 4 channel IA; need to test IA transition time (&lt;10 µs)</a:t>
            </a:r>
          </a:p>
          <a:p>
            <a:pPr marL="914400" lvl="1" indent="-457200">
              <a:buFont typeface="+mj-lt"/>
              <a:buAutoNum type="romanUcPeriod"/>
            </a:pPr>
            <a:r>
              <a:rPr lang="en-US" sz="1400" dirty="0">
                <a:solidFill>
                  <a:srgbClr val="FF0000"/>
                </a:solidFill>
              </a:rPr>
              <a:t>Parity DAQ in Hall D for charge feedback – Quality of feedback depends on quality of Hall D bunch asymmetry (maybe feedback in Injector)</a:t>
            </a:r>
          </a:p>
          <a:p>
            <a:pPr marL="914400" lvl="1" indent="-457200">
              <a:buFont typeface="+mj-lt"/>
              <a:buAutoNum type="romanUcPeriod"/>
            </a:pPr>
            <a:r>
              <a:rPr lang="en-US" sz="1400" dirty="0">
                <a:solidFill>
                  <a:srgbClr val="FF0000"/>
                </a:solidFill>
              </a:rPr>
              <a:t>RF loading (?): explore beam loading of high bunch charge, </a:t>
            </a:r>
            <a:r>
              <a:rPr lang="en-US" sz="1400" i="1" dirty="0">
                <a:solidFill>
                  <a:srgbClr val="FF0000"/>
                </a:solidFill>
              </a:rPr>
              <a:t>i.e.,</a:t>
            </a:r>
            <a:r>
              <a:rPr lang="en-US" sz="1400" dirty="0">
                <a:solidFill>
                  <a:srgbClr val="FF0000"/>
                </a:solidFill>
              </a:rPr>
              <a:t> 0.64 </a:t>
            </a:r>
            <a:r>
              <a:rPr lang="en-US" sz="1400" dirty="0" err="1">
                <a:solidFill>
                  <a:srgbClr val="FF0000"/>
                </a:solidFill>
              </a:rPr>
              <a:t>pC</a:t>
            </a:r>
            <a:r>
              <a:rPr lang="en-US" sz="1400" dirty="0">
                <a:solidFill>
                  <a:srgbClr val="FF0000"/>
                </a:solidFill>
              </a:rPr>
              <a:t> @ 7.8 MHz (128 ns) to Hall D at 5.5 pass (compared to 0.26 </a:t>
            </a:r>
            <a:r>
              <a:rPr lang="en-US" sz="1400" dirty="0" err="1">
                <a:solidFill>
                  <a:srgbClr val="FF0000"/>
                </a:solidFill>
              </a:rPr>
              <a:t>pC</a:t>
            </a:r>
            <a:r>
              <a:rPr lang="en-US" sz="1400" dirty="0">
                <a:solidFill>
                  <a:srgbClr val="FF0000"/>
                </a:solidFill>
              </a:rPr>
              <a:t> @ 249.5 MHz to MOLLER)</a:t>
            </a:r>
          </a:p>
          <a:p>
            <a:pPr marL="457200" lvl="1" indent="0">
              <a:buNone/>
            </a:pPr>
            <a:endParaRPr lang="en-US" sz="1400" dirty="0">
              <a:solidFill>
                <a:srgbClr val="00B050"/>
              </a:solidFill>
            </a:endParaRPr>
          </a:p>
          <a:p>
            <a:pPr marL="457200" indent="-457200">
              <a:buFont typeface="+mj-lt"/>
              <a:buAutoNum type="arabicPeriod" startAt="7"/>
            </a:pPr>
            <a:r>
              <a:rPr lang="en-US" sz="1600" dirty="0">
                <a:solidFill>
                  <a:srgbClr val="FF0000"/>
                </a:solidFill>
              </a:rPr>
              <a:t>MOLLER to provide students and postdocs to support Injector activities and run parity DAQ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070185-8356-BE41-AE08-7BA56DA98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D5C0D-0F97-3143-BF30-9C1812443349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54680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JLab Colors">
      <a:dk1>
        <a:srgbClr val="000000"/>
      </a:dk1>
      <a:lt1>
        <a:srgbClr val="FFFFFF"/>
      </a:lt1>
      <a:dk2>
        <a:srgbClr val="5E5E5E"/>
      </a:dk2>
      <a:lt2>
        <a:srgbClr val="EAEAEA"/>
      </a:lt2>
      <a:accent1>
        <a:srgbClr val="BE1D1D"/>
      </a:accent1>
      <a:accent2>
        <a:srgbClr val="D5D5D5"/>
      </a:accent2>
      <a:accent3>
        <a:srgbClr val="C0C0C0"/>
      </a:accent3>
      <a:accent4>
        <a:srgbClr val="A9A9A9"/>
      </a:accent4>
      <a:accent5>
        <a:srgbClr val="929292"/>
      </a:accent5>
      <a:accent6>
        <a:srgbClr val="919191"/>
      </a:accent6>
      <a:hlink>
        <a:srgbClr val="941100"/>
      </a:hlink>
      <a:folHlink>
        <a:srgbClr val="C81B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LabStandardPPTTemplate" id="{A76DDB89-9485-FD4D-98A9-DF1C06249F3D}" vid="{808B238C-84FF-B441-8654-84F07F73F6B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7126</TotalTime>
  <Words>656</Words>
  <Application>Microsoft Office PowerPoint</Application>
  <PresentationFormat>On-screen Show (4:3)</PresentationFormat>
  <Paragraphs>71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.PingFangSC-Regular</vt:lpstr>
      <vt:lpstr>Arial</vt:lpstr>
      <vt:lpstr>Calibri</vt:lpstr>
      <vt:lpstr>Century Gothic</vt:lpstr>
      <vt:lpstr>PingFangSC-Regular</vt:lpstr>
      <vt:lpstr>Wingdings</vt:lpstr>
      <vt:lpstr>Office Theme</vt:lpstr>
      <vt:lpstr>PQB Update </vt:lpstr>
      <vt:lpstr>Injector Upgrade</vt:lpstr>
      <vt:lpstr>MOLLER Accelerator Tasks</vt:lpstr>
      <vt:lpstr>MOLLER Accelerator Tasks … cont’d</vt:lpstr>
      <vt:lpstr>MOLLER Accelerator Tasks … cont’d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Riad Suleiman</cp:lastModifiedBy>
  <cp:revision>494</cp:revision>
  <cp:lastPrinted>2019-03-05T16:50:36Z</cp:lastPrinted>
  <dcterms:created xsi:type="dcterms:W3CDTF">2017-10-25T13:41:42Z</dcterms:created>
  <dcterms:modified xsi:type="dcterms:W3CDTF">2022-06-21T20:02:25Z</dcterms:modified>
</cp:coreProperties>
</file>