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7" r:id="rId1"/>
  </p:sldMasterIdLst>
  <p:notesMasterIdLst>
    <p:notesMasterId r:id="rId17"/>
  </p:notesMasterIdLst>
  <p:sldIdLst>
    <p:sldId id="256" r:id="rId2"/>
    <p:sldId id="377" r:id="rId3"/>
    <p:sldId id="265" r:id="rId4"/>
    <p:sldId id="372" r:id="rId5"/>
    <p:sldId id="375" r:id="rId6"/>
    <p:sldId id="374" r:id="rId7"/>
    <p:sldId id="373" r:id="rId8"/>
    <p:sldId id="258" r:id="rId9"/>
    <p:sldId id="259" r:id="rId10"/>
    <p:sldId id="263" r:id="rId11"/>
    <p:sldId id="260" r:id="rId12"/>
    <p:sldId id="261" r:id="rId13"/>
    <p:sldId id="262" r:id="rId14"/>
    <p:sldId id="37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4B9"/>
    <a:srgbClr val="025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FA172-4C54-714E-96D0-0BD6A99942C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6D4D-3705-7942-96A1-E1E9B8DE4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7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66D4D-3705-7942-96A1-E1E9B8DE4E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5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66D4D-3705-7942-96A1-E1E9B8DE4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2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66D4D-3705-7942-96A1-E1E9B8DE4E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1325-EDD4-402C-AA4D-44DF31D0D729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BD96-C222-43AF-8164-A4D8BAE8218C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4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60EF-860F-4CD5-8368-F00A241C3A3E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3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2B21-729F-4638-964B-BEF524CD2B0E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5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92A79F4-2771-4613-B2DF-6C09211366F8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C612-4033-4956-BFC0-0C3A9B5A330C}" type="datetime1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7116-CC70-4C48-B2C8-D036622133B0}" type="datetime1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0722-132C-4CF5-89F8-2322F6D03833}" type="datetime1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6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69DB-F71C-4AE4-8C68-80A5784B6F7B}" type="datetime1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8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F0FC-4730-4559-B1B3-868144F2E6A7}" type="datetime1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9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4E34-BCB2-4DF7-B853-B59DDA74F20D}" type="datetime1">
              <a:rPr lang="en-US" smtClean="0"/>
              <a:t>12/15/2021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7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7D4DB10-ACE8-4518-9DE4-2AF16B92FA2D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4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17" Type="http://schemas.microsoft.com/office/2007/relationships/hdphoto" Target="../media/hdphoto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9BF0-6DE9-F345-8F3E-0F0266B1B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891" y="1782617"/>
            <a:ext cx="10206182" cy="2419927"/>
          </a:xfrm>
        </p:spPr>
        <p:txBody>
          <a:bodyPr anchor="b">
            <a:normAutofit fontScale="9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venir Book"/>
              </a:rPr>
              <a:t>Møller Polarimetry Update</a:t>
            </a:r>
            <a:br>
              <a:rPr lang="en-US" sz="600" dirty="0">
                <a:solidFill>
                  <a:srgbClr val="FFFFFF"/>
                </a:solidFill>
              </a:rPr>
            </a:br>
            <a:r>
              <a:rPr lang="en-US" sz="600" dirty="0">
                <a:solidFill>
                  <a:srgbClr val="FFFFFF"/>
                </a:solidFill>
              </a:rPr>
              <a:t> </a:t>
            </a:r>
            <a:br>
              <a:rPr lang="en-US" sz="6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Don Jones 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Temple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2E3BA-1837-B140-A3BB-56FC754F0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636" y="4557477"/>
            <a:ext cx="8201891" cy="1431831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Avenir Book"/>
              </a:rPr>
              <a:t>December 2021 :: MOLLER Collaboration Meeting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B116F-569C-41A2-AD66-5DEAEF6F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6A5254C-9340-43CE-B986-2007979FF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371" y="5281284"/>
            <a:ext cx="3595408" cy="1123564"/>
          </a:xfrm>
          <a:prstGeom prst="rect">
            <a:avLst/>
          </a:prstGeom>
          <a:solidFill>
            <a:schemeClr val="tx1"/>
          </a:solidFill>
          <a:effectLst>
            <a:glow rad="38100">
              <a:schemeClr val="tx1"/>
            </a:glow>
            <a:outerShdw blurRad="50800" dist="38100" dir="5400000" algn="t" rotWithShape="0">
              <a:schemeClr val="tx1">
                <a:alpha val="40000"/>
              </a:schemeClr>
            </a:outerShdw>
          </a:effectLst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EE34E3F-8525-44D6-96EE-14EF09635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91" y="5341891"/>
            <a:ext cx="4468979" cy="1002350"/>
          </a:xfrm>
          <a:prstGeom prst="rect">
            <a:avLst/>
          </a:prstGeom>
          <a:solidFill>
            <a:schemeClr val="tx1"/>
          </a:solidFill>
          <a:effectLst>
            <a:glow rad="38100">
              <a:schemeClr val="tx1"/>
            </a:glow>
            <a:outerShdw blurRad="50800" dist="38100" dir="5400000" algn="t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31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A53B6-0754-3147-A673-C363C4EB134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83503" y="1102518"/>
            <a:ext cx="5127625" cy="4652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 pitchFamily="2" charset="0"/>
              </a:rPr>
              <a:t>Potentially large systematic: 1% smaller polarization during PREX-2 when running on a wrinkle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 pitchFamily="2" charset="0"/>
              </a:rPr>
              <a:t>Attempts to measure with Kerr apparatus only partially successful.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 pitchFamily="2" charset="0"/>
              </a:rPr>
              <a:t>Kerr apparatus: modulate polarization at fixed frequency and pull out polarization signal on reflected light from magnetized foil with lock-in amplifier (magnetization rotates polarization)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B2B7470-9177-3441-A908-4D0D85FADFAB}"/>
              </a:ext>
            </a:extLst>
          </p:cNvPr>
          <p:cNvSpPr txBox="1">
            <a:spLocks/>
          </p:cNvSpPr>
          <p:nvPr/>
        </p:nvSpPr>
        <p:spPr>
          <a:xfrm>
            <a:off x="577623" y="1102518"/>
            <a:ext cx="4826000" cy="4460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latin typeface="Avenir Book" panose="02000503020000020003" pitchFamily="2" charset="0"/>
              </a:rPr>
              <a:t>Publication nearly ready to submit to NIM that shows Fe foil polarization at saturation known to ±0.24%</a:t>
            </a: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latin typeface="Avenir Book" panose="02000503020000020003" pitchFamily="2" charset="0"/>
              </a:rPr>
              <a:t>Still need to prove that we are at saturation</a:t>
            </a: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latin typeface="Avenir Book" panose="02000503020000020003" pitchFamily="2" charset="0"/>
              </a:rPr>
              <a:t>Sensitivity of degree of saturation on foil and angle and flatness needs to be measured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F8F66-C049-43C7-A1CB-562F2333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23">
            <a:extLst>
              <a:ext uri="{FF2B5EF4-FFF2-40B4-BE49-F238E27FC236}">
                <a16:creationId xmlns:a16="http://schemas.microsoft.com/office/drawing/2014/main" id="{B385D30A-A160-4FEE-A7C6-C234B84C3FEB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Foil Polarization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99737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2BF63EB-B8A2-CB4B-931E-1A95C808F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9" r="-1" b="1275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A82716F-4871-A34E-B5E5-B4FD5BD92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" t="6311"/>
          <a:stretch/>
        </p:blipFill>
        <p:spPr>
          <a:xfrm>
            <a:off x="922111" y="3541990"/>
            <a:ext cx="3448227" cy="319746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A4F22-F7A9-CC4D-8E4C-742977DD4F45}"/>
              </a:ext>
            </a:extLst>
          </p:cNvPr>
          <p:cNvSpPr txBox="1"/>
          <p:nvPr/>
        </p:nvSpPr>
        <p:spPr>
          <a:xfrm>
            <a:off x="1969478" y="4282165"/>
            <a:ext cx="2116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Medium" panose="02000503020000020003" pitchFamily="2" charset="0"/>
              </a:rPr>
              <a:t>Example saturation curves taken with Kerr apparatus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E07B36-8892-2D4B-B349-44FE2E689CD1}"/>
              </a:ext>
            </a:extLst>
          </p:cNvPr>
          <p:cNvCxnSpPr>
            <a:cxnSpLocks/>
          </p:cNvCxnSpPr>
          <p:nvPr/>
        </p:nvCxnSpPr>
        <p:spPr>
          <a:xfrm flipH="1" flipV="1">
            <a:off x="7194430" y="983411"/>
            <a:ext cx="985827" cy="3353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5BFFE6-FEC1-8245-A618-8B3E2591FC82}"/>
              </a:ext>
            </a:extLst>
          </p:cNvPr>
          <p:cNvSpPr txBox="1">
            <a:spLocks/>
          </p:cNvSpPr>
          <p:nvPr/>
        </p:nvSpPr>
        <p:spPr>
          <a:xfrm>
            <a:off x="211064" y="1038976"/>
            <a:ext cx="5100638" cy="25140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Avenir Book" panose="02000503020000020003" pitchFamily="2" charset="0"/>
              </a:rPr>
              <a:t>Not able to conclusively reach saturation but see signature of interference effects.</a:t>
            </a: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Avenir Book" panose="02000503020000020003" pitchFamily="2" charset="0"/>
              </a:rPr>
              <a:t>Longer careful study required but may not be possible.</a:t>
            </a: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Avenir Book" panose="02000503020000020003" pitchFamily="2" charset="0"/>
              </a:rPr>
              <a:t>Need to develop plan for using beam to set upper limit on this systematic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C9672-79AF-49D1-A2E5-FD059180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BBEC8A-0BDA-4DB7-9329-A14723E2D54F}"/>
              </a:ext>
            </a:extLst>
          </p:cNvPr>
          <p:cNvCxnSpPr>
            <a:cxnSpLocks/>
          </p:cNvCxnSpPr>
          <p:nvPr/>
        </p:nvCxnSpPr>
        <p:spPr>
          <a:xfrm flipH="1" flipV="1">
            <a:off x="7548563" y="801461"/>
            <a:ext cx="644467" cy="15962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C6F970-698E-440C-8750-9824CADEAFDF}"/>
              </a:ext>
            </a:extLst>
          </p:cNvPr>
          <p:cNvCxnSpPr>
            <a:cxnSpLocks/>
          </p:cNvCxnSpPr>
          <p:nvPr/>
        </p:nvCxnSpPr>
        <p:spPr>
          <a:xfrm flipH="1" flipV="1">
            <a:off x="8235563" y="2515870"/>
            <a:ext cx="684154" cy="1642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3">
            <a:extLst>
              <a:ext uri="{FF2B5EF4-FFF2-40B4-BE49-F238E27FC236}">
                <a16:creationId xmlns:a16="http://schemas.microsoft.com/office/drawing/2014/main" id="{110C381C-A4D0-4290-A0B6-FA318DEBB8CF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Kerr Apparatus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50599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8A52-7C8E-9548-836A-B1DBC24B3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30" y="1024446"/>
            <a:ext cx="4884965" cy="5167532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latin typeface="Avenir Book" panose="02000503020000020003" pitchFamily="2" charset="0"/>
              </a:rPr>
              <a:t>GEMs are being installed between the dipole and the detector to help verify simulated radiative, </a:t>
            </a:r>
            <a:r>
              <a:rPr lang="en-US" sz="2300" dirty="0" err="1">
                <a:latin typeface="Avenir Book" panose="02000503020000020003" pitchFamily="2" charset="0"/>
              </a:rPr>
              <a:t>Levchuk</a:t>
            </a:r>
            <a:r>
              <a:rPr lang="en-US" sz="2300" dirty="0">
                <a:latin typeface="Avenir Book" panose="02000503020000020003" pitchFamily="2" charset="0"/>
              </a:rPr>
              <a:t> and multiple scattering effects.</a:t>
            </a:r>
          </a:p>
          <a:p>
            <a:pPr>
              <a:lnSpc>
                <a:spcPct val="120000"/>
              </a:lnSpc>
            </a:pPr>
            <a:r>
              <a:rPr lang="en-US" sz="2300" dirty="0">
                <a:latin typeface="Avenir Book" panose="02000503020000020003" pitchFamily="2" charset="0"/>
              </a:rPr>
              <a:t>Design recently completed by </a:t>
            </a:r>
            <a:r>
              <a:rPr lang="en-US" sz="2300" dirty="0" err="1">
                <a:latin typeface="Avenir Book" panose="02000503020000020003" pitchFamily="2" charset="0"/>
              </a:rPr>
              <a:t>Nilanga’s</a:t>
            </a:r>
            <a:r>
              <a:rPr lang="en-US" sz="2300" dirty="0">
                <a:latin typeface="Avenir Book" panose="02000503020000020003" pitchFamily="2" charset="0"/>
              </a:rPr>
              <a:t> group at UVA -- ready for construction</a:t>
            </a:r>
          </a:p>
          <a:p>
            <a:pPr>
              <a:lnSpc>
                <a:spcPct val="120000"/>
              </a:lnSpc>
            </a:pPr>
            <a:r>
              <a:rPr lang="en-US" sz="2300" dirty="0">
                <a:latin typeface="Avenir Book" panose="02000503020000020003" pitchFamily="2" charset="0"/>
              </a:rPr>
              <a:t>Readout split into right and left required to allow for resolution of left and right coincident Moller electrons</a:t>
            </a:r>
          </a:p>
          <a:p>
            <a:pPr>
              <a:lnSpc>
                <a:spcPct val="120000"/>
              </a:lnSpc>
            </a:pPr>
            <a:r>
              <a:rPr lang="en-US" sz="2300" dirty="0">
                <a:latin typeface="Avenir Book" panose="02000503020000020003" pitchFamily="2" charset="0"/>
              </a:rPr>
              <a:t>Support structure design to start soon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1C44-3749-144A-8F2B-F81E6C077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081" y="1066800"/>
            <a:ext cx="6548547" cy="50587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FD8D1-0D30-419A-962B-76A5B351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23">
            <a:extLst>
              <a:ext uri="{FF2B5EF4-FFF2-40B4-BE49-F238E27FC236}">
                <a16:creationId xmlns:a16="http://schemas.microsoft.com/office/drawing/2014/main" id="{B1976AA9-6BE2-41A1-B889-D24B8BFB4BA9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GEMS for the Møller Polarimeter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89891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E0CB-E54F-3142-9BD4-1131835E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30" y="1090869"/>
            <a:ext cx="10828318" cy="50813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Addition of a collimator is part of the project to help limit systematics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Need more simulation work to decide if this is needed and what its design should be.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Avenir Book" panose="02000503020000020003" pitchFamily="2" charset="0"/>
              </a:rPr>
              <a:t>Initial investigation underway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May be required to limit vertical acceptance on detector (remove sensitivity to Levchuk and knowledge of quad optics settings)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Target date set to make design decision by early April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1F036-C436-4133-87FF-86765093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23">
            <a:extLst>
              <a:ext uri="{FF2B5EF4-FFF2-40B4-BE49-F238E27FC236}">
                <a16:creationId xmlns:a16="http://schemas.microsoft.com/office/drawing/2014/main" id="{75793E85-D542-4651-A77B-E6435B7EE5C7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Collimator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81574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0376A-EB29-4DCD-87A0-7C75BB0D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14</a:t>
            </a:fld>
            <a:endParaRPr lang="en-US"/>
          </a:p>
        </p:txBody>
      </p:sp>
      <p:sp>
        <p:nvSpPr>
          <p:cNvPr id="9" name="Title 23">
            <a:extLst>
              <a:ext uri="{FF2B5EF4-FFF2-40B4-BE49-F238E27FC236}">
                <a16:creationId xmlns:a16="http://schemas.microsoft.com/office/drawing/2014/main" id="{0D06FE7B-3364-4413-AEE9-E6BAC77D59BC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Møller Polarimetry Active Personnel</a:t>
            </a:r>
            <a:endParaRPr lang="en-US" sz="4000" baseline="-25000" dirty="0"/>
          </a:p>
        </p:txBody>
      </p:sp>
      <p:pic>
        <p:nvPicPr>
          <p:cNvPr id="12" name="Picture 11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F676C6CF-E1FE-4293-AA10-8AAF8881C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570" y="1308803"/>
            <a:ext cx="2127803" cy="732910"/>
          </a:xfrm>
          <a:prstGeom prst="rect">
            <a:avLst/>
          </a:prstGeom>
          <a:noFill/>
          <a:effectLst>
            <a:glow rad="762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39C1699-DE22-44E0-A61F-FC318EAE0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338" y="1098383"/>
            <a:ext cx="3595408" cy="1123564"/>
          </a:xfrm>
          <a:prstGeom prst="rect">
            <a:avLst/>
          </a:prstGeom>
          <a:noFill/>
          <a:effectLst>
            <a:glow rad="762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61B5B142-0EAC-487F-AC74-FD7EEBE76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35" y="1313946"/>
            <a:ext cx="3065729" cy="687614"/>
          </a:xfrm>
          <a:prstGeom prst="rect">
            <a:avLst/>
          </a:prstGeom>
          <a:noFill/>
          <a:effectLst>
            <a:glow rad="762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830025-58C0-424D-B955-51C222CE67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794"/>
          <a:stretch/>
        </p:blipFill>
        <p:spPr>
          <a:xfrm>
            <a:off x="299930" y="2271377"/>
            <a:ext cx="1120963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4F277FAE-3EE8-49B3-B988-ED4407F27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35254"/>
              </p:ext>
            </p:extLst>
          </p:nvPr>
        </p:nvGraphicFramePr>
        <p:xfrm>
          <a:off x="249197" y="3673791"/>
          <a:ext cx="370005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332">
                  <a:extLst>
                    <a:ext uri="{9D8B030D-6E8A-4147-A177-3AD203B41FA5}">
                      <a16:colId xmlns:a16="http://schemas.microsoft.com/office/drawing/2014/main" val="2826405020"/>
                    </a:ext>
                  </a:extLst>
                </a:gridCol>
                <a:gridCol w="1353225">
                  <a:extLst>
                    <a:ext uri="{9D8B030D-6E8A-4147-A177-3AD203B41FA5}">
                      <a16:colId xmlns:a16="http://schemas.microsoft.com/office/drawing/2014/main" val="1643916138"/>
                    </a:ext>
                  </a:extLst>
                </a:gridCol>
                <a:gridCol w="1162501">
                  <a:extLst>
                    <a:ext uri="{9D8B030D-6E8A-4147-A177-3AD203B41FA5}">
                      <a16:colId xmlns:a16="http://schemas.microsoft.com/office/drawing/2014/main" val="2538683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venir Book"/>
                        </a:rPr>
                        <a:t>Donald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venir Book"/>
                        </a:rPr>
                        <a:t>Jones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Jim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Napolitano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Eric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King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104185"/>
                  </a:ext>
                </a:extLst>
              </a:tr>
            </a:tbl>
          </a:graphicData>
        </a:graphic>
      </p:graphicFrame>
      <p:pic>
        <p:nvPicPr>
          <p:cNvPr id="28" name="Picture 27" descr="A person with a white beard and glasses&#10;&#10;Description automatically generated with low confidence">
            <a:extLst>
              <a:ext uri="{FF2B5EF4-FFF2-40B4-BE49-F238E27FC236}">
                <a16:creationId xmlns:a16="http://schemas.microsoft.com/office/drawing/2014/main" id="{6B6D2433-EC7F-4A3B-8A9C-68A19FAD7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5772" y="2268005"/>
            <a:ext cx="1114219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2E881AE-9C4E-4723-B9C7-9136B1CB04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8971"/>
          <a:stretch/>
        </p:blipFill>
        <p:spPr>
          <a:xfrm>
            <a:off x="2844870" y="2271377"/>
            <a:ext cx="1005840" cy="142069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30F56CE5-6FB3-4324-A79E-2642346BB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41333"/>
              </p:ext>
            </p:extLst>
          </p:nvPr>
        </p:nvGraphicFramePr>
        <p:xfrm>
          <a:off x="4287570" y="3673791"/>
          <a:ext cx="2141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00">
                  <a:extLst>
                    <a:ext uri="{9D8B030D-6E8A-4147-A177-3AD203B41FA5}">
                      <a16:colId xmlns:a16="http://schemas.microsoft.com/office/drawing/2014/main" val="612791910"/>
                    </a:ext>
                  </a:extLst>
                </a:gridCol>
                <a:gridCol w="1070800">
                  <a:extLst>
                    <a:ext uri="{9D8B030D-6E8A-4147-A177-3AD203B41FA5}">
                      <a16:colId xmlns:a16="http://schemas.microsoft.com/office/drawing/2014/main" val="3523093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Paul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Souder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Faraz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Chahili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162968"/>
                  </a:ext>
                </a:extLst>
              </a:tr>
            </a:tbl>
          </a:graphicData>
        </a:graphic>
      </p:graphicFrame>
      <p:pic>
        <p:nvPicPr>
          <p:cNvPr id="35" name="Picture 3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F8A6B7B-8AE7-4663-9F0B-81FCB304AD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133" t="7677" r="31717" b="31048"/>
          <a:stretch/>
        </p:blipFill>
        <p:spPr>
          <a:xfrm>
            <a:off x="4290991" y="2267712"/>
            <a:ext cx="1022353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picture containing logo&#10;&#10;Description automatically generated">
            <a:extLst>
              <a:ext uri="{FF2B5EF4-FFF2-40B4-BE49-F238E27FC236}">
                <a16:creationId xmlns:a16="http://schemas.microsoft.com/office/drawing/2014/main" id="{C7BC9EEA-C905-4F82-8D39-190401E850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44734" y="1205966"/>
            <a:ext cx="1298815" cy="813924"/>
          </a:xfrm>
          <a:prstGeom prst="rect">
            <a:avLst/>
          </a:prstGeom>
          <a:noFill/>
          <a:effectLst>
            <a:glow rad="762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A picture containing person, person, glasses, wearing&#10;&#10;Description automatically generated">
            <a:extLst>
              <a:ext uri="{FF2B5EF4-FFF2-40B4-BE49-F238E27FC236}">
                <a16:creationId xmlns:a16="http://schemas.microsoft.com/office/drawing/2014/main" id="{7199EFE8-255E-4295-B975-36D495445C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7030" y="2274748"/>
            <a:ext cx="944550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A group of people sitting at a table with computers&#10;&#10;Description automatically generated with medium confidence">
            <a:extLst>
              <a:ext uri="{FF2B5EF4-FFF2-40B4-BE49-F238E27FC236}">
                <a16:creationId xmlns:a16="http://schemas.microsoft.com/office/drawing/2014/main" id="{9614C8B2-BB11-40B5-AC2E-858D305ECC2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1791" t="39109" r="28450" b="40175"/>
          <a:stretch/>
        </p:blipFill>
        <p:spPr>
          <a:xfrm>
            <a:off x="7941368" y="2271377"/>
            <a:ext cx="1177349" cy="142069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2" name="Table 26">
            <a:extLst>
              <a:ext uri="{FF2B5EF4-FFF2-40B4-BE49-F238E27FC236}">
                <a16:creationId xmlns:a16="http://schemas.microsoft.com/office/drawing/2014/main" id="{70E1DA6D-0E24-4493-B0A4-302EC151B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86959"/>
              </p:ext>
            </p:extLst>
          </p:nvPr>
        </p:nvGraphicFramePr>
        <p:xfrm>
          <a:off x="6835543" y="3692068"/>
          <a:ext cx="351713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130">
                  <a:extLst>
                    <a:ext uri="{9D8B030D-6E8A-4147-A177-3AD203B41FA5}">
                      <a16:colId xmlns:a16="http://schemas.microsoft.com/office/drawing/2014/main" val="2826405020"/>
                    </a:ext>
                  </a:extLst>
                </a:gridCol>
                <a:gridCol w="1435512">
                  <a:extLst>
                    <a:ext uri="{9D8B030D-6E8A-4147-A177-3AD203B41FA5}">
                      <a16:colId xmlns:a16="http://schemas.microsoft.com/office/drawing/2014/main" val="1643916138"/>
                    </a:ext>
                  </a:extLst>
                </a:gridCol>
                <a:gridCol w="1075497">
                  <a:extLst>
                    <a:ext uri="{9D8B030D-6E8A-4147-A177-3AD203B41FA5}">
                      <a16:colId xmlns:a16="http://schemas.microsoft.com/office/drawing/2014/main" val="2538683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venir Book"/>
                        </a:rPr>
                        <a:t>David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venir Book"/>
                        </a:rPr>
                        <a:t>Gaskell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Simona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Malace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Bill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Henry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104185"/>
                  </a:ext>
                </a:extLst>
              </a:tr>
            </a:tbl>
          </a:graphicData>
        </a:graphic>
      </p:graphicFrame>
      <p:pic>
        <p:nvPicPr>
          <p:cNvPr id="44" name="Picture 4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F7C22DE-7599-41AA-A4F4-F5EAD2DCCA5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784" r="14572"/>
          <a:stretch/>
        </p:blipFill>
        <p:spPr>
          <a:xfrm>
            <a:off x="10766415" y="2274748"/>
            <a:ext cx="944550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5" name="Table 45">
            <a:extLst>
              <a:ext uri="{FF2B5EF4-FFF2-40B4-BE49-F238E27FC236}">
                <a16:creationId xmlns:a16="http://schemas.microsoft.com/office/drawing/2014/main" id="{0EB56CE4-85E8-427C-9061-1333D9CD3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27366"/>
              </p:ext>
            </p:extLst>
          </p:nvPr>
        </p:nvGraphicFramePr>
        <p:xfrm>
          <a:off x="10766414" y="3692068"/>
          <a:ext cx="9445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550">
                  <a:extLst>
                    <a:ext uri="{9D8B030D-6E8A-4147-A177-3AD203B41FA5}">
                      <a16:colId xmlns:a16="http://schemas.microsoft.com/office/drawing/2014/main" val="667670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Kent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Paschke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665779"/>
                  </a:ext>
                </a:extLst>
              </a:tr>
            </a:tbl>
          </a:graphicData>
        </a:graphic>
      </p:graphicFrame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EA4B2AF0-0692-4E01-A187-3B93340687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95144" y="2274748"/>
            <a:ext cx="1057539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Two men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FAB54225-CA20-4A02-975D-79607320926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7217"/>
                    </a14:imgEffect>
                  </a14:imgLayer>
                </a14:imgProps>
              </a:ext>
            </a:extLst>
          </a:blip>
          <a:srcRect l="21557" t="12673" r="52927" b="48951"/>
          <a:stretch/>
        </p:blipFill>
        <p:spPr>
          <a:xfrm>
            <a:off x="5472941" y="2267712"/>
            <a:ext cx="942432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AD52D6F-D1EE-4A18-8990-2ECDD13E19FD}"/>
              </a:ext>
            </a:extLst>
          </p:cNvPr>
          <p:cNvSpPr txBox="1"/>
          <p:nvPr/>
        </p:nvSpPr>
        <p:spPr>
          <a:xfrm>
            <a:off x="4287570" y="4527740"/>
            <a:ext cx="2127803" cy="206508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65100">
              <a:schemeClr val="accent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latin typeface="Avenir Book" panose="02000503020000020003"/>
              </a:rPr>
              <a:t>Working on GEM insights.</a:t>
            </a:r>
            <a:br>
              <a:rPr lang="en-US" sz="1200" dirty="0">
                <a:latin typeface="Avenir Book" panose="02000503020000020003"/>
              </a:rPr>
            </a:br>
            <a:endParaRPr lang="en-US" sz="1200" dirty="0">
              <a:latin typeface="Avenir Book" panose="020005030200000200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latin typeface="Avenir Book" panose="02000503020000020003"/>
              </a:rPr>
              <a:t>GEM event reconstruction of simulated events.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06CBF5-050C-4376-A8A2-752AD4079326}"/>
              </a:ext>
            </a:extLst>
          </p:cNvPr>
          <p:cNvSpPr txBox="1"/>
          <p:nvPr/>
        </p:nvSpPr>
        <p:spPr>
          <a:xfrm>
            <a:off x="6837030" y="4531804"/>
            <a:ext cx="3490716" cy="206101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65100">
              <a:schemeClr val="accent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latin typeface="Avenir Book" panose="02000503020000020003"/>
              </a:rPr>
              <a:t>Maintain hardware.</a:t>
            </a:r>
            <a:br>
              <a:rPr lang="en-US" sz="1950" dirty="0">
                <a:latin typeface="Avenir Book" panose="02000503020000020003"/>
              </a:rPr>
            </a:br>
            <a:endParaRPr lang="en-US" sz="1950" dirty="0">
              <a:latin typeface="Avenir Book" panose="020005030200000200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latin typeface="Avenir Book" panose="02000503020000020003"/>
              </a:rPr>
              <a:t>Coordinate project deadlines.</a:t>
            </a:r>
            <a:br>
              <a:rPr lang="en-US" sz="1950" dirty="0">
                <a:latin typeface="Avenir Book" panose="02000503020000020003"/>
              </a:rPr>
            </a:br>
            <a:endParaRPr lang="en-US" sz="1950" dirty="0">
              <a:latin typeface="Avenir Book" panose="020005030200000200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latin typeface="Avenir Book" panose="02000503020000020003"/>
              </a:rPr>
              <a:t>Technical operators.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6DF947-2679-4FD4-A909-F2912A477545}"/>
              </a:ext>
            </a:extLst>
          </p:cNvPr>
          <p:cNvSpPr/>
          <p:nvPr/>
        </p:nvSpPr>
        <p:spPr>
          <a:xfrm>
            <a:off x="299930" y="4527740"/>
            <a:ext cx="3550780" cy="206508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65100">
              <a:schemeClr val="accent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  <a:latin typeface="Avenir Book" panose="02000503020000020003"/>
              </a:rPr>
              <a:t>Working on polarized materials review.</a:t>
            </a:r>
            <a:br>
              <a:rPr lang="en-US" sz="1600" dirty="0">
                <a:solidFill>
                  <a:schemeClr val="tx1"/>
                </a:solidFill>
                <a:latin typeface="Avenir Book" panose="02000503020000020003"/>
              </a:rPr>
            </a:br>
            <a:endParaRPr lang="en-US" sz="1600" dirty="0">
              <a:solidFill>
                <a:schemeClr val="tx1"/>
              </a:solidFill>
              <a:latin typeface="Avenir Book" panose="020005030200000200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  <a:latin typeface="Avenir Book" panose="02000503020000020003"/>
              </a:rPr>
              <a:t>Continued systematics reduction.</a:t>
            </a:r>
            <a:br>
              <a:rPr lang="en-US" sz="1600" dirty="0">
                <a:solidFill>
                  <a:schemeClr val="tx1"/>
                </a:solidFill>
                <a:latin typeface="Avenir Book" panose="02000503020000020003"/>
              </a:rPr>
            </a:br>
            <a:endParaRPr lang="en-US" sz="1600" dirty="0">
              <a:solidFill>
                <a:schemeClr val="tx1"/>
              </a:solidFill>
              <a:latin typeface="Avenir Book" panose="020005030200000200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  <a:latin typeface="Avenir Book" panose="02000503020000020003"/>
              </a:rPr>
              <a:t>Reviewing design issues.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05EAE5-1C5E-4B07-AE84-D53F46EAFFCE}"/>
              </a:ext>
            </a:extLst>
          </p:cNvPr>
          <p:cNvSpPr txBox="1"/>
          <p:nvPr/>
        </p:nvSpPr>
        <p:spPr>
          <a:xfrm>
            <a:off x="10797807" y="4527739"/>
            <a:ext cx="1045742" cy="122172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65100">
              <a:schemeClr val="accent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latin typeface="Avenir Book" panose="02000503020000020003"/>
              </a:rPr>
              <a:t>Insight</a:t>
            </a:r>
            <a:br>
              <a:rPr lang="en-US" sz="1650" dirty="0">
                <a:latin typeface="Avenir Book" panose="02000503020000020003"/>
              </a:rPr>
            </a:br>
            <a:endParaRPr lang="en-US" sz="1650" dirty="0">
              <a:latin typeface="Avenir Book" panose="020005030200000200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latin typeface="Avenir Book" panose="02000503020000020003"/>
              </a:rPr>
              <a:t>Advice</a:t>
            </a:r>
          </a:p>
        </p:txBody>
      </p:sp>
    </p:spTree>
    <p:extLst>
      <p:ext uri="{BB962C8B-B14F-4D97-AF65-F5344CB8AC3E}">
        <p14:creationId xmlns:p14="http://schemas.microsoft.com/office/powerpoint/2010/main" val="208487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B5BA-D279-8745-8AF5-A0C905915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8" y="1245715"/>
            <a:ext cx="10635879" cy="508133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Encouraging progress made on systematics during PREX-2 and CREX </a:t>
            </a:r>
            <a:br>
              <a:rPr lang="en-US" sz="2400" dirty="0">
                <a:latin typeface="Avenir Book" panose="02000503020000020003"/>
              </a:rPr>
            </a:br>
            <a:endParaRPr lang="en-US" sz="2400" dirty="0">
              <a:latin typeface="Avenir Book" panose="02000503020000020003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Progress on A</a:t>
            </a:r>
            <a:r>
              <a:rPr lang="en-US" sz="2400" baseline="-25000" dirty="0">
                <a:latin typeface="Avenir Book" panose="02000503020000020003"/>
              </a:rPr>
              <a:t>zz</a:t>
            </a:r>
            <a:r>
              <a:rPr lang="en-US" sz="2400" dirty="0">
                <a:latin typeface="Avenir Book" panose="02000503020000020003"/>
              </a:rPr>
              <a:t> &amp; Levchuk systematics nearly meet MOLLER requirements</a:t>
            </a:r>
            <a:br>
              <a:rPr lang="en-US" sz="2400" dirty="0">
                <a:latin typeface="Avenir Book" panose="02000503020000020003"/>
              </a:rPr>
            </a:br>
            <a:endParaRPr lang="en-US" sz="2400" dirty="0">
              <a:latin typeface="Avenir Book" panose="02000503020000020003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Two systematics (foil polarization and high current extrapolation) are highest priorities and will likely require beam time to limit</a:t>
            </a:r>
            <a:br>
              <a:rPr lang="en-US" sz="2400" dirty="0">
                <a:latin typeface="Avenir Book" panose="02000503020000020003"/>
              </a:rPr>
            </a:br>
            <a:endParaRPr lang="en-US" sz="2400" dirty="0">
              <a:latin typeface="Avenir Book" panose="02000503020000020003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Progress is being made on hardware improvements included in the MOLLER project, with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GEM design complete and support structure design to begin soon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Collimator design choice made by early Spring.</a:t>
            </a:r>
            <a:br>
              <a:rPr lang="en-US" sz="2400" dirty="0">
                <a:latin typeface="Avenir Book" panose="02000503020000020003"/>
              </a:rPr>
            </a:br>
            <a:endParaRPr lang="en-US" sz="2400" dirty="0">
              <a:latin typeface="Avenir Book" panose="02000503020000020003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All systematics being reviewed carefully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91239-5DA1-435F-8516-503F642F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23">
            <a:extLst>
              <a:ext uri="{FF2B5EF4-FFF2-40B4-BE49-F238E27FC236}">
                <a16:creationId xmlns:a16="http://schemas.microsoft.com/office/drawing/2014/main" id="{42319583-94CB-4745-9E8D-80425559B709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Summary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24987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3999-EC74-1849-BAA4-B1F1BC0A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59" y="2077148"/>
            <a:ext cx="3495135" cy="723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venir Book" panose="02000503020000020003" pitchFamily="2" charset="0"/>
              </a:rPr>
              <a:t>Agreement with Compton at ±0.02%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46C71-7150-C640-A254-5E99822162E0}"/>
              </a:ext>
            </a:extLst>
          </p:cNvPr>
          <p:cNvSpPr/>
          <p:nvPr/>
        </p:nvSpPr>
        <p:spPr>
          <a:xfrm>
            <a:off x="544966" y="2641443"/>
            <a:ext cx="403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575D-CB16-A64A-9477-3F8FD8ED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5" y="2979216"/>
            <a:ext cx="10743079" cy="36271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382A79-0CE5-8843-8721-785CC6A073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1499" y="304342"/>
            <a:ext cx="7308502" cy="24544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1088D3-A7C2-674D-9E3D-6E37D3F74C45}"/>
              </a:ext>
            </a:extLst>
          </p:cNvPr>
          <p:cNvSpPr/>
          <p:nvPr/>
        </p:nvSpPr>
        <p:spPr>
          <a:xfrm>
            <a:off x="2421687" y="3832735"/>
            <a:ext cx="45719" cy="3156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1FAF6-A6FD-F342-A778-8531670F802A}"/>
              </a:ext>
            </a:extLst>
          </p:cNvPr>
          <p:cNvSpPr/>
          <p:nvPr/>
        </p:nvSpPr>
        <p:spPr>
          <a:xfrm rot="5400000">
            <a:off x="2421687" y="3756535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99847-EFD6-BD4A-AD4F-19AC20E533C3}"/>
              </a:ext>
            </a:extLst>
          </p:cNvPr>
          <p:cNvSpPr/>
          <p:nvPr/>
        </p:nvSpPr>
        <p:spPr>
          <a:xfrm rot="5400000">
            <a:off x="2421683" y="4028681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567B-0375-7648-9461-2848D91F96B1}"/>
              </a:ext>
            </a:extLst>
          </p:cNvPr>
          <p:cNvSpPr txBox="1"/>
          <p:nvPr/>
        </p:nvSpPr>
        <p:spPr>
          <a:xfrm>
            <a:off x="2497620" y="38059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0.2%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0C08C-024B-1E45-84DA-48A789DB2F51}"/>
              </a:ext>
            </a:extLst>
          </p:cNvPr>
          <p:cNvSpPr/>
          <p:nvPr/>
        </p:nvSpPr>
        <p:spPr>
          <a:xfrm>
            <a:off x="5388734" y="641586"/>
            <a:ext cx="45719" cy="3156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F5D43F-E7A0-F148-BFF7-4C392AD3733D}"/>
              </a:ext>
            </a:extLst>
          </p:cNvPr>
          <p:cNvSpPr/>
          <p:nvPr/>
        </p:nvSpPr>
        <p:spPr>
          <a:xfrm rot="5400000">
            <a:off x="5388734" y="565386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59557B-CB1C-1B4D-B7C5-1448109E4DB2}"/>
              </a:ext>
            </a:extLst>
          </p:cNvPr>
          <p:cNvSpPr/>
          <p:nvPr/>
        </p:nvSpPr>
        <p:spPr>
          <a:xfrm rot="5400000">
            <a:off x="5388730" y="837532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D8B309-DFB0-EF45-A82D-1F9EDDD5C196}"/>
              </a:ext>
            </a:extLst>
          </p:cNvPr>
          <p:cNvSpPr txBox="1"/>
          <p:nvPr/>
        </p:nvSpPr>
        <p:spPr>
          <a:xfrm>
            <a:off x="5434453" y="61476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0.5%</a:t>
            </a:r>
          </a:p>
        </p:txBody>
      </p:sp>
      <p:sp>
        <p:nvSpPr>
          <p:cNvPr id="20" name="Title 23">
            <a:extLst>
              <a:ext uri="{FF2B5EF4-FFF2-40B4-BE49-F238E27FC236}">
                <a16:creationId xmlns:a16="http://schemas.microsoft.com/office/drawing/2014/main" id="{3880FE98-4607-4FC3-A0AB-7E65B20B279F}"/>
              </a:ext>
            </a:extLst>
          </p:cNvPr>
          <p:cNvSpPr txBox="1">
            <a:spLocks/>
          </p:cNvSpPr>
          <p:nvPr/>
        </p:nvSpPr>
        <p:spPr>
          <a:xfrm>
            <a:off x="299931" y="267816"/>
            <a:ext cx="3989265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CREX Results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C6CCD7C-072C-4A1E-AF07-116B4AD2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2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769B3FE-5689-4866-A039-4A2C3C732E37}"/>
              </a:ext>
            </a:extLst>
          </p:cNvPr>
          <p:cNvSpPr txBox="1">
            <a:spLocks/>
          </p:cNvSpPr>
          <p:nvPr/>
        </p:nvSpPr>
        <p:spPr>
          <a:xfrm>
            <a:off x="437275" y="1170032"/>
            <a:ext cx="3210329" cy="723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sz="2200" dirty="0">
                <a:latin typeface="Avenir Book" panose="02000503020000020003" pitchFamily="2" charset="0"/>
              </a:rPr>
              <a:t>Møller and Compton measurements during CREX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335E84-00D1-4170-A47E-CFA5558089BA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647604" y="1531545"/>
            <a:ext cx="677511" cy="0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5AA04D-F7C6-47EF-AFDA-A57ED0D251B7}"/>
              </a:ext>
            </a:extLst>
          </p:cNvPr>
          <p:cNvCxnSpPr>
            <a:cxnSpLocks/>
          </p:cNvCxnSpPr>
          <p:nvPr/>
        </p:nvCxnSpPr>
        <p:spPr>
          <a:xfrm>
            <a:off x="686368" y="2105251"/>
            <a:ext cx="0" cy="666820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C45F0F-A572-4F98-9695-B866241AB11E}"/>
              </a:ext>
            </a:extLst>
          </p:cNvPr>
          <p:cNvCxnSpPr/>
          <p:nvPr/>
        </p:nvCxnSpPr>
        <p:spPr>
          <a:xfrm>
            <a:off x="1653309" y="3493008"/>
            <a:ext cx="72043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60F012-5713-4EE2-B0FC-7DCE3307E03C}"/>
              </a:ext>
            </a:extLst>
          </p:cNvPr>
          <p:cNvCxnSpPr/>
          <p:nvPr/>
        </p:nvCxnSpPr>
        <p:spPr>
          <a:xfrm>
            <a:off x="1653309" y="3830136"/>
            <a:ext cx="72043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60AF4D-AFA2-4F6C-8E3F-077E2EEE26C0}"/>
              </a:ext>
            </a:extLst>
          </p:cNvPr>
          <p:cNvCxnSpPr>
            <a:cxnSpLocks/>
          </p:cNvCxnSpPr>
          <p:nvPr/>
        </p:nvCxnSpPr>
        <p:spPr>
          <a:xfrm>
            <a:off x="1588654" y="4151376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2EDBB7-965B-4B47-8B9B-3C9D1DEE7D24}"/>
              </a:ext>
            </a:extLst>
          </p:cNvPr>
          <p:cNvCxnSpPr>
            <a:cxnSpLocks/>
          </p:cNvCxnSpPr>
          <p:nvPr/>
        </p:nvCxnSpPr>
        <p:spPr>
          <a:xfrm>
            <a:off x="1588654" y="4481298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60BA8D-2676-45F2-8F8C-4D5DD4390D28}"/>
              </a:ext>
            </a:extLst>
          </p:cNvPr>
          <p:cNvCxnSpPr>
            <a:cxnSpLocks/>
          </p:cNvCxnSpPr>
          <p:nvPr/>
        </p:nvCxnSpPr>
        <p:spPr>
          <a:xfrm>
            <a:off x="1588654" y="4809744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108E4A7-8CD8-4A78-B5E5-9E6BA193B7A3}"/>
              </a:ext>
            </a:extLst>
          </p:cNvPr>
          <p:cNvCxnSpPr>
            <a:cxnSpLocks/>
          </p:cNvCxnSpPr>
          <p:nvPr/>
        </p:nvCxnSpPr>
        <p:spPr>
          <a:xfrm>
            <a:off x="1588654" y="5138928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21E8B6-E5DD-4D4D-BE21-3FA99D8BB427}"/>
              </a:ext>
            </a:extLst>
          </p:cNvPr>
          <p:cNvCxnSpPr>
            <a:cxnSpLocks/>
          </p:cNvCxnSpPr>
          <p:nvPr/>
        </p:nvCxnSpPr>
        <p:spPr>
          <a:xfrm>
            <a:off x="1588654" y="5468112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4FFE85-422E-46E3-8153-4C5ECFCE2CB7}"/>
              </a:ext>
            </a:extLst>
          </p:cNvPr>
          <p:cNvCxnSpPr>
            <a:cxnSpLocks/>
          </p:cNvCxnSpPr>
          <p:nvPr/>
        </p:nvCxnSpPr>
        <p:spPr>
          <a:xfrm>
            <a:off x="1588654" y="5806440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CD71D0-1653-417F-BCBC-B639BB329716}"/>
              </a:ext>
            </a:extLst>
          </p:cNvPr>
          <p:cNvCxnSpPr>
            <a:cxnSpLocks/>
          </p:cNvCxnSpPr>
          <p:nvPr/>
        </p:nvCxnSpPr>
        <p:spPr>
          <a:xfrm>
            <a:off x="1588654" y="6135624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98C6A3-BABB-44C5-A186-784715C3F29C}"/>
              </a:ext>
            </a:extLst>
          </p:cNvPr>
          <p:cNvCxnSpPr>
            <a:cxnSpLocks/>
          </p:cNvCxnSpPr>
          <p:nvPr/>
        </p:nvCxnSpPr>
        <p:spPr>
          <a:xfrm flipV="1">
            <a:off x="1884218" y="3334328"/>
            <a:ext cx="0" cy="28725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A29BC39-FE5B-448F-9876-1792923D2BBD}"/>
              </a:ext>
            </a:extLst>
          </p:cNvPr>
          <p:cNvCxnSpPr>
            <a:cxnSpLocks/>
          </p:cNvCxnSpPr>
          <p:nvPr/>
        </p:nvCxnSpPr>
        <p:spPr>
          <a:xfrm flipV="1">
            <a:off x="3401568" y="3340516"/>
            <a:ext cx="0" cy="28663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C9E5184-BAE7-441C-980C-36FE6BC2E307}"/>
              </a:ext>
            </a:extLst>
          </p:cNvPr>
          <p:cNvCxnSpPr>
            <a:cxnSpLocks/>
          </p:cNvCxnSpPr>
          <p:nvPr/>
        </p:nvCxnSpPr>
        <p:spPr>
          <a:xfrm flipV="1">
            <a:off x="9400586" y="3897745"/>
            <a:ext cx="0" cy="23029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70AB624-2D2B-49A6-87D1-61AC363D1ADC}"/>
              </a:ext>
            </a:extLst>
          </p:cNvPr>
          <p:cNvCxnSpPr>
            <a:cxnSpLocks/>
          </p:cNvCxnSpPr>
          <p:nvPr/>
        </p:nvCxnSpPr>
        <p:spPr>
          <a:xfrm flipV="1">
            <a:off x="7890441" y="3327552"/>
            <a:ext cx="0" cy="28663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78B7BF3-E4ED-4554-8BEE-86BF200593D9}"/>
              </a:ext>
            </a:extLst>
          </p:cNvPr>
          <p:cNvCxnSpPr>
            <a:cxnSpLocks/>
          </p:cNvCxnSpPr>
          <p:nvPr/>
        </p:nvCxnSpPr>
        <p:spPr>
          <a:xfrm flipV="1">
            <a:off x="6380295" y="3340516"/>
            <a:ext cx="0" cy="28663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09EB4C-F164-402A-BBEF-D9CA911EEF41}"/>
              </a:ext>
            </a:extLst>
          </p:cNvPr>
          <p:cNvCxnSpPr>
            <a:cxnSpLocks/>
          </p:cNvCxnSpPr>
          <p:nvPr/>
        </p:nvCxnSpPr>
        <p:spPr>
          <a:xfrm flipV="1">
            <a:off x="4888623" y="3340516"/>
            <a:ext cx="0" cy="28663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3999-EC74-1849-BAA4-B1F1BC0A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3" y="1256145"/>
            <a:ext cx="3391407" cy="33953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Record accuracy for JLab Møller polarimetry.</a:t>
            </a:r>
            <a:br>
              <a:rPr lang="en-US" sz="2400" dirty="0">
                <a:latin typeface="Avenir Book" panose="02000503020000020003" pitchFamily="2" charset="0"/>
              </a:rPr>
            </a:br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Significant progress has been made on A</a:t>
            </a:r>
            <a:r>
              <a:rPr lang="en-US" sz="2400" baseline="-25000" dirty="0">
                <a:latin typeface="Avenir Book" panose="02000503020000020003" pitchFamily="2" charset="0"/>
              </a:rPr>
              <a:t>zz</a:t>
            </a:r>
            <a:r>
              <a:rPr lang="en-US" sz="2400" dirty="0">
                <a:latin typeface="Avenir Book" panose="02000503020000020003" pitchFamily="2" charset="0"/>
              </a:rPr>
              <a:t> systematic.</a:t>
            </a:r>
            <a:br>
              <a:rPr lang="en-US" sz="2400" dirty="0">
                <a:latin typeface="Avenir Book" panose="02000503020000020003" pitchFamily="2" charset="0"/>
              </a:rPr>
            </a:br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It looks like we will be able to reach 0.14% or better uncertainty for A</a:t>
            </a:r>
            <a:r>
              <a:rPr lang="en-US" sz="2400" baseline="-25000" dirty="0">
                <a:latin typeface="Avenir Book" panose="02000503020000020003" pitchFamily="2" charset="0"/>
              </a:rPr>
              <a:t>zz</a:t>
            </a:r>
            <a:r>
              <a:rPr lang="en-US" sz="2400" dirty="0">
                <a:latin typeface="Avenir Book" panose="02000503020000020003" pitchFamily="2" charset="0"/>
              </a:rPr>
              <a:t> at 11 GeV.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CEB8D-A769-4418-BB43-7BE5E225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Title 23">
            <a:extLst>
              <a:ext uri="{FF2B5EF4-FFF2-40B4-BE49-F238E27FC236}">
                <a16:creationId xmlns:a16="http://schemas.microsoft.com/office/drawing/2014/main" id="{DEAC4A5C-B2AC-4030-9180-A8772EB22E7B}"/>
              </a:ext>
            </a:extLst>
          </p:cNvPr>
          <p:cNvSpPr txBox="1">
            <a:spLocks/>
          </p:cNvSpPr>
          <p:nvPr/>
        </p:nvSpPr>
        <p:spPr>
          <a:xfrm>
            <a:off x="299930" y="26781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CREX Systematics Results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168D2A-6193-469F-8EC2-EB6FD2E8C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759" y="1256145"/>
            <a:ext cx="7530649" cy="45858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A24A61-50EB-4C73-8197-867A17D883C8}"/>
              </a:ext>
            </a:extLst>
          </p:cNvPr>
          <p:cNvSpPr/>
          <p:nvPr/>
        </p:nvSpPr>
        <p:spPr>
          <a:xfrm>
            <a:off x="4618182" y="1773382"/>
            <a:ext cx="5384800" cy="3232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2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29;p28">
            <a:extLst>
              <a:ext uri="{FF2B5EF4-FFF2-40B4-BE49-F238E27FC236}">
                <a16:creationId xmlns:a16="http://schemas.microsoft.com/office/drawing/2014/main" id="{981B8020-A32B-204A-A316-48FAE37941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041" b="174"/>
          <a:stretch/>
        </p:blipFill>
        <p:spPr>
          <a:xfrm>
            <a:off x="364647" y="3770180"/>
            <a:ext cx="5162004" cy="276683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12C1CC7-4261-E444-B8CD-8BBE1D047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-1" r="1588" b="3164"/>
          <a:stretch/>
        </p:blipFill>
        <p:spPr bwMode="auto">
          <a:xfrm>
            <a:off x="6694307" y="2755543"/>
            <a:ext cx="5162004" cy="228174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988528-D773-DD47-82BA-D6F94054586C}"/>
              </a:ext>
            </a:extLst>
          </p:cNvPr>
          <p:cNvSpPr txBox="1"/>
          <p:nvPr/>
        </p:nvSpPr>
        <p:spPr>
          <a:xfrm>
            <a:off x="6626070" y="5166685"/>
            <a:ext cx="5411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Limiting the vertical detector acceptance allows AND over-tuning past rate peak to pull electrons off dipole walls allowed us to tune the Levchuk correction to nearly zero AND create a large flat region of Azz.</a:t>
            </a:r>
          </a:p>
        </p:txBody>
      </p:sp>
      <p:pic>
        <p:nvPicPr>
          <p:cNvPr id="13" name="Google Shape;330;p28">
            <a:extLst>
              <a:ext uri="{FF2B5EF4-FFF2-40B4-BE49-F238E27FC236}">
                <a16:creationId xmlns:a16="http://schemas.microsoft.com/office/drawing/2014/main" id="{3C2D4222-4C35-2D49-8ECC-96357475767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t="6062"/>
          <a:stretch/>
        </p:blipFill>
        <p:spPr>
          <a:xfrm>
            <a:off x="353592" y="1224862"/>
            <a:ext cx="5166360" cy="24264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C96548-79D3-C443-887F-18F7FAF6D824}"/>
              </a:ext>
            </a:extLst>
          </p:cNvPr>
          <p:cNvCxnSpPr>
            <a:cxnSpLocks/>
          </p:cNvCxnSpPr>
          <p:nvPr/>
        </p:nvCxnSpPr>
        <p:spPr>
          <a:xfrm>
            <a:off x="1283085" y="2129027"/>
            <a:ext cx="0" cy="70064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D3FB55-595E-B849-838F-7FE700E9D8DC}"/>
              </a:ext>
            </a:extLst>
          </p:cNvPr>
          <p:cNvSpPr txBox="1"/>
          <p:nvPr/>
        </p:nvSpPr>
        <p:spPr>
          <a:xfrm>
            <a:off x="1262820" y="2358738"/>
            <a:ext cx="811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9B1CF8-1E65-B54E-B3AF-14B0613A08F0}"/>
              </a:ext>
            </a:extLst>
          </p:cNvPr>
          <p:cNvSpPr txBox="1"/>
          <p:nvPr/>
        </p:nvSpPr>
        <p:spPr>
          <a:xfrm>
            <a:off x="1070765" y="2829673"/>
            <a:ext cx="1222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Simulated Azz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083D4F-714A-6742-970F-6A2922C566E1}"/>
              </a:ext>
            </a:extLst>
          </p:cNvPr>
          <p:cNvSpPr txBox="1"/>
          <p:nvPr/>
        </p:nvSpPr>
        <p:spPr>
          <a:xfrm rot="21062386">
            <a:off x="2576227" y="2193191"/>
            <a:ext cx="1630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A</a:t>
            </a:r>
            <a:r>
              <a:rPr lang="en-US" sz="1400" b="1" baseline="-25000" dirty="0">
                <a:solidFill>
                  <a:schemeClr val="accent2">
                    <a:lumMod val="75000"/>
                  </a:schemeClr>
                </a:solidFill>
              </a:rPr>
              <a:t>zz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0F156D-5835-3C49-90A5-47DF9A40E27B}"/>
              </a:ext>
            </a:extLst>
          </p:cNvPr>
          <p:cNvSpPr txBox="1"/>
          <p:nvPr/>
        </p:nvSpPr>
        <p:spPr>
          <a:xfrm rot="784381">
            <a:off x="2217033" y="1643556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Coincidence Rate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293206-D77D-674B-82C9-4F36635B4740}"/>
              </a:ext>
            </a:extLst>
          </p:cNvPr>
          <p:cNvSpPr txBox="1"/>
          <p:nvPr/>
        </p:nvSpPr>
        <p:spPr>
          <a:xfrm>
            <a:off x="936593" y="5395802"/>
            <a:ext cx="1490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764B9"/>
                </a:solidFill>
              </a:rPr>
              <a:t>Simulated Azz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1C1FC1-E349-E240-B09F-74F207F91C67}"/>
              </a:ext>
            </a:extLst>
          </p:cNvPr>
          <p:cNvSpPr txBox="1"/>
          <p:nvPr/>
        </p:nvSpPr>
        <p:spPr>
          <a:xfrm rot="1900641">
            <a:off x="1054213" y="4821242"/>
            <a:ext cx="1580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Azz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4AA24B-3F16-D548-8AD3-2507809E72CF}"/>
              </a:ext>
            </a:extLst>
          </p:cNvPr>
          <p:cNvSpPr txBox="1"/>
          <p:nvPr/>
        </p:nvSpPr>
        <p:spPr>
          <a:xfrm>
            <a:off x="1728195" y="4192715"/>
            <a:ext cx="1517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Coincidence Rate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A58BD7-F60C-544D-9AE4-043B10F74A62}"/>
              </a:ext>
            </a:extLst>
          </p:cNvPr>
          <p:cNvSpPr txBox="1"/>
          <p:nvPr/>
        </p:nvSpPr>
        <p:spPr>
          <a:xfrm>
            <a:off x="1040416" y="6290794"/>
            <a:ext cx="389771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Quadrupole 1 Detuning %</a:t>
            </a:r>
          </a:p>
        </p:txBody>
      </p:sp>
      <p:sp>
        <p:nvSpPr>
          <p:cNvPr id="47" name="Title 23">
            <a:extLst>
              <a:ext uri="{FF2B5EF4-FFF2-40B4-BE49-F238E27FC236}">
                <a16:creationId xmlns:a16="http://schemas.microsoft.com/office/drawing/2014/main" id="{F2748212-8006-4CD5-96C0-485609C0F28D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Moller A</a:t>
            </a:r>
            <a:r>
              <a:rPr lang="en-US" sz="4000" baseline="-25000" dirty="0"/>
              <a:t>zz</a:t>
            </a:r>
            <a:r>
              <a:rPr lang="en-US" sz="4000" dirty="0"/>
              <a:t>: Two Recent Improvements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36C92-6AC8-5747-9A81-0A0F5A2C1D4C}"/>
              </a:ext>
            </a:extLst>
          </p:cNvPr>
          <p:cNvSpPr txBox="1"/>
          <p:nvPr/>
        </p:nvSpPr>
        <p:spPr>
          <a:xfrm>
            <a:off x="6626070" y="1168055"/>
            <a:ext cx="5298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Our knowledge of spectrometer optics (field maps) is limited to several percent uncertainty, BUT simulation shows if we calibrate our settings relative to the rate maximum, we are </a:t>
            </a:r>
            <a:r>
              <a:rPr lang="en-US" u="sng" dirty="0">
                <a:latin typeface="Avenir Book" panose="02000503020000020003" pitchFamily="2" charset="0"/>
              </a:rPr>
              <a:t>highly</a:t>
            </a:r>
            <a:r>
              <a:rPr lang="en-US" dirty="0">
                <a:latin typeface="Avenir Book" panose="02000503020000020003" pitchFamily="2" charset="0"/>
              </a:rPr>
              <a:t> insensitive to absolute knowledge of optics.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8330DA-EDA9-431A-BCAC-8B18AC117094}"/>
              </a:ext>
            </a:extLst>
          </p:cNvPr>
          <p:cNvSpPr/>
          <p:nvPr/>
        </p:nvSpPr>
        <p:spPr>
          <a:xfrm>
            <a:off x="5629710" y="4440450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2C6662-B9E3-4167-B44F-5BA4B26A570A}"/>
              </a:ext>
            </a:extLst>
          </p:cNvPr>
          <p:cNvSpPr/>
          <p:nvPr/>
        </p:nvSpPr>
        <p:spPr>
          <a:xfrm>
            <a:off x="5972286" y="4440450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E0E9B73-A5F0-4677-AEE2-4679F9D6BA17}"/>
              </a:ext>
            </a:extLst>
          </p:cNvPr>
          <p:cNvSpPr/>
          <p:nvPr/>
        </p:nvSpPr>
        <p:spPr>
          <a:xfrm>
            <a:off x="5629710" y="4762378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D0CA241-0DD7-46BC-A612-109F9D5A82B7}"/>
              </a:ext>
            </a:extLst>
          </p:cNvPr>
          <p:cNvSpPr/>
          <p:nvPr/>
        </p:nvSpPr>
        <p:spPr>
          <a:xfrm>
            <a:off x="5972286" y="4762378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B41655-6875-4ADF-963B-BB8CF9FB609F}"/>
              </a:ext>
            </a:extLst>
          </p:cNvPr>
          <p:cNvSpPr/>
          <p:nvPr/>
        </p:nvSpPr>
        <p:spPr>
          <a:xfrm>
            <a:off x="5629710" y="5084306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2D5578B-018D-4967-88FB-B36DB95595B5}"/>
              </a:ext>
            </a:extLst>
          </p:cNvPr>
          <p:cNvSpPr/>
          <p:nvPr/>
        </p:nvSpPr>
        <p:spPr>
          <a:xfrm>
            <a:off x="5972286" y="5084306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D7AE001-9768-4180-9CB7-7D8F1A97FAAF}"/>
              </a:ext>
            </a:extLst>
          </p:cNvPr>
          <p:cNvSpPr/>
          <p:nvPr/>
        </p:nvSpPr>
        <p:spPr>
          <a:xfrm>
            <a:off x="5629710" y="5406234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02D7DA-D758-4AEC-8038-11FE5E6FFD4B}"/>
              </a:ext>
            </a:extLst>
          </p:cNvPr>
          <p:cNvSpPr/>
          <p:nvPr/>
        </p:nvSpPr>
        <p:spPr>
          <a:xfrm>
            <a:off x="5972286" y="5406234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39A5E6-ACE7-42F2-9378-052D8691D2F2}"/>
              </a:ext>
            </a:extLst>
          </p:cNvPr>
          <p:cNvSpPr txBox="1"/>
          <p:nvPr/>
        </p:nvSpPr>
        <p:spPr>
          <a:xfrm>
            <a:off x="936593" y="3788102"/>
            <a:ext cx="41049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PREX 2 PMT Simulation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B09652-3FBC-4BE4-A18A-17A3AAC6C5CA}"/>
              </a:ext>
            </a:extLst>
          </p:cNvPr>
          <p:cNvSpPr txBox="1"/>
          <p:nvPr/>
        </p:nvSpPr>
        <p:spPr>
          <a:xfrm>
            <a:off x="893171" y="1224862"/>
            <a:ext cx="41049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PREX 8 PMT Simulation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86CC7B-23DD-49EB-880A-00E1A5A8358B}"/>
              </a:ext>
            </a:extLst>
          </p:cNvPr>
          <p:cNvSpPr/>
          <p:nvPr/>
        </p:nvSpPr>
        <p:spPr>
          <a:xfrm>
            <a:off x="5626900" y="1833102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14527F3-59C1-4920-BE5C-D50E5D074A05}"/>
              </a:ext>
            </a:extLst>
          </p:cNvPr>
          <p:cNvSpPr/>
          <p:nvPr/>
        </p:nvSpPr>
        <p:spPr>
          <a:xfrm>
            <a:off x="5969476" y="1833102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BF7C83-B07E-423F-9598-C8F00D6A5847}"/>
              </a:ext>
            </a:extLst>
          </p:cNvPr>
          <p:cNvSpPr/>
          <p:nvPr/>
        </p:nvSpPr>
        <p:spPr>
          <a:xfrm>
            <a:off x="5626900" y="2155030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89A2097-7DDE-4E34-9736-25B9D0E391B5}"/>
              </a:ext>
            </a:extLst>
          </p:cNvPr>
          <p:cNvSpPr/>
          <p:nvPr/>
        </p:nvSpPr>
        <p:spPr>
          <a:xfrm>
            <a:off x="5969476" y="2155030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A5B3FB0-C6C9-44A2-90B6-FACCF36B05D6}"/>
              </a:ext>
            </a:extLst>
          </p:cNvPr>
          <p:cNvSpPr/>
          <p:nvPr/>
        </p:nvSpPr>
        <p:spPr>
          <a:xfrm>
            <a:off x="5626900" y="2476958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55097E-4100-4911-9477-780E6739F5F4}"/>
              </a:ext>
            </a:extLst>
          </p:cNvPr>
          <p:cNvSpPr/>
          <p:nvPr/>
        </p:nvSpPr>
        <p:spPr>
          <a:xfrm>
            <a:off x="5969476" y="2476958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B6576A0-D8FB-4566-998E-8DBEF2BAAA8D}"/>
              </a:ext>
            </a:extLst>
          </p:cNvPr>
          <p:cNvSpPr/>
          <p:nvPr/>
        </p:nvSpPr>
        <p:spPr>
          <a:xfrm>
            <a:off x="5626900" y="2798886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E6F2D2D-7310-47F4-809D-3C9F8360E150}"/>
              </a:ext>
            </a:extLst>
          </p:cNvPr>
          <p:cNvSpPr/>
          <p:nvPr/>
        </p:nvSpPr>
        <p:spPr>
          <a:xfrm>
            <a:off x="5969476" y="2798886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7529D35-1EF5-4F4C-9C39-D587723EF77D}"/>
              </a:ext>
            </a:extLst>
          </p:cNvPr>
          <p:cNvSpPr txBox="1"/>
          <p:nvPr/>
        </p:nvSpPr>
        <p:spPr>
          <a:xfrm>
            <a:off x="996790" y="3381981"/>
            <a:ext cx="389771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Quadrupole 1 Detuning 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8D632C-54B8-4F11-BB39-BD6D1C5205C7}"/>
              </a:ext>
            </a:extLst>
          </p:cNvPr>
          <p:cNvCxnSpPr>
            <a:cxnSpLocks/>
          </p:cNvCxnSpPr>
          <p:nvPr/>
        </p:nvCxnSpPr>
        <p:spPr>
          <a:xfrm>
            <a:off x="2293279" y="5672801"/>
            <a:ext cx="1403818" cy="0"/>
          </a:xfrm>
          <a:prstGeom prst="straightConnector1">
            <a:avLst/>
          </a:prstGeom>
          <a:ln w="254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2701BFA-2912-4192-BCC5-B875ED682121}"/>
              </a:ext>
            </a:extLst>
          </p:cNvPr>
          <p:cNvSpPr txBox="1"/>
          <p:nvPr/>
        </p:nvSpPr>
        <p:spPr>
          <a:xfrm>
            <a:off x="1951639" y="5683302"/>
            <a:ext cx="2074862" cy="2462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Relatively Flat A</a:t>
            </a:r>
            <a:r>
              <a:rPr lang="en-US" sz="1000" baseline="-25000" dirty="0"/>
              <a:t>zz</a:t>
            </a:r>
            <a:r>
              <a:rPr lang="en-US" sz="1000" dirty="0"/>
              <a:t> Region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F2157474-5F1C-47F7-AAB1-8617BE1E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26E07-528B-4E49-8C09-9AC030B6B8C7}"/>
              </a:ext>
            </a:extLst>
          </p:cNvPr>
          <p:cNvSpPr txBox="1"/>
          <p:nvPr/>
        </p:nvSpPr>
        <p:spPr>
          <a:xfrm>
            <a:off x="5640313" y="1264451"/>
            <a:ext cx="647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Active PMTs</a:t>
            </a:r>
            <a:br>
              <a:rPr lang="en-US" sz="1000" dirty="0"/>
            </a:br>
            <a:r>
              <a:rPr lang="en-US" sz="1000" dirty="0"/>
              <a:t>(Red)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EB74D5-AD75-4CA1-BB4C-F1769417DB90}"/>
              </a:ext>
            </a:extLst>
          </p:cNvPr>
          <p:cNvSpPr txBox="1"/>
          <p:nvPr/>
        </p:nvSpPr>
        <p:spPr>
          <a:xfrm>
            <a:off x="5635752" y="3841523"/>
            <a:ext cx="647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Active PMTs</a:t>
            </a:r>
            <a:br>
              <a:rPr lang="en-US" sz="1000" dirty="0"/>
            </a:br>
            <a:r>
              <a:rPr lang="en-US" sz="1000" dirty="0"/>
              <a:t>(Red)</a:t>
            </a:r>
          </a:p>
        </p:txBody>
      </p:sp>
    </p:spTree>
    <p:extLst>
      <p:ext uri="{BB962C8B-B14F-4D97-AF65-F5344CB8AC3E}">
        <p14:creationId xmlns:p14="http://schemas.microsoft.com/office/powerpoint/2010/main" val="198867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5052" y="6243269"/>
            <a:ext cx="952229" cy="420381"/>
          </a:xfrm>
        </p:spPr>
        <p:txBody>
          <a:bodyPr/>
          <a:lstStyle/>
          <a:p>
            <a:fld id="{A1F76C85-8017-E241-94D0-67864585A5F5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CC83F-5144-4049-8DDB-C954711C9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" t="15949" r="2645" b="12582"/>
          <a:stretch/>
        </p:blipFill>
        <p:spPr>
          <a:xfrm>
            <a:off x="445997" y="1164770"/>
            <a:ext cx="5965371" cy="2264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43E81-7F38-C642-A62E-5A4BD4629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25" y="3569004"/>
            <a:ext cx="6030686" cy="3049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E64DE8-9CFD-0347-98D3-C06EBCC2FBA8}"/>
              </a:ext>
            </a:extLst>
          </p:cNvPr>
          <p:cNvSpPr txBox="1"/>
          <p:nvPr/>
        </p:nvSpPr>
        <p:spPr>
          <a:xfrm rot="516465">
            <a:off x="4133107" y="1176972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Coincidence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C286D-8E8D-9046-BAC4-4C3132BC18B5}"/>
              </a:ext>
            </a:extLst>
          </p:cNvPr>
          <p:cNvSpPr txBox="1"/>
          <p:nvPr/>
        </p:nvSpPr>
        <p:spPr>
          <a:xfrm rot="21447275">
            <a:off x="4476111" y="2519542"/>
            <a:ext cx="1222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764B9"/>
                </a:solidFill>
              </a:rPr>
              <a:t>Simulated Azz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719AE7-2791-4F48-AFDF-1822A0F5344E}"/>
              </a:ext>
            </a:extLst>
          </p:cNvPr>
          <p:cNvSpPr txBox="1"/>
          <p:nvPr/>
        </p:nvSpPr>
        <p:spPr>
          <a:xfrm rot="20541985">
            <a:off x="3993073" y="1713998"/>
            <a:ext cx="1477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Azz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36C92-6AC8-5747-9A81-0A0F5A2C1D4C}"/>
              </a:ext>
            </a:extLst>
          </p:cNvPr>
          <p:cNvSpPr txBox="1"/>
          <p:nvPr/>
        </p:nvSpPr>
        <p:spPr>
          <a:xfrm>
            <a:off x="6651050" y="1137068"/>
            <a:ext cx="2366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At 11 GeV, with current beamline setup, we are unable to tune away large Levchuk correction nor create a flat region insensitive to accurate knowledge of the optical tune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988528-D773-DD47-82BA-D6F94054586C}"/>
              </a:ext>
            </a:extLst>
          </p:cNvPr>
          <p:cNvSpPr txBox="1"/>
          <p:nvPr/>
        </p:nvSpPr>
        <p:spPr>
          <a:xfrm>
            <a:off x="6583680" y="3520440"/>
            <a:ext cx="23664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However, moving target 30 cm upstream accomplishes what we want by allowing Moller scatters to further separate before quadrupole steering. </a:t>
            </a:r>
            <a:br>
              <a:rPr lang="en-US" dirty="0">
                <a:latin typeface="Avenir Book" panose="02000503020000020003" pitchFamily="2" charset="0"/>
              </a:rPr>
            </a:b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Now officially implemented in beam line design.</a:t>
            </a:r>
          </a:p>
        </p:txBody>
      </p:sp>
      <p:sp>
        <p:nvSpPr>
          <p:cNvPr id="11" name="8-Point Star 9">
            <a:extLst>
              <a:ext uri="{FF2B5EF4-FFF2-40B4-BE49-F238E27FC236}">
                <a16:creationId xmlns:a16="http://schemas.microsoft.com/office/drawing/2014/main" id="{6F1B1432-4A81-4412-A25B-39721A936BD5}"/>
              </a:ext>
            </a:extLst>
          </p:cNvPr>
          <p:cNvSpPr/>
          <p:nvPr/>
        </p:nvSpPr>
        <p:spPr>
          <a:xfrm>
            <a:off x="8964064" y="2205445"/>
            <a:ext cx="2884458" cy="2264229"/>
          </a:xfrm>
          <a:prstGeom prst="star8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</a:rPr>
              <a:t>Caveat: results for 4.5cm vertical detector acceptance.</a:t>
            </a:r>
            <a:r>
              <a:rPr lang="en-US" sz="6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br>
              <a:rPr lang="en-US" sz="6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en-US" sz="6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</a:rPr>
              <a:t>May require detector redesign or collimator.</a:t>
            </a:r>
          </a:p>
        </p:txBody>
      </p:sp>
      <p:sp>
        <p:nvSpPr>
          <p:cNvPr id="12" name="Title 23">
            <a:extLst>
              <a:ext uri="{FF2B5EF4-FFF2-40B4-BE49-F238E27FC236}">
                <a16:creationId xmlns:a16="http://schemas.microsoft.com/office/drawing/2014/main" id="{C46DA8FE-F354-401B-8C56-071DCBD4C167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dirty="0"/>
              <a:t>A</a:t>
            </a:r>
            <a:r>
              <a:rPr lang="da-DK" sz="4000" baseline="-25000" dirty="0"/>
              <a:t>zz</a:t>
            </a:r>
            <a:r>
              <a:rPr lang="da-DK" sz="4000" dirty="0"/>
              <a:t> at 11 GeV optics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80398-E975-4842-AA21-537FB40F716E}"/>
              </a:ext>
            </a:extLst>
          </p:cNvPr>
          <p:cNvSpPr txBox="1"/>
          <p:nvPr/>
        </p:nvSpPr>
        <p:spPr>
          <a:xfrm rot="288382">
            <a:off x="4024305" y="4033397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Coincidence 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ECB03-4A92-4DEF-8448-12F6B39C4781}"/>
              </a:ext>
            </a:extLst>
          </p:cNvPr>
          <p:cNvSpPr txBox="1"/>
          <p:nvPr/>
        </p:nvSpPr>
        <p:spPr>
          <a:xfrm rot="20185410">
            <a:off x="4460613" y="4849783"/>
            <a:ext cx="1477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Azz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9F777C-03D5-43EA-A6E6-30F2502C3DB3}"/>
              </a:ext>
            </a:extLst>
          </p:cNvPr>
          <p:cNvSpPr txBox="1"/>
          <p:nvPr/>
        </p:nvSpPr>
        <p:spPr>
          <a:xfrm>
            <a:off x="4588052" y="5416231"/>
            <a:ext cx="1222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764B9"/>
                </a:solidFill>
              </a:rPr>
              <a:t>Simulated Azz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B7F607-4A71-4E25-AF9E-BC4A34479AE0}"/>
              </a:ext>
            </a:extLst>
          </p:cNvPr>
          <p:cNvCxnSpPr>
            <a:cxnSpLocks/>
          </p:cNvCxnSpPr>
          <p:nvPr/>
        </p:nvCxnSpPr>
        <p:spPr>
          <a:xfrm>
            <a:off x="6569781" y="1243965"/>
            <a:ext cx="0" cy="209359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4745B1-CDF5-4E6D-9B39-7820AE30B935}"/>
              </a:ext>
            </a:extLst>
          </p:cNvPr>
          <p:cNvCxnSpPr>
            <a:cxnSpLocks/>
          </p:cNvCxnSpPr>
          <p:nvPr/>
        </p:nvCxnSpPr>
        <p:spPr>
          <a:xfrm>
            <a:off x="6569781" y="3634740"/>
            <a:ext cx="0" cy="289750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0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B3989-A8FD-CD4E-BFD4-E9FC5DF0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31" y="1338614"/>
            <a:ext cx="11191344" cy="47421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Moving Møller target coils upstream required some re-configuring of the beam line design: design changes now included in model</a:t>
            </a:r>
            <a:br>
              <a:rPr lang="en-US" sz="2400" dirty="0">
                <a:latin typeface="Avenir Book" panose="02000503020000020003" pitchFamily="2" charset="0"/>
              </a:rPr>
            </a:br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Plan in place to implement improved MOLLER beam line including Møller target move before MOLLER </a:t>
            </a:r>
            <a:br>
              <a:rPr lang="en-US" sz="2400" dirty="0">
                <a:latin typeface="Avenir Book" panose="02000503020000020003" pitchFamily="2" charset="0"/>
              </a:rPr>
            </a:br>
            <a:endParaRPr lang="en-US" sz="2400" dirty="0">
              <a:latin typeface="Avenir Book" panose="02000503020000020003" pitchFamily="2" charset="0"/>
            </a:endParaRPr>
          </a:p>
          <a:p>
            <a:pPr lvl="1"/>
            <a:r>
              <a:rPr lang="en-US" sz="2200" dirty="0">
                <a:latin typeface="Avenir Book" panose="02000503020000020003" pitchFamily="2" charset="0"/>
              </a:rPr>
              <a:t>Could be as early as Spring 2022, although the probability for getting all parts in hand on time is low.</a:t>
            </a:r>
            <a:br>
              <a:rPr lang="en-US" sz="2200" dirty="0">
                <a:latin typeface="Avenir Book" panose="02000503020000020003" pitchFamily="2" charset="0"/>
              </a:rPr>
            </a:br>
            <a:endParaRPr lang="en-US" sz="2200" dirty="0">
              <a:latin typeface="Avenir Book" panose="02000503020000020003" pitchFamily="2" charset="0"/>
            </a:endParaRPr>
          </a:p>
          <a:p>
            <a:pPr lvl="1"/>
            <a:r>
              <a:rPr lang="en-US" sz="2200" dirty="0">
                <a:latin typeface="Avenir Book" panose="02000503020000020003" pitchFamily="2" charset="0"/>
              </a:rPr>
              <a:t>Early implementation gives us time to study impact of redesign and benchmark simulation ahead of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7EAB-FAA3-44F8-BDD9-C0D0BE56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6</a:t>
            </a:fld>
            <a:endParaRPr lang="en-US"/>
          </a:p>
        </p:txBody>
      </p:sp>
      <p:sp>
        <p:nvSpPr>
          <p:cNvPr id="5" name="Title 23">
            <a:extLst>
              <a:ext uri="{FF2B5EF4-FFF2-40B4-BE49-F238E27FC236}">
                <a16:creationId xmlns:a16="http://schemas.microsoft.com/office/drawing/2014/main" id="{9C560617-710A-4047-B972-5E0A3DA509FA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485670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Beam Line Redesign Being Implemented</a:t>
            </a:r>
          </a:p>
        </p:txBody>
      </p:sp>
    </p:spTree>
    <p:extLst>
      <p:ext uri="{BB962C8B-B14F-4D97-AF65-F5344CB8AC3E}">
        <p14:creationId xmlns:p14="http://schemas.microsoft.com/office/powerpoint/2010/main" val="169326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A422E-6A00-5148-A889-2A328F1781CF}"/>
              </a:ext>
            </a:extLst>
          </p:cNvPr>
          <p:cNvSpPr txBox="1"/>
          <p:nvPr/>
        </p:nvSpPr>
        <p:spPr>
          <a:xfrm>
            <a:off x="193964" y="1104724"/>
            <a:ext cx="4553527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>
                <a:latin typeface="Avenir Book" panose="02000503020000020003" pitchFamily="2" charset="0"/>
              </a:rPr>
              <a:t>Levchuk correction requires a model of the momentum distributions for polarized and unpolarized electrons in Fe</a:t>
            </a:r>
            <a:br>
              <a:rPr lang="en-US" sz="1000" dirty="0">
                <a:latin typeface="Avenir Book" panose="02000503020000020003" pitchFamily="2" charset="0"/>
              </a:rPr>
            </a:br>
            <a:endParaRPr lang="en-US" sz="10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>
                <a:latin typeface="Avenir Book" panose="02000503020000020003" pitchFamily="2" charset="0"/>
              </a:rPr>
              <a:t>For past two decades this correction has been done using distributions from modified hydrogen wavefunctions.</a:t>
            </a:r>
            <a:br>
              <a:rPr lang="en-US" sz="1000" dirty="0">
                <a:latin typeface="Avenir Book" panose="02000503020000020003" pitchFamily="2" charset="0"/>
              </a:rPr>
            </a:br>
            <a:endParaRPr lang="en-US" sz="10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>
                <a:latin typeface="Avenir Book" panose="02000503020000020003" pitchFamily="2" charset="0"/>
              </a:rPr>
              <a:t>Data from CREX showed that this calculation predicted a 30% smaller “peak” than measured.</a:t>
            </a:r>
            <a:br>
              <a:rPr lang="en-US" sz="1000" dirty="0">
                <a:latin typeface="Avenir Book" panose="02000503020000020003" pitchFamily="2" charset="0"/>
              </a:rPr>
            </a:br>
            <a:endParaRPr lang="en-US" sz="10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>
                <a:latin typeface="Avenir Book" panose="02000503020000020003" pitchFamily="2" charset="0"/>
              </a:rPr>
              <a:t>Reached out to expert John </a:t>
            </a:r>
            <a:r>
              <a:rPr lang="en-US" sz="1900" dirty="0" err="1">
                <a:latin typeface="Avenir Book" panose="02000503020000020003" pitchFamily="2" charset="0"/>
              </a:rPr>
              <a:t>Perdew</a:t>
            </a:r>
            <a:r>
              <a:rPr lang="en-US" sz="1900" dirty="0">
                <a:latin typeface="Avenir Book" panose="02000503020000020003" pitchFamily="2" charset="0"/>
              </a:rPr>
              <a:t>⃰ at Temple University and his student Aaron Kaplan suggested a Hartree-</a:t>
            </a:r>
            <a:r>
              <a:rPr lang="en-US" sz="1900" dirty="0" err="1">
                <a:latin typeface="Avenir Book" panose="02000503020000020003" pitchFamily="2" charset="0"/>
              </a:rPr>
              <a:t>Fock</a:t>
            </a:r>
            <a:r>
              <a:rPr lang="en-US" sz="1900" dirty="0">
                <a:latin typeface="Avenir Book" panose="02000503020000020003" pitchFamily="2" charset="0"/>
              </a:rPr>
              <a:t> model and provided the momentum distributions. </a:t>
            </a:r>
            <a:br>
              <a:rPr lang="en-US" sz="1000" dirty="0">
                <a:latin typeface="Avenir Book" panose="02000503020000020003" pitchFamily="2" charset="0"/>
              </a:rPr>
            </a:br>
            <a:endParaRPr lang="en-US" sz="10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b="1" dirty="0">
                <a:solidFill>
                  <a:srgbClr val="FF0000"/>
                </a:solidFill>
                <a:latin typeface="Avenir Book" panose="02000503020000020003" pitchFamily="2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Avenir Book" panose="02000503020000020003" pitchFamily="2" charset="0"/>
                <a:sym typeface="Wingdings" panose="05000000000000000000" pitchFamily="2" charset="2"/>
              </a:rPr>
              <a:t> </a:t>
            </a:r>
            <a:r>
              <a:rPr lang="en-US" sz="1900" b="1" dirty="0">
                <a:solidFill>
                  <a:srgbClr val="FF0000"/>
                </a:solidFill>
                <a:latin typeface="Avenir Book" panose="02000503020000020003" pitchFamily="2" charset="0"/>
              </a:rPr>
              <a:t>Exciting agreement! </a:t>
            </a:r>
            <a:r>
              <a:rPr lang="en-US" sz="1900" b="1" dirty="0">
                <a:solidFill>
                  <a:srgbClr val="FF0000"/>
                </a:solidFill>
                <a:latin typeface="Avenir Book" panose="02000503020000020003" pitchFamily="2" charset="0"/>
                <a:sym typeface="Wingdings" panose="05000000000000000000" pitchFamily="2" charset="2"/>
              </a:rPr>
              <a:t> </a:t>
            </a:r>
            <a:endParaRPr lang="en-US" sz="1900" b="1" dirty="0">
              <a:solidFill>
                <a:srgbClr val="FF0000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99802-48AC-2645-BCF9-1B2B9F5E17E8}"/>
              </a:ext>
            </a:extLst>
          </p:cNvPr>
          <p:cNvSpPr/>
          <p:nvPr/>
        </p:nvSpPr>
        <p:spPr>
          <a:xfrm>
            <a:off x="426755" y="6103507"/>
            <a:ext cx="7830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venir Book" panose="02000503020000020003" pitchFamily="2" charset="0"/>
              </a:rPr>
              <a:t>⃰ </a:t>
            </a:r>
            <a:r>
              <a:rPr lang="en-US" sz="1500" dirty="0">
                <a:latin typeface="Avenir Book" panose="02000503020000020003" pitchFamily="2" charset="0"/>
              </a:rPr>
              <a:t>John </a:t>
            </a:r>
            <a:r>
              <a:rPr lang="en-US" sz="1500" dirty="0" err="1">
                <a:latin typeface="Avenir Book" panose="02000503020000020003" pitchFamily="2" charset="0"/>
              </a:rPr>
              <a:t>Perdew</a:t>
            </a:r>
            <a:r>
              <a:rPr lang="en-US" sz="1500" dirty="0">
                <a:latin typeface="Avenir Book" panose="02000503020000020003" pitchFamily="2" charset="0"/>
              </a:rPr>
              <a:t> is one of the most highly cited scientists of all time with over 150,000 Google citations</a:t>
            </a:r>
            <a:endParaRPr lang="en-US" sz="1500" dirty="0"/>
          </a:p>
        </p:txBody>
      </p:sp>
      <p:sp>
        <p:nvSpPr>
          <p:cNvPr id="9" name="Title 23">
            <a:extLst>
              <a:ext uri="{FF2B5EF4-FFF2-40B4-BE49-F238E27FC236}">
                <a16:creationId xmlns:a16="http://schemas.microsoft.com/office/drawing/2014/main" id="{70B32C48-BD3B-495F-B52C-4FDFC7BFACCC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Another recent improvement for A</a:t>
            </a:r>
            <a:r>
              <a:rPr lang="en-US" sz="4000" baseline="-25000" dirty="0"/>
              <a:t>zz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F71FE-9F53-4793-8620-F8BBD3468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64" y="1249377"/>
            <a:ext cx="7278044" cy="43592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964C6FF7-8B5C-40AE-9F21-5C18CC6A6D57}"/>
              </a:ext>
            </a:extLst>
          </p:cNvPr>
          <p:cNvSpPr txBox="1"/>
          <p:nvPr/>
        </p:nvSpPr>
        <p:spPr>
          <a:xfrm>
            <a:off x="6707095" y="2058921"/>
            <a:ext cx="1846062" cy="307777"/>
          </a:xfrm>
          <a:prstGeom prst="rect">
            <a:avLst/>
          </a:prstGeom>
          <a:solidFill>
            <a:schemeClr val="bg1"/>
          </a:solidFill>
          <a:effectLst>
            <a:glow rad="50800">
              <a:srgbClr val="FF00FF">
                <a:alpha val="7400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FF"/>
                </a:solidFill>
              </a:rPr>
              <a:t>Hartree-</a:t>
            </a:r>
            <a:r>
              <a:rPr lang="en-US" sz="1400" b="1" dirty="0" err="1">
                <a:solidFill>
                  <a:srgbClr val="FF00FF"/>
                </a:solidFill>
              </a:rPr>
              <a:t>Fock</a:t>
            </a:r>
            <a:r>
              <a:rPr lang="en-US" sz="1400" b="1" dirty="0">
                <a:solidFill>
                  <a:srgbClr val="FF00FF"/>
                </a:solidFill>
              </a:rPr>
              <a:t> Model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BCD78155-4F16-4700-A9B6-4F9010DDF3B0}"/>
              </a:ext>
            </a:extLst>
          </p:cNvPr>
          <p:cNvSpPr txBox="1"/>
          <p:nvPr/>
        </p:nvSpPr>
        <p:spPr>
          <a:xfrm>
            <a:off x="6827953" y="2528030"/>
            <a:ext cx="2398738" cy="307777"/>
          </a:xfrm>
          <a:prstGeom prst="rect">
            <a:avLst/>
          </a:prstGeom>
          <a:solidFill>
            <a:schemeClr val="bg1"/>
          </a:solidFill>
          <a:effectLst>
            <a:glow rad="50800">
              <a:schemeClr val="accent2">
                <a:alpha val="74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2"/>
                </a:solidFill>
              </a:rPr>
              <a:t>Modified Hydrogen Model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62F4A92-069B-4D5B-B194-DF12F357CA0B}"/>
              </a:ext>
            </a:extLst>
          </p:cNvPr>
          <p:cNvSpPr txBox="1"/>
          <p:nvPr/>
        </p:nvSpPr>
        <p:spPr>
          <a:xfrm>
            <a:off x="7274453" y="2994359"/>
            <a:ext cx="1180229" cy="307777"/>
          </a:xfrm>
          <a:prstGeom prst="rect">
            <a:avLst/>
          </a:prstGeom>
          <a:solidFill>
            <a:schemeClr val="bg1"/>
          </a:solidFill>
          <a:effectLst>
            <a:glow rad="50800">
              <a:srgbClr val="FF0000">
                <a:alpha val="7400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</a:rPr>
              <a:t>CREX Data</a:t>
            </a:r>
          </a:p>
        </p:txBody>
      </p:sp>
    </p:spTree>
    <p:extLst>
      <p:ext uri="{BB962C8B-B14F-4D97-AF65-F5344CB8AC3E}">
        <p14:creationId xmlns:p14="http://schemas.microsoft.com/office/powerpoint/2010/main" val="131109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446C71-7150-C640-A254-5E99822162E0}"/>
              </a:ext>
            </a:extLst>
          </p:cNvPr>
          <p:cNvSpPr/>
          <p:nvPr/>
        </p:nvSpPr>
        <p:spPr>
          <a:xfrm>
            <a:off x="363868" y="1221680"/>
            <a:ext cx="4023406" cy="399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venir Book" panose="02000503020000020003" pitchFamily="2" charset="0"/>
              </a:rPr>
              <a:t>Systematics inflated by foil polarization and high current extrapolation</a:t>
            </a:r>
            <a:br>
              <a:rPr lang="en-US" sz="2000" dirty="0">
                <a:latin typeface="Avenir Book" panose="02000503020000020003" pitchFamily="2" charset="0"/>
              </a:rPr>
            </a:br>
            <a:endParaRPr lang="en-US" sz="20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100" dirty="0">
                <a:latin typeface="Avenir Book" panose="02000503020000020003" pitchFamily="2" charset="0"/>
              </a:rPr>
              <a:t>These two contribute a total of 0.76% and the rest is 0.38%</a:t>
            </a:r>
            <a:br>
              <a:rPr lang="en-US" sz="1900" dirty="0">
                <a:latin typeface="Avenir Book" panose="02000503020000020003" pitchFamily="2" charset="0"/>
              </a:rPr>
            </a:br>
            <a:endParaRPr lang="en-US" sz="19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100" dirty="0">
                <a:latin typeface="Avenir Book" panose="02000503020000020003" pitchFamily="2" charset="0"/>
              </a:rPr>
              <a:t>Likely overestimated (given level of agreement with Compton which had 0.5% uncertainty) but difficult to limit without better measurements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39CF6-A341-48C4-A9A4-AA79918C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8E36D9-73B2-4117-9110-C6C982AE5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18" y="1256145"/>
            <a:ext cx="7092450" cy="43190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7B3F74-9F83-4B63-9A44-4696EE474B2F}"/>
              </a:ext>
            </a:extLst>
          </p:cNvPr>
          <p:cNvSpPr/>
          <p:nvPr/>
        </p:nvSpPr>
        <p:spPr>
          <a:xfrm>
            <a:off x="4609628" y="2066544"/>
            <a:ext cx="5384800" cy="3232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DBEAEE-7574-4349-81A4-7A649F957487}"/>
              </a:ext>
            </a:extLst>
          </p:cNvPr>
          <p:cNvSpPr/>
          <p:nvPr/>
        </p:nvSpPr>
        <p:spPr>
          <a:xfrm>
            <a:off x="4609628" y="4133273"/>
            <a:ext cx="5384800" cy="3232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3">
            <a:extLst>
              <a:ext uri="{FF2B5EF4-FFF2-40B4-BE49-F238E27FC236}">
                <a16:creationId xmlns:a16="http://schemas.microsoft.com/office/drawing/2014/main" id="{B44E3CA7-BABE-49A9-ABC9-422E51A4A6D2}"/>
              </a:ext>
            </a:extLst>
          </p:cNvPr>
          <p:cNvSpPr txBox="1">
            <a:spLocks/>
          </p:cNvSpPr>
          <p:nvPr/>
        </p:nvSpPr>
        <p:spPr>
          <a:xfrm>
            <a:off x="299930" y="26781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CREX Troublesome Systematics</a:t>
            </a:r>
          </a:p>
        </p:txBody>
      </p:sp>
    </p:spTree>
    <p:extLst>
      <p:ext uri="{BB962C8B-B14F-4D97-AF65-F5344CB8AC3E}">
        <p14:creationId xmlns:p14="http://schemas.microsoft.com/office/powerpoint/2010/main" val="115999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19D4F-8087-AF4B-B8D9-37D5E1EE3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509" y="1265381"/>
            <a:ext cx="4350327" cy="483938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Book" panose="02000503020000020003" pitchFamily="2" charset="0"/>
              </a:rPr>
              <a:t>Potential to be the limiting systematic unless we measure it.</a:t>
            </a:r>
            <a:br>
              <a:rPr lang="en-US" dirty="0">
                <a:latin typeface="Avenir Book" panose="02000503020000020003" pitchFamily="2" charset="0"/>
              </a:rPr>
            </a:br>
            <a:endParaRPr lang="en-US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Book" panose="02000503020000020003" pitchFamily="2" charset="0"/>
              </a:rPr>
              <a:t>We will develop a plan to directly measure:</a:t>
            </a:r>
            <a:br>
              <a:rPr lang="en-US" sz="600" dirty="0">
                <a:latin typeface="Avenir Book" panose="02000503020000020003" pitchFamily="2" charset="0"/>
              </a:rPr>
            </a:br>
            <a:endParaRPr lang="en-US" sz="600" dirty="0">
              <a:latin typeface="Avenir Book" panose="02000503020000020003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Avenir Book" panose="02000503020000020003" pitchFamily="2" charset="0"/>
              </a:rPr>
              <a:t>Beat frequency method used before where the laser is tuned just off the 499 MHz so only every nth pulse actually goes to the hall but full power on photocathode.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Avenir Book" panose="02000503020000020003" pitchFamily="2" charset="0"/>
              </a:rPr>
              <a:t>Can investigate what statistics Compton could get at 5 </a:t>
            </a:r>
            <a:r>
              <a:rPr lang="en-US" sz="2200" dirty="0" err="1">
                <a:latin typeface="Avenir Book" panose="02000503020000020003" pitchFamily="2" charset="0"/>
              </a:rPr>
              <a:t>uA</a:t>
            </a:r>
            <a:r>
              <a:rPr lang="en-US" sz="2200" dirty="0">
                <a:latin typeface="Avenir Book" panose="02000503020000020003" pitchFamily="2" charset="0"/>
              </a:rPr>
              <a:t> for </a:t>
            </a:r>
            <a:br>
              <a:rPr lang="en-US" sz="2200" dirty="0">
                <a:latin typeface="Avenir Book" panose="02000503020000020003" pitchFamily="2" charset="0"/>
              </a:rPr>
            </a:br>
            <a:r>
              <a:rPr lang="en-US" sz="2200" dirty="0">
                <a:latin typeface="Avenir Book" panose="02000503020000020003" pitchFamily="2" charset="0"/>
              </a:rPr>
              <a:t>8 hrs.</a:t>
            </a:r>
          </a:p>
        </p:txBody>
      </p:sp>
      <p:pic>
        <p:nvPicPr>
          <p:cNvPr id="1026" name="Picture 2" descr="xkcd: Sustainable">
            <a:extLst>
              <a:ext uri="{FF2B5EF4-FFF2-40B4-BE49-F238E27FC236}">
                <a16:creationId xmlns:a16="http://schemas.microsoft.com/office/drawing/2014/main" id="{895E3E85-BB71-E643-B04B-A034A7B5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72" y="1265381"/>
            <a:ext cx="6110870" cy="48393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3DAB-D09D-4061-AE46-0C519C26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8C3A6CB2-8EC0-4BB5-B230-C163B6297204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Extrapolation to High Current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702918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1802</TotalTime>
  <Words>1064</Words>
  <Application>Microsoft Office PowerPoint</Application>
  <PresentationFormat>Widescreen</PresentationFormat>
  <Paragraphs>141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Avenir Book</vt:lpstr>
      <vt:lpstr>Avenir Medium</vt:lpstr>
      <vt:lpstr>Calibri</vt:lpstr>
      <vt:lpstr>Wingdings</vt:lpstr>
      <vt:lpstr>Wood Type</vt:lpstr>
      <vt:lpstr>Møller Polarimetry Update   Don Jones   Temple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Moller Polarimetry Update  Don Jones Temple University</dc:title>
  <dc:creator>Donald Jones</dc:creator>
  <cp:lastModifiedBy>Eric King</cp:lastModifiedBy>
  <cp:revision>13</cp:revision>
  <dcterms:created xsi:type="dcterms:W3CDTF">2021-11-05T14:24:40Z</dcterms:created>
  <dcterms:modified xsi:type="dcterms:W3CDTF">2021-12-15T17:25:13Z</dcterms:modified>
</cp:coreProperties>
</file>