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7"/>
  </p:notesMasterIdLst>
  <p:sldIdLst>
    <p:sldId id="256" r:id="rId2"/>
    <p:sldId id="257" r:id="rId3"/>
    <p:sldId id="265" r:id="rId4"/>
    <p:sldId id="372" r:id="rId5"/>
    <p:sldId id="375" r:id="rId6"/>
    <p:sldId id="374" r:id="rId7"/>
    <p:sldId id="373" r:id="rId8"/>
    <p:sldId id="258" r:id="rId9"/>
    <p:sldId id="259" r:id="rId10"/>
    <p:sldId id="263" r:id="rId11"/>
    <p:sldId id="260" r:id="rId12"/>
    <p:sldId id="261" r:id="rId13"/>
    <p:sldId id="262" r:id="rId14"/>
    <p:sldId id="37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FA172-4C54-714E-96D0-0BD6A99942C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6D4D-3705-7942-96A1-E1E9B8DE4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7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66D4D-3705-7942-96A1-E1E9B8DE4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2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368A-8DA3-1840-A4E6-4443FB9B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0B55D-BF3B-B94A-9ABE-9E601DC0E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12AB8-B4D2-C94C-8447-F2C61771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25CA-4B9D-4420-BB9E-C250DB30E421}" type="datetime1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9FF82-5677-1E44-850B-5D34A7AA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FD583-C59E-1743-A646-A541C45E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5C6F-5F4E-7848-B7D8-4C29EC86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DD36D-7D18-4340-BD4A-290886772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4460A-8B89-F840-B2E9-C15EEFC2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85306-5165-294E-8681-204F706D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A2DD7-DF88-544E-8749-CAF0C96E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B71B1-F0CD-804C-B96E-6E060F93C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126FF-C26F-574A-89F9-4125CC6F7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4419-45B3-9647-A953-D0484A97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200-C4CB-574D-8175-A9B8326C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A0114-09E3-AF49-B390-2F836C53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C1CB-EC99-C344-9AB3-82221CB7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1376-40F8-2445-AD8C-A3E83F838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D0689-D4EA-F341-8C78-21ACAABF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1649E-FF66-C648-96A7-CD393EC3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DB0A4-A0E7-2243-BE90-851EFE43C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2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93A1-566D-C549-AEC4-B6DD70F3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6D4BB-3A6D-2347-BE2E-8473C5BE3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95838-0903-8A4B-9AA4-8EE9EE7D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F184C-64AF-734A-B20F-40394F32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FCEB4-0D0C-E149-8F01-6CFCAB9A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43DB-E6F3-314A-AB98-3B240A68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40F2-C858-7B49-8BC4-9E09B6ABC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FFCF3-4E2E-4442-A3AD-07F874B94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8BD3C-AB2E-4046-9404-5F9AC8F4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878B4-40DF-1C40-8FFA-2C65A709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F1EC-14C2-E44D-AE6D-0CC4B0CB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7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B650-3108-754D-B2EB-236E4D1F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75DD0-C817-4C41-81E7-6D17A441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FBD7A-B101-ED4E-B47C-B08ACEDE6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84672-8EE1-024A-AD22-CD1FB045B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0505C-9500-4E49-B86F-0B5B6A48F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D3107-6C08-8C41-B0CB-CA70243A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12/13/21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9AE4B1-5E50-574E-9554-F11D127D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83666-BF19-A444-A657-A9DD303F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5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8B49-54E2-CC4B-80D7-45C6620C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9DA15-0D87-8D4B-8A46-5A54D7E2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12/13/21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E3DA8-1ECF-5A46-B422-88C36F57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76186-4044-5B4C-980C-43F5625F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7CBC8-C4AC-0F40-8112-8FDFCD81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12/13/21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9097C-0C25-9A47-BD71-2D025BED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EB0A-1663-9140-8265-0A88C1DA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68C0-7DAB-A246-B3E9-3E7F2A42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3376-A67F-764D-9B43-A9131271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E39EE-49D1-364B-A32C-8C26841CE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CFEC9-74B4-2743-9C31-62A44A4D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7086C-9D20-3143-BC7E-FD514FA8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36796-3E0F-0048-8C7C-80363539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8043-7D9E-BE4C-BC99-38353B3C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5091A-A9EA-D447-90C3-17CCB593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811B9-3951-A949-966C-12CE37E44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71256-7D16-F147-A11D-6408A38B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C44CE-DF03-014F-B53E-6D0C3807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476C4-6D26-8947-84E8-ECB1094F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7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039A5-4F0A-0241-9463-D20BB650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35D5F-39FF-964C-8535-6861BA3F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C2A99-C2A4-0145-B787-73B5F05C5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C3A7-D6F6-4D38-A7C3-B72967BB81A6}" type="datetime1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0836F-D644-4A4D-A54A-AF4087C41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49A2B-752C-6F46-8649-7A9EEB147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9BF0-6DE9-F345-8F3E-0F0266B1B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8564009" cy="3701211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Moller Polarimetry Update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Don Jones 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Temple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2E3BA-1837-B140-A3BB-56FC754F0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554" y="4408715"/>
            <a:ext cx="4546873" cy="143183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Dec. 2021 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MOLLER Collaboration Meeting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A7C78FA-0690-714F-8849-6329ECA3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8963" cy="86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munications Dept. Resources | Jefferson Lab">
            <a:extLst>
              <a:ext uri="{FF2B5EF4-FFF2-40B4-BE49-F238E27FC236}">
                <a16:creationId xmlns:a16="http://schemas.microsoft.com/office/drawing/2014/main" id="{90376B39-CD72-174F-8A80-9816AF8C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48" y="0"/>
            <a:ext cx="2744152" cy="8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1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4889-882B-5749-AE25-6A11DF1D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03" y="0"/>
            <a:ext cx="94890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Foil polarization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A53B6-0754-3147-A673-C363C4EB134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11686" y="1883229"/>
            <a:ext cx="5127171" cy="465318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Potentially large systematic: 1% smaller polarization during PREX-2 when running on a wrinkle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Attempts to measure with Kerr apparatus only partially successful.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Kerr apparatus: modulate polarization at fixed frequency and pull out polarization signal on reflected light from magnetized foil with lock-in amplifier (magnetization rotates polarization)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B2B7470-9177-3441-A908-4D0D85FADFAB}"/>
              </a:ext>
            </a:extLst>
          </p:cNvPr>
          <p:cNvSpPr txBox="1">
            <a:spLocks/>
          </p:cNvSpPr>
          <p:nvPr/>
        </p:nvSpPr>
        <p:spPr>
          <a:xfrm>
            <a:off x="577623" y="1842408"/>
            <a:ext cx="4826000" cy="372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Book" panose="02000503020000020003" pitchFamily="2" charset="0"/>
              </a:rPr>
              <a:t>Publication nearly ready to submit to NIM that shows Fe foil polarization at saturation known to ±0.24%</a:t>
            </a:r>
          </a:p>
          <a:p>
            <a:r>
              <a:rPr lang="en-US" dirty="0">
                <a:latin typeface="Avenir Book" panose="02000503020000020003" pitchFamily="2" charset="0"/>
              </a:rPr>
              <a:t>Still need to prove that we are at saturation</a:t>
            </a:r>
          </a:p>
          <a:p>
            <a:r>
              <a:rPr lang="en-US" dirty="0">
                <a:latin typeface="Avenir Book" panose="02000503020000020003" pitchFamily="2" charset="0"/>
              </a:rPr>
              <a:t>Sensitivity of degree of saturation on foil and angle and flatness needs to be measured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7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CB04-5DB0-424E-A572-280B52B3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7" y="0"/>
            <a:ext cx="9489000" cy="968829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Kerr apparatus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BF63EB-B8A2-CB4B-931E-1A95C808F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9" r="-1" b="1275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A82716F-4871-A34E-B5E5-B4FD5BD92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6" t="7083"/>
          <a:stretch/>
        </p:blipFill>
        <p:spPr>
          <a:xfrm rot="5400000">
            <a:off x="1251774" y="2847963"/>
            <a:ext cx="3203906" cy="45930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A4F22-F7A9-CC4D-8E4C-742977DD4F45}"/>
              </a:ext>
            </a:extLst>
          </p:cNvPr>
          <p:cNvSpPr txBox="1"/>
          <p:nvPr/>
        </p:nvSpPr>
        <p:spPr>
          <a:xfrm>
            <a:off x="2039863" y="4501820"/>
            <a:ext cx="303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Medium" panose="02000503020000020003" pitchFamily="2" charset="0"/>
              </a:rPr>
              <a:t>Example saturation curves taken with Kerr apparatus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0B2DFE-4079-C840-8BAC-24E8EB545FCA}"/>
              </a:ext>
            </a:extLst>
          </p:cNvPr>
          <p:cNvCxnSpPr>
            <a:cxnSpLocks/>
          </p:cNvCxnSpPr>
          <p:nvPr/>
        </p:nvCxnSpPr>
        <p:spPr>
          <a:xfrm flipH="1" flipV="1">
            <a:off x="7559500" y="791789"/>
            <a:ext cx="1360213" cy="33661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E07B36-8892-2D4B-B349-44FE2E689CD1}"/>
              </a:ext>
            </a:extLst>
          </p:cNvPr>
          <p:cNvCxnSpPr>
            <a:cxnSpLocks/>
          </p:cNvCxnSpPr>
          <p:nvPr/>
        </p:nvCxnSpPr>
        <p:spPr>
          <a:xfrm flipH="1" flipV="1">
            <a:off x="7194430" y="983411"/>
            <a:ext cx="985827" cy="3353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5BFFE6-FEC1-8245-A618-8B3E2591FC82}"/>
              </a:ext>
            </a:extLst>
          </p:cNvPr>
          <p:cNvSpPr txBox="1">
            <a:spLocks/>
          </p:cNvSpPr>
          <p:nvPr/>
        </p:nvSpPr>
        <p:spPr>
          <a:xfrm>
            <a:off x="306162" y="801462"/>
            <a:ext cx="5100638" cy="2428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Book" panose="02000503020000020003" pitchFamily="2" charset="0"/>
              </a:rPr>
              <a:t>Not able to conclusively reach saturation, but see signature of interference effects</a:t>
            </a:r>
          </a:p>
          <a:p>
            <a:r>
              <a:rPr lang="en-US" dirty="0">
                <a:latin typeface="Avenir Book" panose="02000503020000020003" pitchFamily="2" charset="0"/>
              </a:rPr>
              <a:t>Longer careful study required but may not be possible.</a:t>
            </a:r>
          </a:p>
          <a:p>
            <a:r>
              <a:rPr lang="en-US" dirty="0">
                <a:latin typeface="Avenir Book" panose="02000503020000020003" pitchFamily="2" charset="0"/>
              </a:rPr>
              <a:t>Need to develop plan for using beam to set upper limit on this systematic</a:t>
            </a:r>
          </a:p>
        </p:txBody>
      </p:sp>
    </p:spTree>
    <p:extLst>
      <p:ext uri="{BB962C8B-B14F-4D97-AF65-F5344CB8AC3E}">
        <p14:creationId xmlns:p14="http://schemas.microsoft.com/office/powerpoint/2010/main" val="150599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A1BE-175D-2040-98BA-25F38260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1" y="0"/>
            <a:ext cx="9310924" cy="1154711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GEMs for Moller polarimeter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8A52-7C8E-9548-836A-B1DBC24B3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21" y="1252538"/>
            <a:ext cx="4884965" cy="4843462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Book" panose="02000503020000020003" pitchFamily="2" charset="0"/>
              </a:rPr>
              <a:t>GEMs are being installed between the dipole and the detector to help verify simulated radiative, </a:t>
            </a:r>
            <a:r>
              <a:rPr lang="en-US" sz="2000" dirty="0" err="1">
                <a:latin typeface="Avenir Book" panose="02000503020000020003" pitchFamily="2" charset="0"/>
              </a:rPr>
              <a:t>Levchuk</a:t>
            </a:r>
            <a:r>
              <a:rPr lang="en-US" sz="2000" dirty="0">
                <a:latin typeface="Avenir Book" panose="02000503020000020003" pitchFamily="2" charset="0"/>
              </a:rPr>
              <a:t> and multiple scattering effects.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venir Book" panose="02000503020000020003" pitchFamily="2" charset="0"/>
              </a:rPr>
              <a:t>Design recently completed by </a:t>
            </a:r>
            <a:r>
              <a:rPr lang="en-US" sz="2000" dirty="0" err="1">
                <a:latin typeface="Avenir Book" panose="02000503020000020003" pitchFamily="2" charset="0"/>
              </a:rPr>
              <a:t>Nilanga’s</a:t>
            </a:r>
            <a:r>
              <a:rPr lang="en-US" sz="2000" dirty="0">
                <a:latin typeface="Avenir Book" panose="02000503020000020003" pitchFamily="2" charset="0"/>
              </a:rPr>
              <a:t> group at UVA -- ready for construction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venir Book" panose="02000503020000020003" pitchFamily="2" charset="0"/>
              </a:rPr>
              <a:t>Readout split into right and left required to allow for resolution of left and right coincident Moller electrons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venir Book" panose="02000503020000020003" pitchFamily="2" charset="0"/>
              </a:rPr>
              <a:t>Support structure design to start soon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1C44-3749-144A-8F2B-F81E6C077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081" y="1066800"/>
            <a:ext cx="6548547" cy="50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1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7FCB-F43F-8C40-AD1F-5F1C4B2A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0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Collimator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E0CB-E54F-3142-9BD4-1131835EC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Avenir Book" panose="02000503020000020003" pitchFamily="2" charset="0"/>
              </a:rPr>
              <a:t>Addition of a collimator is part of the project to help limit systematics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Need more simulation work to decide if this is needed and what its design should be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May be required to limit vertical acceptance on detector (remove sensitivity to </a:t>
            </a:r>
            <a:r>
              <a:rPr lang="en-US" sz="2200" dirty="0" err="1">
                <a:latin typeface="Avenir Book" panose="02000503020000020003" pitchFamily="2" charset="0"/>
              </a:rPr>
              <a:t>Levchuk</a:t>
            </a:r>
            <a:r>
              <a:rPr lang="en-US" sz="2200" dirty="0">
                <a:latin typeface="Avenir Book" panose="02000503020000020003" pitchFamily="2" charset="0"/>
              </a:rPr>
              <a:t> and knowledge of quad optics settings)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Target date set to make design decision by early April</a:t>
            </a:r>
          </a:p>
        </p:txBody>
      </p:sp>
    </p:spTree>
    <p:extLst>
      <p:ext uri="{BB962C8B-B14F-4D97-AF65-F5344CB8AC3E}">
        <p14:creationId xmlns:p14="http://schemas.microsoft.com/office/powerpoint/2010/main" val="181574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B8BB-FE53-854F-8BAC-9D860356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9F07B-92BE-454A-B337-A8D2B0721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545771"/>
            <a:ext cx="10787743" cy="4631192"/>
          </a:xfrm>
        </p:spPr>
        <p:txBody>
          <a:bodyPr/>
          <a:lstStyle/>
          <a:p>
            <a:r>
              <a:rPr lang="en-US" dirty="0"/>
              <a:t>Temple University: D. Jones, J. Napolitano, and recently Eric King working on a variety of systematic and design issues </a:t>
            </a:r>
          </a:p>
          <a:p>
            <a:r>
              <a:rPr lang="en-US" dirty="0"/>
              <a:t>Syracuse University: P. Souder and student Faraz </a:t>
            </a:r>
            <a:r>
              <a:rPr lang="en-US" dirty="0" err="1"/>
              <a:t>Chahili</a:t>
            </a:r>
            <a:r>
              <a:rPr lang="en-US" dirty="0"/>
              <a:t> working on insights from future GEMs and how they can be used to verify the simulation inputs</a:t>
            </a:r>
          </a:p>
          <a:p>
            <a:r>
              <a:rPr lang="en-US" dirty="0"/>
              <a:t>Jefferson Lab: Simona, Dave Gaskell, and Bill Henry maintain and upgrade hardware/software </a:t>
            </a:r>
          </a:p>
          <a:p>
            <a:r>
              <a:rPr lang="en-US" dirty="0"/>
              <a:t>University of Virginia: Kent </a:t>
            </a:r>
            <a:r>
              <a:rPr lang="en-US" dirty="0" err="1"/>
              <a:t>Paschke</a:t>
            </a:r>
            <a:r>
              <a:rPr lang="en-US" dirty="0"/>
              <a:t> maintains critical eye and provides key advice/insight.</a:t>
            </a:r>
          </a:p>
        </p:txBody>
      </p:sp>
    </p:spTree>
    <p:extLst>
      <p:ext uri="{BB962C8B-B14F-4D97-AF65-F5344CB8AC3E}">
        <p14:creationId xmlns:p14="http://schemas.microsoft.com/office/powerpoint/2010/main" val="208487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363C-3612-3C4B-8424-0BECFAD9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0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B5BA-D279-8745-8AF5-A0C905915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Encouraging progress made on systematics during PREX-2 and CREX </a:t>
            </a:r>
          </a:p>
          <a:p>
            <a:r>
              <a:rPr lang="en-US" sz="2200" dirty="0"/>
              <a:t>Progress on </a:t>
            </a:r>
            <a:r>
              <a:rPr lang="en-US" sz="2200" dirty="0" err="1"/>
              <a:t>Azz+Levchuk</a:t>
            </a:r>
            <a:r>
              <a:rPr lang="en-US" sz="2200" dirty="0"/>
              <a:t> systematics nearly meet MOLLER requirements</a:t>
            </a:r>
          </a:p>
          <a:p>
            <a:r>
              <a:rPr lang="en-US" sz="2200" dirty="0"/>
              <a:t>Two systematics (foil polarization and high current extrapolation) are highest priorities and will likely require beam time to limit</a:t>
            </a:r>
          </a:p>
          <a:p>
            <a:r>
              <a:rPr lang="en-US" sz="2200" dirty="0"/>
              <a:t>Progress is being made on hardware improvements included in the MOLLER project, with </a:t>
            </a:r>
          </a:p>
          <a:p>
            <a:pPr lvl="1"/>
            <a:r>
              <a:rPr lang="en-US" sz="2200" dirty="0"/>
              <a:t>GEM design complete and support structure design to begin soon</a:t>
            </a:r>
          </a:p>
          <a:p>
            <a:pPr lvl="1"/>
            <a:r>
              <a:rPr lang="en-US" sz="2200" dirty="0"/>
              <a:t>Collimator design choice made by early Spring.</a:t>
            </a:r>
          </a:p>
          <a:p>
            <a:r>
              <a:rPr lang="en-US" sz="2200" dirty="0"/>
              <a:t>All systematics being reviewed carefully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7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ACD4B-06DA-3644-A310-E5DD7A5F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0"/>
            <a:ext cx="94890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CREX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3999-EC74-1849-BAA4-B1F1BC0A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08" y="1626735"/>
            <a:ext cx="3774621" cy="391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venir Book" panose="02000503020000020003" pitchFamily="2" charset="0"/>
              </a:rPr>
              <a:t>Agreement with Compton at +/-0.02%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46C71-7150-C640-A254-5E99822162E0}"/>
              </a:ext>
            </a:extLst>
          </p:cNvPr>
          <p:cNvSpPr/>
          <p:nvPr/>
        </p:nvSpPr>
        <p:spPr>
          <a:xfrm>
            <a:off x="544966" y="2641443"/>
            <a:ext cx="403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575D-CB16-A64A-9477-3F8FD8ED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77" y="2993571"/>
            <a:ext cx="10274453" cy="3468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D6C9B3-C6B6-984F-9EFB-3703B63CB00F}"/>
              </a:ext>
            </a:extLst>
          </p:cNvPr>
          <p:cNvSpPr/>
          <p:nvPr/>
        </p:nvSpPr>
        <p:spPr>
          <a:xfrm>
            <a:off x="10559143" y="381000"/>
            <a:ext cx="3048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382A79-0CE5-8843-8721-785CC6A073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20343" y="396724"/>
            <a:ext cx="7164613" cy="2406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1088D3-A7C2-674D-9E3D-6E37D3F74C45}"/>
              </a:ext>
            </a:extLst>
          </p:cNvPr>
          <p:cNvSpPr/>
          <p:nvPr/>
        </p:nvSpPr>
        <p:spPr>
          <a:xfrm>
            <a:off x="2699658" y="3701143"/>
            <a:ext cx="45719" cy="3156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1FAF6-A6FD-F342-A778-8531670F802A}"/>
              </a:ext>
            </a:extLst>
          </p:cNvPr>
          <p:cNvSpPr/>
          <p:nvPr/>
        </p:nvSpPr>
        <p:spPr>
          <a:xfrm rot="5400000">
            <a:off x="2699658" y="3624943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99847-EFD6-BD4A-AD4F-19AC20E533C3}"/>
              </a:ext>
            </a:extLst>
          </p:cNvPr>
          <p:cNvSpPr/>
          <p:nvPr/>
        </p:nvSpPr>
        <p:spPr>
          <a:xfrm rot="5400000">
            <a:off x="2699654" y="3897089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567B-0375-7648-9461-2848D91F96B1}"/>
              </a:ext>
            </a:extLst>
          </p:cNvPr>
          <p:cNvSpPr txBox="1"/>
          <p:nvPr/>
        </p:nvSpPr>
        <p:spPr>
          <a:xfrm>
            <a:off x="2775857" y="366848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0.2%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0C08C-024B-1E45-84DA-48A789DB2F51}"/>
              </a:ext>
            </a:extLst>
          </p:cNvPr>
          <p:cNvSpPr/>
          <p:nvPr/>
        </p:nvSpPr>
        <p:spPr>
          <a:xfrm>
            <a:off x="5715001" y="707572"/>
            <a:ext cx="45719" cy="3156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F5D43F-E7A0-F148-BFF7-4C392AD3733D}"/>
              </a:ext>
            </a:extLst>
          </p:cNvPr>
          <p:cNvSpPr/>
          <p:nvPr/>
        </p:nvSpPr>
        <p:spPr>
          <a:xfrm rot="5400000">
            <a:off x="5715001" y="631372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59557B-CB1C-1B4D-B7C5-1448109E4DB2}"/>
              </a:ext>
            </a:extLst>
          </p:cNvPr>
          <p:cNvSpPr/>
          <p:nvPr/>
        </p:nvSpPr>
        <p:spPr>
          <a:xfrm rot="5400000">
            <a:off x="5714997" y="903518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D8B309-DFB0-EF45-A82D-1F9EDDD5C196}"/>
              </a:ext>
            </a:extLst>
          </p:cNvPr>
          <p:cNvSpPr txBox="1"/>
          <p:nvPr/>
        </p:nvSpPr>
        <p:spPr>
          <a:xfrm>
            <a:off x="5791200" y="67491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0.5%</a:t>
            </a:r>
          </a:p>
        </p:txBody>
      </p:sp>
    </p:spTree>
    <p:extLst>
      <p:ext uri="{BB962C8B-B14F-4D97-AF65-F5344CB8AC3E}">
        <p14:creationId xmlns:p14="http://schemas.microsoft.com/office/powerpoint/2010/main" val="6745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9AD15D-C157-044E-B739-A7E537852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72" y="1137283"/>
            <a:ext cx="5457674" cy="40115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8ACD4B-06DA-3644-A310-E5DD7A5F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0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CREX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3999-EC74-1849-BAA4-B1F1BC0A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08" y="1692048"/>
            <a:ext cx="4591049" cy="2488066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venir Book" panose="02000503020000020003" pitchFamily="2" charset="0"/>
              </a:rPr>
              <a:t>Record accuracy for </a:t>
            </a:r>
            <a:r>
              <a:rPr lang="en-US" sz="2200" dirty="0" err="1">
                <a:latin typeface="Avenir Book" panose="02000503020000020003" pitchFamily="2" charset="0"/>
              </a:rPr>
              <a:t>JLab</a:t>
            </a:r>
            <a:r>
              <a:rPr lang="en-US" sz="2200" dirty="0">
                <a:latin typeface="Avenir Book" panose="02000503020000020003" pitchFamily="2" charset="0"/>
              </a:rPr>
              <a:t> Moller polarimetry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Particular progress made on Azz systematic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It looks like we will be able to reach 0.14% or better uncertainty for Azz at 11 GeV.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505BFE-64D9-C14B-967D-D94F312EC278}"/>
              </a:ext>
            </a:extLst>
          </p:cNvPr>
          <p:cNvSpPr/>
          <p:nvPr/>
        </p:nvSpPr>
        <p:spPr>
          <a:xfrm>
            <a:off x="5192485" y="1611084"/>
            <a:ext cx="5590496" cy="3320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35D5F-BD1A-AB42-9BC4-CD924950DD00}"/>
              </a:ext>
            </a:extLst>
          </p:cNvPr>
          <p:cNvSpPr txBox="1"/>
          <p:nvPr/>
        </p:nvSpPr>
        <p:spPr>
          <a:xfrm>
            <a:off x="10896600" y="1491343"/>
            <a:ext cx="61106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Times" pitchFamily="2" charset="0"/>
              </a:rPr>
              <a:t>--------------</a:t>
            </a:r>
          </a:p>
          <a:p>
            <a:r>
              <a:rPr lang="en-US" dirty="0">
                <a:latin typeface="Times" pitchFamily="2" charset="0"/>
              </a:rPr>
              <a:t>0.14</a:t>
            </a:r>
          </a:p>
          <a:p>
            <a:r>
              <a:rPr lang="en-US" dirty="0">
                <a:latin typeface="Times" pitchFamily="2" charset="0"/>
              </a:rPr>
              <a:t>0.30</a:t>
            </a:r>
          </a:p>
          <a:p>
            <a:r>
              <a:rPr lang="en-US" dirty="0">
                <a:latin typeface="Times" pitchFamily="2" charset="0"/>
              </a:rPr>
              <a:t>0.05</a:t>
            </a:r>
          </a:p>
          <a:p>
            <a:r>
              <a:rPr lang="en-US" dirty="0">
                <a:latin typeface="Times" pitchFamily="2" charset="0"/>
              </a:rPr>
              <a:t>0.04</a:t>
            </a:r>
          </a:p>
          <a:p>
            <a:r>
              <a:rPr lang="en-US" dirty="0">
                <a:latin typeface="Times" pitchFamily="2" charset="0"/>
              </a:rPr>
              <a:t>0.01</a:t>
            </a:r>
          </a:p>
          <a:p>
            <a:r>
              <a:rPr lang="en-US" dirty="0">
                <a:latin typeface="Times" pitchFamily="2" charset="0"/>
              </a:rPr>
              <a:t>0.05</a:t>
            </a:r>
          </a:p>
          <a:p>
            <a:r>
              <a:rPr lang="en-US" dirty="0">
                <a:latin typeface="Times" pitchFamily="2" charset="0"/>
              </a:rPr>
              <a:t>0.06</a:t>
            </a:r>
          </a:p>
          <a:p>
            <a:r>
              <a:rPr lang="en-US" dirty="0">
                <a:latin typeface="Times" pitchFamily="2" charset="0"/>
              </a:rPr>
              <a:t>0.10</a:t>
            </a:r>
          </a:p>
          <a:p>
            <a:r>
              <a:rPr lang="en-US" dirty="0">
                <a:latin typeface="Times" pitchFamily="2" charset="0"/>
              </a:rPr>
              <a:t>0.20</a:t>
            </a:r>
          </a:p>
          <a:p>
            <a:r>
              <a:rPr lang="en-US" dirty="0">
                <a:latin typeface="Times" pitchFamily="2" charset="0"/>
              </a:rPr>
              <a:t>0.00</a:t>
            </a:r>
          </a:p>
          <a:p>
            <a:r>
              <a:rPr lang="en-US" dirty="0">
                <a:latin typeface="Times" pitchFamily="2" charset="0"/>
              </a:rPr>
              <a:t>0.00</a:t>
            </a:r>
          </a:p>
          <a:p>
            <a:r>
              <a:rPr lang="en-US" sz="700" dirty="0">
                <a:latin typeface="Times" pitchFamily="2" charset="0"/>
              </a:rPr>
              <a:t>--------------</a:t>
            </a:r>
          </a:p>
          <a:p>
            <a:r>
              <a:rPr lang="en-US" dirty="0">
                <a:latin typeface="Times" pitchFamily="2" charset="0"/>
              </a:rPr>
              <a:t>0.41</a:t>
            </a:r>
          </a:p>
          <a:p>
            <a:r>
              <a:rPr lang="en-US" sz="700" dirty="0">
                <a:latin typeface="Times" pitchFamily="2" charset="0"/>
              </a:rPr>
              <a:t>--------------</a:t>
            </a:r>
          </a:p>
          <a:p>
            <a:endParaRPr lang="en-US" sz="1700" dirty="0">
              <a:latin typeface="Times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A29B01-FC10-EC45-84F6-9FF011DF419F}"/>
              </a:ext>
            </a:extLst>
          </p:cNvPr>
          <p:cNvSpPr/>
          <p:nvPr/>
        </p:nvSpPr>
        <p:spPr>
          <a:xfrm>
            <a:off x="10776857" y="1132114"/>
            <a:ext cx="805543" cy="40277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ADA4CA-82F0-034A-BA68-06A148957ABC}"/>
              </a:ext>
            </a:extLst>
          </p:cNvPr>
          <p:cNvSpPr txBox="1"/>
          <p:nvPr/>
        </p:nvSpPr>
        <p:spPr>
          <a:xfrm>
            <a:off x="10744200" y="115388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Wanted</a:t>
            </a:r>
          </a:p>
        </p:txBody>
      </p:sp>
    </p:spTree>
    <p:extLst>
      <p:ext uri="{BB962C8B-B14F-4D97-AF65-F5344CB8AC3E}">
        <p14:creationId xmlns:p14="http://schemas.microsoft.com/office/powerpoint/2010/main" val="27997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29;p28">
            <a:extLst>
              <a:ext uri="{FF2B5EF4-FFF2-40B4-BE49-F238E27FC236}">
                <a16:creationId xmlns:a16="http://schemas.microsoft.com/office/drawing/2014/main" id="{981B8020-A32B-204A-A316-48FAE37941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60" y="3380508"/>
            <a:ext cx="5515098" cy="32924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7085"/>
            <a:ext cx="12192000" cy="97971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  <a:ea typeface="Avenir Book" charset="0"/>
                <a:cs typeface="Avenir Book" charset="0"/>
              </a:rPr>
              <a:t>Moller </a:t>
            </a:r>
            <a:r>
              <a:rPr lang="en-US" i="1" dirty="0">
                <a:latin typeface="Avenir Book" panose="02000503020000020003" pitchFamily="2" charset="0"/>
                <a:ea typeface="Avenir Book" charset="0"/>
                <a:cs typeface="Avenir Book" charset="0"/>
              </a:rPr>
              <a:t>A</a:t>
            </a:r>
            <a:r>
              <a:rPr lang="en-US" sz="3000" i="1" dirty="0">
                <a:latin typeface="Avenir Book" panose="02000503020000020003" pitchFamily="2" charset="0"/>
                <a:ea typeface="Avenir Book" charset="0"/>
                <a:cs typeface="Avenir Book" charset="0"/>
              </a:rPr>
              <a:t>zz</a:t>
            </a:r>
            <a:r>
              <a:rPr lang="en-US" dirty="0">
                <a:latin typeface="Avenir Book" panose="02000503020000020003" pitchFamily="2" charset="0"/>
                <a:ea typeface="Avenir Book" charset="0"/>
                <a:cs typeface="Avenir Book" charset="0"/>
              </a:rPr>
              <a:t>: two recent improvements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5546" y="6139772"/>
            <a:ext cx="952229" cy="420381"/>
          </a:xfrm>
        </p:spPr>
        <p:txBody>
          <a:bodyPr/>
          <a:lstStyle/>
          <a:p>
            <a:fld id="{A1F76C85-8017-E241-94D0-67864585A5F5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36C92-6AC8-5747-9A81-0A0F5A2C1D4C}"/>
              </a:ext>
            </a:extLst>
          </p:cNvPr>
          <p:cNvSpPr txBox="1"/>
          <p:nvPr/>
        </p:nvSpPr>
        <p:spPr>
          <a:xfrm>
            <a:off x="6008914" y="1094018"/>
            <a:ext cx="583474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Our knowledge of spectrometer optics (field maps) is limited to several percent uncertainty, BUT simulation shows if we calibrate our settings relative to the rate maximum, we are </a:t>
            </a:r>
            <a:r>
              <a:rPr lang="en-US" u="sng" dirty="0">
                <a:latin typeface="Avenir Book" panose="02000503020000020003" pitchFamily="2" charset="0"/>
              </a:rPr>
              <a:t>highly</a:t>
            </a:r>
            <a:r>
              <a:rPr lang="en-US" dirty="0">
                <a:latin typeface="Avenir Book" panose="02000503020000020003" pitchFamily="2" charset="0"/>
              </a:rPr>
              <a:t> insensitive to absolute knowledge of optics.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12C1CC7-4261-E444-B8CD-8BBE1D047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-1" r="1588" b="3164"/>
          <a:stretch/>
        </p:blipFill>
        <p:spPr bwMode="auto">
          <a:xfrm>
            <a:off x="6035624" y="2574475"/>
            <a:ext cx="5753605" cy="2543250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988528-D773-DD47-82BA-D6F94054586C}"/>
              </a:ext>
            </a:extLst>
          </p:cNvPr>
          <p:cNvSpPr txBox="1"/>
          <p:nvPr/>
        </p:nvSpPr>
        <p:spPr>
          <a:xfrm>
            <a:off x="6000750" y="5164370"/>
            <a:ext cx="582839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Limiting the vertical detector acceptance allows </a:t>
            </a:r>
            <a:r>
              <a:rPr lang="en-US" dirty="0">
                <a:latin typeface="Avenir Book" panose="02000503020000020003" pitchFamily="2" charset="0"/>
              </a:rPr>
              <a:t>AND </a:t>
            </a:r>
            <a:r>
              <a:rPr lang="en-US" u="sng" dirty="0" err="1">
                <a:latin typeface="Avenir Book" panose="02000503020000020003" pitchFamily="2" charset="0"/>
              </a:rPr>
              <a:t>overtuning</a:t>
            </a:r>
            <a:r>
              <a:rPr lang="en-US" u="sng" dirty="0">
                <a:latin typeface="Avenir Book" panose="02000503020000020003" pitchFamily="2" charset="0"/>
              </a:rPr>
              <a:t> past rate peak </a:t>
            </a:r>
            <a:r>
              <a:rPr lang="en-US" dirty="0">
                <a:latin typeface="Avenir Book" panose="02000503020000020003" pitchFamily="2" charset="0"/>
              </a:rPr>
              <a:t>to pull electrons off dipole walls allowed us to tune the </a:t>
            </a:r>
            <a:r>
              <a:rPr lang="en-US" dirty="0" err="1">
                <a:latin typeface="Avenir Book" panose="02000503020000020003" pitchFamily="2" charset="0"/>
              </a:rPr>
              <a:t>Levchuk</a:t>
            </a:r>
            <a:r>
              <a:rPr lang="en-US" dirty="0">
                <a:latin typeface="Avenir Book" panose="02000503020000020003" pitchFamily="2" charset="0"/>
              </a:rPr>
              <a:t> correction to nearly 0 AND create a large flat region of Azz.</a:t>
            </a:r>
          </a:p>
        </p:txBody>
      </p:sp>
      <p:pic>
        <p:nvPicPr>
          <p:cNvPr id="13" name="Google Shape;330;p28">
            <a:extLst>
              <a:ext uri="{FF2B5EF4-FFF2-40B4-BE49-F238E27FC236}">
                <a16:creationId xmlns:a16="http://schemas.microsoft.com/office/drawing/2014/main" id="{3C2D4222-4C35-2D49-8ECC-963574757674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306" y="758854"/>
            <a:ext cx="5510151" cy="25830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FBB2B2-A2EE-DD45-84E2-12E4776BF756}"/>
              </a:ext>
            </a:extLst>
          </p:cNvPr>
          <p:cNvSpPr txBox="1"/>
          <p:nvPr/>
        </p:nvSpPr>
        <p:spPr>
          <a:xfrm>
            <a:off x="762000" y="818408"/>
            <a:ext cx="47464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PREX 8 PMT simulation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C96548-79D3-C443-887F-18F7FAF6D824}"/>
              </a:ext>
            </a:extLst>
          </p:cNvPr>
          <p:cNvCxnSpPr>
            <a:cxnSpLocks/>
          </p:cNvCxnSpPr>
          <p:nvPr/>
        </p:nvCxnSpPr>
        <p:spPr>
          <a:xfrm>
            <a:off x="1106778" y="1817914"/>
            <a:ext cx="0" cy="7006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D3FB55-595E-B849-838F-7FE700E9D8DC}"/>
              </a:ext>
            </a:extLst>
          </p:cNvPr>
          <p:cNvSpPr txBox="1"/>
          <p:nvPr/>
        </p:nvSpPr>
        <p:spPr>
          <a:xfrm>
            <a:off x="1028205" y="2000993"/>
            <a:ext cx="811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9B1CF8-1E65-B54E-B3AF-14B0613A08F0}"/>
              </a:ext>
            </a:extLst>
          </p:cNvPr>
          <p:cNvSpPr txBox="1"/>
          <p:nvPr/>
        </p:nvSpPr>
        <p:spPr>
          <a:xfrm rot="21447275">
            <a:off x="1359674" y="2472369"/>
            <a:ext cx="1055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Simulated Azz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083D4F-714A-6742-970F-6A2922C566E1}"/>
              </a:ext>
            </a:extLst>
          </p:cNvPr>
          <p:cNvSpPr txBox="1"/>
          <p:nvPr/>
        </p:nvSpPr>
        <p:spPr>
          <a:xfrm rot="21062386">
            <a:off x="2849335" y="1862768"/>
            <a:ext cx="1240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Azz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0F156D-5835-3C49-90A5-47DF9A40E27B}"/>
              </a:ext>
            </a:extLst>
          </p:cNvPr>
          <p:cNvSpPr txBox="1"/>
          <p:nvPr/>
        </p:nvSpPr>
        <p:spPr>
          <a:xfrm rot="814438">
            <a:off x="3037925" y="1478140"/>
            <a:ext cx="1262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Coincidence Rate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B6F193-D525-A740-AF85-4728EEC496C6}"/>
              </a:ext>
            </a:extLst>
          </p:cNvPr>
          <p:cNvSpPr/>
          <p:nvPr/>
        </p:nvSpPr>
        <p:spPr>
          <a:xfrm>
            <a:off x="4506685" y="794657"/>
            <a:ext cx="206829" cy="19594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C731E7-D642-554D-A747-2935E4215EB2}"/>
              </a:ext>
            </a:extLst>
          </p:cNvPr>
          <p:cNvSpPr/>
          <p:nvPr/>
        </p:nvSpPr>
        <p:spPr>
          <a:xfrm>
            <a:off x="4724400" y="794657"/>
            <a:ext cx="206829" cy="19594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64B9AB-84BB-1B48-81D5-7CCBB2534018}"/>
              </a:ext>
            </a:extLst>
          </p:cNvPr>
          <p:cNvSpPr/>
          <p:nvPr/>
        </p:nvSpPr>
        <p:spPr>
          <a:xfrm>
            <a:off x="4506685" y="1001486"/>
            <a:ext cx="206829" cy="19594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CDDCA3-6B01-1F4D-9E31-66D50CA2A2DF}"/>
              </a:ext>
            </a:extLst>
          </p:cNvPr>
          <p:cNvSpPr/>
          <p:nvPr/>
        </p:nvSpPr>
        <p:spPr>
          <a:xfrm>
            <a:off x="4724400" y="1001486"/>
            <a:ext cx="206829" cy="19594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A3A4F9-643F-3C47-9C23-71FC475398EF}"/>
              </a:ext>
            </a:extLst>
          </p:cNvPr>
          <p:cNvSpPr/>
          <p:nvPr/>
        </p:nvSpPr>
        <p:spPr>
          <a:xfrm>
            <a:off x="4506685" y="1208314"/>
            <a:ext cx="206829" cy="19594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ED067D-3D33-4C42-8AB5-20B3830B88A0}"/>
              </a:ext>
            </a:extLst>
          </p:cNvPr>
          <p:cNvSpPr/>
          <p:nvPr/>
        </p:nvSpPr>
        <p:spPr>
          <a:xfrm>
            <a:off x="4724400" y="1208314"/>
            <a:ext cx="206829" cy="19594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0F3599-812F-1C4F-BEB4-430BFFFF4BD4}"/>
              </a:ext>
            </a:extLst>
          </p:cNvPr>
          <p:cNvSpPr/>
          <p:nvPr/>
        </p:nvSpPr>
        <p:spPr>
          <a:xfrm>
            <a:off x="4506685" y="1415143"/>
            <a:ext cx="206829" cy="19594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B89962-DE5D-8543-99A0-2E5A470FD6ED}"/>
              </a:ext>
            </a:extLst>
          </p:cNvPr>
          <p:cNvSpPr/>
          <p:nvPr/>
        </p:nvSpPr>
        <p:spPr>
          <a:xfrm>
            <a:off x="4724400" y="1415143"/>
            <a:ext cx="206829" cy="19594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BDC375-F181-C845-88F9-44D4E77209F3}"/>
              </a:ext>
            </a:extLst>
          </p:cNvPr>
          <p:cNvSpPr txBox="1"/>
          <p:nvPr/>
        </p:nvSpPr>
        <p:spPr>
          <a:xfrm>
            <a:off x="587828" y="3387436"/>
            <a:ext cx="47464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PREX 2 PMT simulation</a:t>
            </a:r>
          </a:p>
          <a:p>
            <a:endParaRPr lang="en-US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5A5147-FCBE-7747-9468-3163402EF4CE}"/>
              </a:ext>
            </a:extLst>
          </p:cNvPr>
          <p:cNvSpPr/>
          <p:nvPr/>
        </p:nvSpPr>
        <p:spPr>
          <a:xfrm>
            <a:off x="4571999" y="3418114"/>
            <a:ext cx="206829" cy="1959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C19C9A-857C-CA43-910E-564914A2DC11}"/>
              </a:ext>
            </a:extLst>
          </p:cNvPr>
          <p:cNvSpPr/>
          <p:nvPr/>
        </p:nvSpPr>
        <p:spPr>
          <a:xfrm>
            <a:off x="4789714" y="3418114"/>
            <a:ext cx="206829" cy="1959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01D8BD4-55F3-8747-B0BB-BC2CC2307A09}"/>
              </a:ext>
            </a:extLst>
          </p:cNvPr>
          <p:cNvSpPr/>
          <p:nvPr/>
        </p:nvSpPr>
        <p:spPr>
          <a:xfrm>
            <a:off x="4571999" y="3624943"/>
            <a:ext cx="206829" cy="19594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FCA582-F47E-D740-BDD2-F2AB6B91579C}"/>
              </a:ext>
            </a:extLst>
          </p:cNvPr>
          <p:cNvSpPr/>
          <p:nvPr/>
        </p:nvSpPr>
        <p:spPr>
          <a:xfrm>
            <a:off x="4789714" y="3624943"/>
            <a:ext cx="206829" cy="19594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E70448-3028-F347-850C-DAFB84BB452D}"/>
              </a:ext>
            </a:extLst>
          </p:cNvPr>
          <p:cNvSpPr/>
          <p:nvPr/>
        </p:nvSpPr>
        <p:spPr>
          <a:xfrm>
            <a:off x="4571999" y="3831771"/>
            <a:ext cx="206829" cy="1959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35C3FA-96F2-204B-A350-B47E7DE18DB0}"/>
              </a:ext>
            </a:extLst>
          </p:cNvPr>
          <p:cNvSpPr/>
          <p:nvPr/>
        </p:nvSpPr>
        <p:spPr>
          <a:xfrm>
            <a:off x="4789714" y="3831771"/>
            <a:ext cx="206829" cy="1959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CD4080-55D2-7F47-8261-91DF4D61A2B9}"/>
              </a:ext>
            </a:extLst>
          </p:cNvPr>
          <p:cNvSpPr/>
          <p:nvPr/>
        </p:nvSpPr>
        <p:spPr>
          <a:xfrm>
            <a:off x="4571999" y="4038600"/>
            <a:ext cx="206829" cy="1959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E29B26-F944-D243-927F-2AAF4C9C49FF}"/>
              </a:ext>
            </a:extLst>
          </p:cNvPr>
          <p:cNvSpPr/>
          <p:nvPr/>
        </p:nvSpPr>
        <p:spPr>
          <a:xfrm>
            <a:off x="4789714" y="4038600"/>
            <a:ext cx="206829" cy="1959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293206-D77D-674B-82C9-4F36635B4740}"/>
              </a:ext>
            </a:extLst>
          </p:cNvPr>
          <p:cNvSpPr txBox="1"/>
          <p:nvPr/>
        </p:nvSpPr>
        <p:spPr>
          <a:xfrm>
            <a:off x="826275" y="5422398"/>
            <a:ext cx="1055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Simulated Azz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1C1FC1-E349-E240-B09F-74F207F91C67}"/>
              </a:ext>
            </a:extLst>
          </p:cNvPr>
          <p:cNvSpPr txBox="1"/>
          <p:nvPr/>
        </p:nvSpPr>
        <p:spPr>
          <a:xfrm rot="1900641">
            <a:off x="1107621" y="4823681"/>
            <a:ext cx="1240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Azz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4AA24B-3F16-D548-8AD3-2507809E72CF}"/>
              </a:ext>
            </a:extLst>
          </p:cNvPr>
          <p:cNvSpPr txBox="1"/>
          <p:nvPr/>
        </p:nvSpPr>
        <p:spPr>
          <a:xfrm>
            <a:off x="1317982" y="4232225"/>
            <a:ext cx="1262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Coincidence Rate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A58BD7-F60C-544D-9AE4-043B10F74A62}"/>
              </a:ext>
            </a:extLst>
          </p:cNvPr>
          <p:cNvSpPr txBox="1"/>
          <p:nvPr/>
        </p:nvSpPr>
        <p:spPr>
          <a:xfrm>
            <a:off x="1839685" y="3091543"/>
            <a:ext cx="18832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                       Quadrupole 1 Tune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F748E2-A5B4-DE41-9E11-0B72E81318E8}"/>
              </a:ext>
            </a:extLst>
          </p:cNvPr>
          <p:cNvSpPr txBox="1"/>
          <p:nvPr/>
        </p:nvSpPr>
        <p:spPr>
          <a:xfrm>
            <a:off x="1948543" y="6400800"/>
            <a:ext cx="18832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                       Quadrupole 1 Tune</a:t>
            </a:r>
          </a:p>
        </p:txBody>
      </p:sp>
      <p:sp>
        <p:nvSpPr>
          <p:cNvPr id="10" name="8-Point Star 9">
            <a:extLst>
              <a:ext uri="{FF2B5EF4-FFF2-40B4-BE49-F238E27FC236}">
                <a16:creationId xmlns:a16="http://schemas.microsoft.com/office/drawing/2014/main" id="{14C8BEFA-438F-9347-B2F4-FC027C2F28CB}"/>
              </a:ext>
            </a:extLst>
          </p:cNvPr>
          <p:cNvSpPr/>
          <p:nvPr/>
        </p:nvSpPr>
        <p:spPr>
          <a:xfrm>
            <a:off x="2634343" y="4180113"/>
            <a:ext cx="3222172" cy="2264229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Avenir Book" panose="02000503020000020003" pitchFamily="2" charset="0"/>
              </a:rPr>
              <a:t>Caveat: results for 4.5cm vertical detector acceptance. </a:t>
            </a:r>
          </a:p>
          <a:p>
            <a:r>
              <a:rPr lang="en-US" sz="1600" dirty="0">
                <a:latin typeface="Avenir Book" panose="02000503020000020003" pitchFamily="2" charset="0"/>
              </a:rPr>
              <a:t>May require detector redesign or collimator.</a:t>
            </a:r>
          </a:p>
        </p:txBody>
      </p:sp>
    </p:spTree>
    <p:extLst>
      <p:ext uri="{BB962C8B-B14F-4D97-AF65-F5344CB8AC3E}">
        <p14:creationId xmlns:p14="http://schemas.microsoft.com/office/powerpoint/2010/main" val="19886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i="1" dirty="0">
                <a:latin typeface="Avenir Book" panose="02000503020000020003" pitchFamily="2" charset="0"/>
                <a:ea typeface="Avenir Book" charset="0"/>
                <a:cs typeface="Avenir Book" charset="0"/>
              </a:rPr>
              <a:t>A</a:t>
            </a:r>
            <a:r>
              <a:rPr lang="en-US" sz="3000" i="1" dirty="0">
                <a:latin typeface="Avenir Book" panose="02000503020000020003" pitchFamily="2" charset="0"/>
                <a:ea typeface="Avenir Book" charset="0"/>
                <a:cs typeface="Avenir Book" charset="0"/>
              </a:rPr>
              <a:t>zz </a:t>
            </a:r>
            <a:r>
              <a:rPr lang="en-US" dirty="0">
                <a:latin typeface="Avenir Book" panose="02000503020000020003" pitchFamily="2" charset="0"/>
                <a:ea typeface="Avenir Book" charset="0"/>
                <a:cs typeface="Avenir Book" charset="0"/>
              </a:rPr>
              <a:t>at 11 GeV optics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5546" y="6139772"/>
            <a:ext cx="952229" cy="420381"/>
          </a:xfrm>
        </p:spPr>
        <p:txBody>
          <a:bodyPr/>
          <a:lstStyle/>
          <a:p>
            <a:fld id="{A1F76C85-8017-E241-94D0-67864585A5F5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CC83F-5144-4049-8DDB-C954711C9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" t="15949" r="2645" b="12582"/>
          <a:stretch/>
        </p:blipFill>
        <p:spPr>
          <a:xfrm>
            <a:off x="21772" y="954311"/>
            <a:ext cx="5965371" cy="2264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43E81-7F38-C642-A62E-5A4BD4629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8545"/>
            <a:ext cx="6030686" cy="3049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E64DE8-9CFD-0347-98D3-C06EBCC2FBA8}"/>
              </a:ext>
            </a:extLst>
          </p:cNvPr>
          <p:cNvSpPr txBox="1"/>
          <p:nvPr/>
        </p:nvSpPr>
        <p:spPr>
          <a:xfrm rot="516465">
            <a:off x="3778155" y="966512"/>
            <a:ext cx="1262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Coincidence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C286D-8E8D-9046-BAC4-4C3132BC18B5}"/>
              </a:ext>
            </a:extLst>
          </p:cNvPr>
          <p:cNvSpPr txBox="1"/>
          <p:nvPr/>
        </p:nvSpPr>
        <p:spPr>
          <a:xfrm rot="21447275">
            <a:off x="4135530" y="2309083"/>
            <a:ext cx="1055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Simulated Azz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719AE7-2791-4F48-AFDF-1822A0F5344E}"/>
              </a:ext>
            </a:extLst>
          </p:cNvPr>
          <p:cNvSpPr txBox="1"/>
          <p:nvPr/>
        </p:nvSpPr>
        <p:spPr>
          <a:xfrm rot="20541985">
            <a:off x="3687534" y="1503539"/>
            <a:ext cx="1240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Azz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36C92-6AC8-5747-9A81-0A0F5A2C1D4C}"/>
              </a:ext>
            </a:extLst>
          </p:cNvPr>
          <p:cNvSpPr txBox="1"/>
          <p:nvPr/>
        </p:nvSpPr>
        <p:spPr>
          <a:xfrm>
            <a:off x="6008914" y="1094018"/>
            <a:ext cx="583474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At 11 GeV with current optics we are unable to tune away significant </a:t>
            </a:r>
            <a:r>
              <a:rPr lang="en-US" dirty="0" err="1">
                <a:latin typeface="Avenir Book" panose="02000503020000020003" pitchFamily="2" charset="0"/>
              </a:rPr>
              <a:t>Levchuk</a:t>
            </a:r>
            <a:r>
              <a:rPr lang="en-US" dirty="0">
                <a:latin typeface="Avenir Book" panose="02000503020000020003" pitchFamily="2" charset="0"/>
              </a:rPr>
              <a:t> correction nor create a flat region insensitive to accurate knowledge of the optical tune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988528-D773-DD47-82BA-D6F94054586C}"/>
              </a:ext>
            </a:extLst>
          </p:cNvPr>
          <p:cNvSpPr txBox="1"/>
          <p:nvPr/>
        </p:nvSpPr>
        <p:spPr>
          <a:xfrm>
            <a:off x="6011635" y="4424141"/>
            <a:ext cx="582839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Moving target 30 cm upstream accomplishes what we want and is now officially implemented in beam line design.</a:t>
            </a:r>
          </a:p>
        </p:txBody>
      </p:sp>
    </p:spTree>
    <p:extLst>
      <p:ext uri="{BB962C8B-B14F-4D97-AF65-F5344CB8AC3E}">
        <p14:creationId xmlns:p14="http://schemas.microsoft.com/office/powerpoint/2010/main" val="30930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3B59-D740-7341-AE1F-53836F63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Beam line redesign being implemen</a:t>
            </a:r>
            <a:r>
              <a:rPr lang="en-US" dirty="0"/>
              <a:t>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B3989-A8FD-CD4E-BFD4-E9FC5DF0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1825625"/>
            <a:ext cx="10739437" cy="4351338"/>
          </a:xfrm>
        </p:spPr>
        <p:txBody>
          <a:bodyPr/>
          <a:lstStyle/>
          <a:p>
            <a:r>
              <a:rPr lang="en-US" sz="2200" dirty="0">
                <a:latin typeface="Avenir Book" panose="02000503020000020003" pitchFamily="2" charset="0"/>
              </a:rPr>
              <a:t>Moving Moller target coils upstream required some re-configuring of the beam line design: design changes now included in model</a:t>
            </a:r>
          </a:p>
          <a:p>
            <a:r>
              <a:rPr lang="en-US" sz="2200" dirty="0">
                <a:latin typeface="Avenir Book" panose="02000503020000020003" pitchFamily="2" charset="0"/>
              </a:rPr>
              <a:t>Plan in place to implement improved MOLLER beam line including Moller target move before MOLLER 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Could be as early as Spring 2022, although the probability for getting all parts in hand on time is low</a:t>
            </a:r>
          </a:p>
          <a:p>
            <a:pPr lvl="1"/>
            <a:r>
              <a:rPr lang="en-US" sz="2000" dirty="0">
                <a:latin typeface="Avenir Book" panose="02000503020000020003" pitchFamily="2" charset="0"/>
              </a:rPr>
              <a:t>Early implementation gives us time to study impact of redesign and benchmark simulation ahead of time</a:t>
            </a:r>
          </a:p>
        </p:txBody>
      </p:sp>
    </p:spTree>
    <p:extLst>
      <p:ext uri="{BB962C8B-B14F-4D97-AF65-F5344CB8AC3E}">
        <p14:creationId xmlns:p14="http://schemas.microsoft.com/office/powerpoint/2010/main" val="169326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33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Another recent improvement for </a:t>
            </a:r>
            <a:r>
              <a:rPr lang="en-US" i="1" dirty="0"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n-US" sz="3000" i="1" dirty="0">
                <a:latin typeface="Avenir Book" charset="0"/>
                <a:ea typeface="Avenir Book" charset="0"/>
                <a:cs typeface="Avenir Book" charset="0"/>
              </a:rPr>
              <a:t>zz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E24BB-D831-FA49-92D9-8E057B6F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514" y="1132115"/>
            <a:ext cx="7010400" cy="436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0A422E-6A00-5148-A889-2A328F1781CF}"/>
              </a:ext>
            </a:extLst>
          </p:cNvPr>
          <p:cNvSpPr txBox="1"/>
          <p:nvPr/>
        </p:nvSpPr>
        <p:spPr>
          <a:xfrm>
            <a:off x="457198" y="965200"/>
            <a:ext cx="43252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venir Book" panose="02000503020000020003" pitchFamily="2" charset="0"/>
              </a:rPr>
              <a:t>Levchuk</a:t>
            </a:r>
            <a:r>
              <a:rPr lang="en-US" dirty="0">
                <a:latin typeface="Avenir Book" panose="02000503020000020003" pitchFamily="2" charset="0"/>
              </a:rPr>
              <a:t> correction requires a model of the momentum distributions for polarized and unpolarized electrons in 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For past two decades this correction has been done using distributions from modified hydrogen wavefunctions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Data from CREX showed that this calculation predicted a 30% smaller “peak” than measured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Reached out to expert John </a:t>
            </a:r>
            <a:r>
              <a:rPr lang="en-US" dirty="0" err="1">
                <a:latin typeface="Avenir Book" panose="02000503020000020003" pitchFamily="2" charset="0"/>
              </a:rPr>
              <a:t>Perdew</a:t>
            </a:r>
            <a:r>
              <a:rPr lang="en-US" dirty="0">
                <a:latin typeface="Avenir Book" panose="02000503020000020003" pitchFamily="2" charset="0"/>
              </a:rPr>
              <a:t>* at Temple University and his student Aaron Kaplan suggested a Hartree-</a:t>
            </a:r>
            <a:r>
              <a:rPr lang="en-US" dirty="0" err="1">
                <a:latin typeface="Avenir Book" panose="02000503020000020003" pitchFamily="2" charset="0"/>
              </a:rPr>
              <a:t>Fock</a:t>
            </a:r>
            <a:r>
              <a:rPr lang="en-US" dirty="0">
                <a:latin typeface="Avenir Book" panose="02000503020000020003" pitchFamily="2" charset="0"/>
              </a:rPr>
              <a:t> model and provided the momentum distributions.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Exciting agreement!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99802-48AC-2645-BCF9-1B2B9F5E17E8}"/>
              </a:ext>
            </a:extLst>
          </p:cNvPr>
          <p:cNvSpPr/>
          <p:nvPr/>
        </p:nvSpPr>
        <p:spPr>
          <a:xfrm>
            <a:off x="697873" y="6031077"/>
            <a:ext cx="88261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Avenir Book" panose="02000503020000020003" pitchFamily="2" charset="0"/>
              </a:rPr>
              <a:t>*John </a:t>
            </a:r>
            <a:r>
              <a:rPr lang="en-US" sz="1500" dirty="0" err="1">
                <a:latin typeface="Avenir Book" panose="02000503020000020003" pitchFamily="2" charset="0"/>
              </a:rPr>
              <a:t>Perdew</a:t>
            </a:r>
            <a:r>
              <a:rPr lang="en-US" sz="1500" dirty="0">
                <a:latin typeface="Avenir Book" panose="02000503020000020003" pitchFamily="2" charset="0"/>
              </a:rPr>
              <a:t> is one of the most highly cited scientists of all time with over 150,000 Google citations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1109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9AD15D-C157-044E-B739-A7E537852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72" y="1137283"/>
            <a:ext cx="5457674" cy="401156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8ACD4B-06DA-3644-A310-E5DD7A5F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0"/>
            <a:ext cx="10515600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CREX results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505BFE-64D9-C14B-967D-D94F312EC278}"/>
              </a:ext>
            </a:extLst>
          </p:cNvPr>
          <p:cNvSpPr/>
          <p:nvPr/>
        </p:nvSpPr>
        <p:spPr>
          <a:xfrm>
            <a:off x="5059817" y="1883227"/>
            <a:ext cx="5657850" cy="3320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D36ACF-1B1C-0E4E-B476-8FC3F0186887}"/>
              </a:ext>
            </a:extLst>
          </p:cNvPr>
          <p:cNvSpPr/>
          <p:nvPr/>
        </p:nvSpPr>
        <p:spPr>
          <a:xfrm>
            <a:off x="4852989" y="3766456"/>
            <a:ext cx="5902098" cy="4027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46C71-7150-C640-A254-5E99822162E0}"/>
              </a:ext>
            </a:extLst>
          </p:cNvPr>
          <p:cNvSpPr/>
          <p:nvPr/>
        </p:nvSpPr>
        <p:spPr>
          <a:xfrm>
            <a:off x="446994" y="1988300"/>
            <a:ext cx="44951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Systematics inflated by foil polarization and high current extrapolation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These two contribute a total of 0.76% and the rest is 0.38%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Likely overestimated (given level of agreement with Compton which had 0.5% uncertainty) but difficult to limit without better measurements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35D5F-BD1A-AB42-9BC4-CD924950DD00}"/>
              </a:ext>
            </a:extLst>
          </p:cNvPr>
          <p:cNvSpPr txBox="1"/>
          <p:nvPr/>
        </p:nvSpPr>
        <p:spPr>
          <a:xfrm>
            <a:off x="10896600" y="1491343"/>
            <a:ext cx="61106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Times" pitchFamily="2" charset="0"/>
              </a:rPr>
              <a:t>--------------</a:t>
            </a:r>
          </a:p>
          <a:p>
            <a:r>
              <a:rPr lang="en-US" dirty="0">
                <a:latin typeface="Times" pitchFamily="2" charset="0"/>
              </a:rPr>
              <a:t>0.14</a:t>
            </a:r>
          </a:p>
          <a:p>
            <a:r>
              <a:rPr lang="en-US" dirty="0">
                <a:latin typeface="Times" pitchFamily="2" charset="0"/>
              </a:rPr>
              <a:t>0.30</a:t>
            </a:r>
          </a:p>
          <a:p>
            <a:r>
              <a:rPr lang="en-US" dirty="0">
                <a:latin typeface="Times" pitchFamily="2" charset="0"/>
              </a:rPr>
              <a:t>0.05</a:t>
            </a:r>
          </a:p>
          <a:p>
            <a:r>
              <a:rPr lang="en-US" dirty="0">
                <a:latin typeface="Times" pitchFamily="2" charset="0"/>
              </a:rPr>
              <a:t>0.04</a:t>
            </a:r>
          </a:p>
          <a:p>
            <a:r>
              <a:rPr lang="en-US" dirty="0">
                <a:latin typeface="Times" pitchFamily="2" charset="0"/>
              </a:rPr>
              <a:t>0.01</a:t>
            </a:r>
          </a:p>
          <a:p>
            <a:r>
              <a:rPr lang="en-US" dirty="0">
                <a:latin typeface="Times" pitchFamily="2" charset="0"/>
              </a:rPr>
              <a:t>0.05</a:t>
            </a:r>
          </a:p>
          <a:p>
            <a:r>
              <a:rPr lang="en-US" dirty="0">
                <a:latin typeface="Times" pitchFamily="2" charset="0"/>
              </a:rPr>
              <a:t>0.06</a:t>
            </a:r>
          </a:p>
          <a:p>
            <a:r>
              <a:rPr lang="en-US" dirty="0">
                <a:latin typeface="Times" pitchFamily="2" charset="0"/>
              </a:rPr>
              <a:t>0.10</a:t>
            </a:r>
          </a:p>
          <a:p>
            <a:r>
              <a:rPr lang="en-US" dirty="0">
                <a:latin typeface="Times" pitchFamily="2" charset="0"/>
              </a:rPr>
              <a:t>0.20</a:t>
            </a:r>
          </a:p>
          <a:p>
            <a:r>
              <a:rPr lang="en-US" dirty="0">
                <a:latin typeface="Times" pitchFamily="2" charset="0"/>
              </a:rPr>
              <a:t>0.00</a:t>
            </a:r>
          </a:p>
          <a:p>
            <a:r>
              <a:rPr lang="en-US" dirty="0">
                <a:latin typeface="Times" pitchFamily="2" charset="0"/>
              </a:rPr>
              <a:t>0.00</a:t>
            </a:r>
          </a:p>
          <a:p>
            <a:r>
              <a:rPr lang="en-US" sz="700" dirty="0">
                <a:latin typeface="Times" pitchFamily="2" charset="0"/>
              </a:rPr>
              <a:t>--------------</a:t>
            </a:r>
          </a:p>
          <a:p>
            <a:r>
              <a:rPr lang="en-US" dirty="0">
                <a:latin typeface="Times" pitchFamily="2" charset="0"/>
              </a:rPr>
              <a:t>0.41</a:t>
            </a:r>
          </a:p>
          <a:p>
            <a:r>
              <a:rPr lang="en-US" sz="700" dirty="0">
                <a:latin typeface="Times" pitchFamily="2" charset="0"/>
              </a:rPr>
              <a:t>--------------</a:t>
            </a:r>
          </a:p>
          <a:p>
            <a:endParaRPr lang="en-US" sz="1700" dirty="0">
              <a:latin typeface="Times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A29B01-FC10-EC45-84F6-9FF011DF419F}"/>
              </a:ext>
            </a:extLst>
          </p:cNvPr>
          <p:cNvSpPr/>
          <p:nvPr/>
        </p:nvSpPr>
        <p:spPr>
          <a:xfrm>
            <a:off x="10776857" y="1132114"/>
            <a:ext cx="805543" cy="40277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ADA4CA-82F0-034A-BA68-06A148957ABC}"/>
              </a:ext>
            </a:extLst>
          </p:cNvPr>
          <p:cNvSpPr txBox="1"/>
          <p:nvPr/>
        </p:nvSpPr>
        <p:spPr>
          <a:xfrm>
            <a:off x="10744200" y="115388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Wanted</a:t>
            </a:r>
          </a:p>
        </p:txBody>
      </p:sp>
    </p:spTree>
    <p:extLst>
      <p:ext uri="{BB962C8B-B14F-4D97-AF65-F5344CB8AC3E}">
        <p14:creationId xmlns:p14="http://schemas.microsoft.com/office/powerpoint/2010/main" val="115999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4889-882B-5749-AE25-6A11DF1D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" y="0"/>
            <a:ext cx="9489000" cy="11288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Extrapolation to High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19D4F-8087-AF4B-B8D9-37D5E1EE3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470" y="1626734"/>
            <a:ext cx="4014787" cy="398621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900" dirty="0">
                <a:latin typeface="Avenir Book" panose="02000503020000020003" pitchFamily="2" charset="0"/>
              </a:rPr>
              <a:t>Potential to be the limiting systematic unless we measure it.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Avenir Book" panose="02000503020000020003" pitchFamily="2" charset="0"/>
              </a:rPr>
              <a:t>We will develop a plan to directly measure: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latin typeface="Avenir Book" panose="02000503020000020003" pitchFamily="2" charset="0"/>
              </a:rPr>
              <a:t> Beat frequency method used before where the laser is tuned just off the 499 MHz so only every nth pulse actually goes to the hall but full power on photocathode.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latin typeface="Avenir Book" panose="02000503020000020003" pitchFamily="2" charset="0"/>
              </a:rPr>
              <a:t>Can investigate what statistics Compton could get at 5 </a:t>
            </a:r>
            <a:r>
              <a:rPr lang="en-US" sz="1700" dirty="0" err="1">
                <a:latin typeface="Avenir Book" panose="02000503020000020003" pitchFamily="2" charset="0"/>
              </a:rPr>
              <a:t>uA</a:t>
            </a:r>
            <a:r>
              <a:rPr lang="en-US" sz="1700" dirty="0">
                <a:latin typeface="Avenir Book" panose="02000503020000020003" pitchFamily="2" charset="0"/>
              </a:rPr>
              <a:t> for 8 hrs.</a:t>
            </a:r>
          </a:p>
        </p:txBody>
      </p:sp>
      <p:pic>
        <p:nvPicPr>
          <p:cNvPr id="1026" name="Picture 2" descr="xkcd: Sustainable">
            <a:extLst>
              <a:ext uri="{FF2B5EF4-FFF2-40B4-BE49-F238E27FC236}">
                <a16:creationId xmlns:a16="http://schemas.microsoft.com/office/drawing/2014/main" id="{895E3E85-BB71-E643-B04B-A034A7B5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87" y="1298457"/>
            <a:ext cx="6275613" cy="496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1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1016</Words>
  <Application>Microsoft Macintosh PowerPoint</Application>
  <PresentationFormat>Widescreen</PresentationFormat>
  <Paragraphs>125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Book</vt:lpstr>
      <vt:lpstr>Avenir Medium</vt:lpstr>
      <vt:lpstr>Calibri</vt:lpstr>
      <vt:lpstr>Calibri Light</vt:lpstr>
      <vt:lpstr>Times</vt:lpstr>
      <vt:lpstr>Office Theme</vt:lpstr>
      <vt:lpstr>Moller Polarimetry Update   Don Jones   Temple University</vt:lpstr>
      <vt:lpstr>CREX results</vt:lpstr>
      <vt:lpstr>CREX results</vt:lpstr>
      <vt:lpstr>Moller Azz: two recent improvements</vt:lpstr>
      <vt:lpstr>Azz at 11 GeV optics</vt:lpstr>
      <vt:lpstr>Beam line redesign being implemented</vt:lpstr>
      <vt:lpstr>Another recent improvement for Azz</vt:lpstr>
      <vt:lpstr>CREX results</vt:lpstr>
      <vt:lpstr>Extrapolation to High Current</vt:lpstr>
      <vt:lpstr>Foil polarization</vt:lpstr>
      <vt:lpstr>Kerr apparatus</vt:lpstr>
      <vt:lpstr>GEMs for Moller polarimeter</vt:lpstr>
      <vt:lpstr>Collimator</vt:lpstr>
      <vt:lpstr>Active personnel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Moller Polarimetry Update  Don Jones Temple University</dc:title>
  <dc:creator>Donald Jones</dc:creator>
  <cp:lastModifiedBy>Donald Jones</cp:lastModifiedBy>
  <cp:revision>6</cp:revision>
  <dcterms:created xsi:type="dcterms:W3CDTF">2021-11-05T14:24:40Z</dcterms:created>
  <dcterms:modified xsi:type="dcterms:W3CDTF">2021-12-13T22:16:53Z</dcterms:modified>
</cp:coreProperties>
</file>