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9"/>
  </p:normalViewPr>
  <p:slideViewPr>
    <p:cSldViewPr snapToGrid="0" snapToObjects="1">
      <p:cViewPr>
        <p:scale>
          <a:sx n="108" d="100"/>
          <a:sy n="108" d="100"/>
        </p:scale>
        <p:origin x="73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15263-1C10-6642-911D-35551C060AF3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F446F-3297-5741-B225-1F1B3C08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9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CA87-3574-AE47-8F0F-8587B1943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B8991-E37B-FF46-AC63-5B88CB462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0C43-151B-0144-8299-3651C4FC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D4EB-5E99-7342-AC3B-D4EC32FB53F0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97113-0384-3C47-92F0-17BFE350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C4BB-E430-F241-B0D2-DF4F60FA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AE30-C797-3E47-ABF0-C9BE4DAD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08BE5-E76E-8B4A-ABA3-AEA925391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04C06-6034-2E4D-81C3-7F0B51F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7857-BAC5-D940-9031-CE8B95147D01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87FC6-FB80-0541-9CB4-ADECC33C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DE498-BEC4-2D45-BD6B-8F5D1CD5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35C32-841A-7D4C-9BCD-F1D4A7F7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CAF65-661F-6A4F-B138-AA5E33F55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A3AE7-60B1-2F41-B8D9-41F951E9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C723-3A05-F243-BBBC-271948E32B39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D0932-C479-D64D-B9AD-55F4BC2F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20ABD-697E-BC42-AA37-7D9D7FB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8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DE55B-5D49-8947-B86B-E69546B9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ECA1-A996-B647-8EB6-A983D9F78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48AE-7AF8-F24A-A3D2-58CCF065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EA6D-3D34-1845-800F-F91E9BD994CA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C969-A315-764A-A73B-95636CE1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7C4C-070E-0D4F-A8BF-A191182B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540A-1A1B-994B-8514-CE2F3843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28260-DFB7-1342-8797-48F14AD96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2E32-2F88-244E-94F2-E41CF8E7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C934-FA31-CC4A-ABF7-FBFC24590796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A35E7-22E4-FA4F-BE2A-8F4D8EE3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CA498-C504-6943-BAC0-429FEAC2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8452-F77E-1A47-9C3C-7C935259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3D9E-43A9-7345-9F53-D9145080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2903A-AF07-3747-A394-1647273A8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E7761-E18E-A542-B955-3B94E810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637A-0669-BE45-8FB1-E4BBE548D6E6}" type="datetime1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DFCEE-B118-6E4F-99AD-7EC575B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CFD1E-BBE7-7346-AA7E-846141E5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7D86-D3B6-454E-826E-0E9F365A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937C9-1ED2-E54E-B432-4A5C35CB3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60D3E-A034-634A-ADF0-F81F0D068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275E3-8100-C644-A1E8-DCACDF28C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7AC07-6271-9F4E-BB3D-D52E6691B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4DEC3-2FF7-B94A-8A69-E747CD1D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CD9E-86D3-1E48-A1C0-D6F05802B7D3}" type="datetime1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734C7-29F3-B349-8F80-5E59B81C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840DF-9A4E-BC43-AFA3-01158E64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D820-DC3C-9243-AD18-A35B83B45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23D1-43CD-6B4A-9368-39A81309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F596-FB87-FE49-B070-EF2D322CF7F6}" type="datetime1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7F8B3-5B12-4C49-89E2-32F99CE4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DDEC6-5A25-8547-A343-CE70363D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EA719-8052-E644-B465-39366AD7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7E10-9C8B-164B-881C-0CD41A3D01C5}" type="datetime1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F75B6-AFE3-8F49-BB8F-BFD06F01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9B24-4FDB-E54A-9FC7-CB54ADB0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CA32-2DB5-F74C-BEBB-AA633DFB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29A4-3B4F-BB4C-B5ED-7F4E3DE0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9A431-3960-C249-BF97-B394275C5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6FCA9-0EBB-764A-B23F-44E66132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AA0B-0687-EF40-B22B-EC1928E7B37E}" type="datetime1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304FE-D294-F84D-927C-60E485AB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832DD-E8E8-954D-BBA4-DF5F1331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7529-2512-6141-A148-C72DE669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0564C-2047-D945-8C00-DD8F7F444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CFF42-3EE7-CC41-B610-9915DBA4B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7AA5F-7437-104D-A3D8-A76D592E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5B36-399E-0046-97DD-2FCCE825A8DF}" type="datetime1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215FB-4083-9E46-8F81-1EF32FF0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175B0-364C-C048-9778-B617953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172C2-0D77-3741-A5D6-8C676698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8B8C-7CBD-4F47-BF1A-AA561F59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1C067-D618-5441-80A0-281973DA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7C6F-7324-FA4D-B567-0CB6DE2C7182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B0EF5-493A-FB4F-A22E-31B2C62F3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0A8B1-3663-BA42-8C5C-10DCBD31E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9806-B873-2B46-AFA0-D20D503A4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CB022-A870-294A-A400-431903CC7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Moller Polarimetry Progress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C494D-3775-E642-B35D-89770A41F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June 2021</a:t>
            </a:r>
          </a:p>
          <a:p>
            <a:pPr algn="l"/>
            <a:r>
              <a:rPr lang="en-US"/>
              <a:t>Don Jones</a:t>
            </a:r>
          </a:p>
        </p:txBody>
      </p:sp>
    </p:spTree>
    <p:extLst>
      <p:ext uri="{BB962C8B-B14F-4D97-AF65-F5344CB8AC3E}">
        <p14:creationId xmlns:p14="http://schemas.microsoft.com/office/powerpoint/2010/main" val="179211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47F6-C4FB-B349-BD61-46A5C7C9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530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Charge-feedback-induced laser polarization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119AB-BCD9-AF4A-8876-C8341405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4" descr="A group of lit candles&#10;&#10;Description automatically generated with low confidence">
            <a:extLst>
              <a:ext uri="{FF2B5EF4-FFF2-40B4-BE49-F238E27FC236}">
                <a16:creationId xmlns:a16="http://schemas.microsoft.com/office/drawing/2014/main" id="{BA8666D0-F636-3E4A-AA9B-A591A6F5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298" y="2592593"/>
            <a:ext cx="7627175" cy="34854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EC3ACF-EB23-1B46-88D0-62353E2D1B9A}"/>
              </a:ext>
            </a:extLst>
          </p:cNvPr>
          <p:cNvSpPr txBox="1"/>
          <p:nvPr/>
        </p:nvSpPr>
        <p:spPr>
          <a:xfrm>
            <a:off x="268938" y="1296418"/>
            <a:ext cx="11672047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To zero the charge asymmetry, active feedback on the laser polarization is employed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With optimal laser setup, polarization tweaks are negligible, but can be significant as during PREX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B90B1-8A34-564C-ABEC-F14D48121CB5}"/>
              </a:ext>
            </a:extLst>
          </p:cNvPr>
          <p:cNvSpPr txBox="1"/>
          <p:nvPr/>
        </p:nvSpPr>
        <p:spPr>
          <a:xfrm>
            <a:off x="268936" y="2532755"/>
            <a:ext cx="3980331" cy="35548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5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Moller measurement not taken in precisely same laser pol state, introduces new syst.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venir Book" panose="02000503020000020003" pitchFamily="2" charset="0"/>
              </a:rPr>
              <a:t>Solution:                   optimize laser setup and monitor changes resulted in 0.06% for CREX which is likely sufficient</a:t>
            </a:r>
            <a:endParaRPr lang="en-US" sz="1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536ED-4CA5-104E-9056-B384E2F44C4A}"/>
              </a:ext>
            </a:extLst>
          </p:cNvPr>
          <p:cNvSpPr txBox="1"/>
          <p:nvPr/>
        </p:nvSpPr>
        <p:spPr>
          <a:xfrm>
            <a:off x="5011172" y="2968777"/>
            <a:ext cx="449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Charge-Feedback-Induced Changes in Laser (Linear) Polarization during PREX-2 </a:t>
            </a:r>
          </a:p>
        </p:txBody>
      </p:sp>
    </p:spTree>
    <p:extLst>
      <p:ext uri="{BB962C8B-B14F-4D97-AF65-F5344CB8AC3E}">
        <p14:creationId xmlns:p14="http://schemas.microsoft.com/office/powerpoint/2010/main" val="115404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516EE-EB31-9143-8D1F-664D15FF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Changes in precession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7448D6-FAB9-904A-8F9F-03616872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82880"/>
            <a:ext cx="6555347" cy="601264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/>
              <a:t>We set up the beam for optimal longitudinal precession using a spin dance at the nominal energy (+/-2 deg?)</a:t>
            </a:r>
          </a:p>
          <a:p>
            <a:r>
              <a:rPr lang="en-US" sz="2000" dirty="0"/>
              <a:t>Experience from PREX-2 and CREX where we had to carefully monitor energy showed that changes in beam energy of 0.02% were routine and 0.04% not that uncommon.</a:t>
            </a:r>
          </a:p>
          <a:p>
            <a:r>
              <a:rPr lang="en-US" sz="2000" dirty="0"/>
              <a:t>Also, energy loading changes between the N and S </a:t>
            </a:r>
            <a:r>
              <a:rPr lang="en-US" sz="2000" dirty="0" err="1"/>
              <a:t>linacs</a:t>
            </a:r>
            <a:r>
              <a:rPr lang="en-US" sz="2000" dirty="0"/>
              <a:t> happens routinely as cavity performance changes </a:t>
            </a:r>
          </a:p>
          <a:p>
            <a:pPr lvl="1"/>
            <a:r>
              <a:rPr lang="en-US" sz="1600" dirty="0"/>
              <a:t>Polarization changes even if the energy is constant.</a:t>
            </a:r>
          </a:p>
          <a:p>
            <a:r>
              <a:rPr lang="en-US" sz="2000" dirty="0"/>
              <a:t>At 11 GeV the beam </a:t>
            </a:r>
            <a:r>
              <a:rPr lang="en-US" sz="2000" dirty="0" err="1"/>
              <a:t>precesses</a:t>
            </a:r>
            <a:r>
              <a:rPr lang="en-US" sz="2000" dirty="0"/>
              <a:t> 21,000 degrees between the injector and the hall so</a:t>
            </a:r>
          </a:p>
          <a:p>
            <a:pPr lvl="1"/>
            <a:r>
              <a:rPr lang="en-US" sz="1600" dirty="0"/>
              <a:t>A 0.02% change in momentum yields a 0.27% change in polarization if you start at fully longitudinal</a:t>
            </a:r>
          </a:p>
          <a:p>
            <a:pPr lvl="1"/>
            <a:r>
              <a:rPr lang="en-US" sz="1600" dirty="0"/>
              <a:t>If you started 2 deg off longitudinal then a 0.02% change in momentum yields </a:t>
            </a:r>
            <a:r>
              <a:rPr lang="en-US" sz="1600"/>
              <a:t>a 0.52% </a:t>
            </a:r>
            <a:r>
              <a:rPr lang="en-US" sz="1600" dirty="0"/>
              <a:t>change in polarization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This may well be the hardest systematic error to deal with and may require</a:t>
            </a:r>
          </a:p>
          <a:p>
            <a:r>
              <a:rPr lang="en-US" sz="2000" dirty="0"/>
              <a:t>Careful monitoring of </a:t>
            </a:r>
            <a:r>
              <a:rPr lang="en-US" sz="2000" dirty="0" err="1"/>
              <a:t>dp</a:t>
            </a:r>
            <a:r>
              <a:rPr lang="en-US" sz="2000" dirty="0"/>
              <a:t>/p and the N/S energy balance</a:t>
            </a:r>
          </a:p>
          <a:p>
            <a:r>
              <a:rPr lang="en-US" sz="2000" dirty="0"/>
              <a:t>Requests for energy corrections when </a:t>
            </a:r>
            <a:r>
              <a:rPr lang="en-US" sz="2000" dirty="0" err="1"/>
              <a:t>dp</a:t>
            </a:r>
            <a:r>
              <a:rPr lang="en-US" sz="2000" dirty="0"/>
              <a:t>/p&gt;0.02%</a:t>
            </a:r>
          </a:p>
          <a:p>
            <a:r>
              <a:rPr lang="en-US" sz="2000" dirty="0"/>
              <a:t>More frequent measurements whenever the energy shifts</a:t>
            </a:r>
          </a:p>
          <a:p>
            <a:r>
              <a:rPr lang="en-US" sz="2000" dirty="0"/>
              <a:t>A good precession model to correct for precession shifts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74836-C1A6-1D44-85B6-504A2068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02F9806-B873-2B46-AFA0-D20D503A4F1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66E6-D9BC-6A49-905D-2575E2CB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" y="1190923"/>
            <a:ext cx="11909612" cy="4994723"/>
          </a:xfrm>
        </p:spPr>
        <p:txBody>
          <a:bodyPr>
            <a:normAutofit fontScale="92500"/>
          </a:bodyPr>
          <a:lstStyle/>
          <a:p>
            <a:r>
              <a:rPr lang="en-US" sz="2500" dirty="0"/>
              <a:t>To ensure that the polarization is not current dependent we need an experimental plan to measure this</a:t>
            </a:r>
          </a:p>
          <a:p>
            <a:pPr lvl="1"/>
            <a:r>
              <a:rPr lang="en-US" sz="2000" dirty="0"/>
              <a:t>One model is that the cathode polarization depends on laser power/heating</a:t>
            </a:r>
          </a:p>
          <a:p>
            <a:pPr lvl="1"/>
            <a:r>
              <a:rPr lang="en-US" sz="2000" dirty="0"/>
              <a:t>One idea is to redo a former study from 2008 where they increased the pulse rate of the laser so that only a fraction of the individual electron pulses go through the slit</a:t>
            </a:r>
          </a:p>
          <a:p>
            <a:pPr lvl="1"/>
            <a:r>
              <a:rPr lang="en-US" sz="2000" dirty="0"/>
              <a:t>Another idea is to use Hall C’s laser to heat the cathode and just dump the current on A2 while measuring with constant current in Hall A (requires dealing with </a:t>
            </a:r>
            <a:r>
              <a:rPr lang="en-US" sz="2000" dirty="0" err="1"/>
              <a:t>bleedthrough</a:t>
            </a:r>
            <a:r>
              <a:rPr lang="en-US" sz="2000" dirty="0"/>
              <a:t>)</a:t>
            </a:r>
          </a:p>
          <a:p>
            <a:r>
              <a:rPr lang="en-US" sz="2500" dirty="0" err="1"/>
              <a:t>Bleedthrough</a:t>
            </a:r>
            <a:r>
              <a:rPr lang="en-US" sz="2500" dirty="0"/>
              <a:t>: during CREX we routinely had 0.1% of our Moller rate from Hall C</a:t>
            </a:r>
          </a:p>
          <a:p>
            <a:pPr lvl="1"/>
            <a:r>
              <a:rPr lang="en-US" sz="2100" dirty="0"/>
              <a:t>Hall C is nominally opposite polarization so factor of 2 uncertainty for uncharacterized “stuff”</a:t>
            </a:r>
          </a:p>
          <a:p>
            <a:pPr lvl="1"/>
            <a:r>
              <a:rPr lang="en-US" sz="2100" dirty="0"/>
              <a:t>Difficult to control or get rid of without dedicated resources and studies</a:t>
            </a:r>
          </a:p>
          <a:p>
            <a:pPr lvl="1"/>
            <a:r>
              <a:rPr lang="en-US" sz="2100" dirty="0"/>
              <a:t>One option is to negotiate 30-45 minutes with Hall C off during weekly Moller measurements or opportunistically utilize time when Hall C is naturally off</a:t>
            </a:r>
          </a:p>
          <a:p>
            <a:r>
              <a:rPr lang="en-US" sz="2500" dirty="0"/>
              <a:t>Slit dependence: we close the slit during Moller measurements to reduce </a:t>
            </a:r>
            <a:r>
              <a:rPr lang="en-US" sz="2500" dirty="0" err="1"/>
              <a:t>bleedthrough</a:t>
            </a:r>
            <a:r>
              <a:rPr lang="en-US" sz="2500" dirty="0"/>
              <a:t> from Hall C</a:t>
            </a:r>
          </a:p>
          <a:p>
            <a:pPr lvl="1"/>
            <a:r>
              <a:rPr lang="en-US" sz="2100" dirty="0"/>
              <a:t>If we solve the </a:t>
            </a:r>
            <a:r>
              <a:rPr lang="en-US" sz="2100" dirty="0" err="1"/>
              <a:t>bleedthrough</a:t>
            </a:r>
            <a:r>
              <a:rPr lang="en-US" sz="2100" dirty="0"/>
              <a:t> problem, this goes away. Otherwise, need a plan to systematically measure it.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5DF9E-1E15-AB4C-88D3-5099BC46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8615AC-BFA5-2949-BE05-3E77676C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26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High current extrapolation, </a:t>
            </a:r>
            <a:r>
              <a:rPr lang="en-US" sz="3600" dirty="0" err="1"/>
              <a:t>bleedthrough</a:t>
            </a:r>
            <a:r>
              <a:rPr lang="en-US" sz="3600" dirty="0"/>
              <a:t> and slit dependence</a:t>
            </a:r>
          </a:p>
        </p:txBody>
      </p:sp>
    </p:spTree>
    <p:extLst>
      <p:ext uri="{BB962C8B-B14F-4D97-AF65-F5344CB8AC3E}">
        <p14:creationId xmlns:p14="http://schemas.microsoft.com/office/powerpoint/2010/main" val="144291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3993-74FE-A540-B313-DBC5588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695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E281-BE59-4B4B-B5DA-46371263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83360"/>
            <a:ext cx="11684000" cy="46936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sources of error including </a:t>
            </a:r>
            <a:r>
              <a:rPr lang="en-US" dirty="0" err="1"/>
              <a:t>bleedthrough</a:t>
            </a:r>
            <a:r>
              <a:rPr lang="en-US" dirty="0"/>
              <a:t>, slit dependence, accidental, null and charge corrections, and PITA variations from </a:t>
            </a:r>
            <a:r>
              <a:rPr lang="en-US" dirty="0" err="1"/>
              <a:t>Aq</a:t>
            </a:r>
            <a:r>
              <a:rPr lang="en-US" dirty="0"/>
              <a:t> feedback have natural solutions from careful setup and measurement plans</a:t>
            </a:r>
          </a:p>
          <a:p>
            <a:r>
              <a:rPr lang="en-US" dirty="0"/>
              <a:t>Extrapolation to high current and slit dependence can be measured with dedicated studies</a:t>
            </a:r>
          </a:p>
          <a:p>
            <a:r>
              <a:rPr lang="en-US" dirty="0"/>
              <a:t>Foil saturation remains a high concern and is currently being investigated</a:t>
            </a:r>
          </a:p>
          <a:p>
            <a:r>
              <a:rPr lang="en-US" dirty="0"/>
              <a:t>Energy changes at the few parts in ten thousand level that happen routinely in the accelerator can lead to significant polarization changes. Careful planning and monitoring will be required.</a:t>
            </a:r>
          </a:p>
          <a:p>
            <a:r>
              <a:rPr lang="en-US" dirty="0"/>
              <a:t>Refinement/verification of our simulation model is expected with addition of the GEMs.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BFEA9-7C9B-6D46-9760-E55ADD0F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8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3993-74FE-A540-B313-DBC5588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695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To-Do List before MOLLER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E281-BE59-4B4B-B5DA-46371263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389414"/>
            <a:ext cx="11836004" cy="501138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Measure and minimize sensitivity to foil alignment/angle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dead time correction method is valid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Investigate options for limiting detector vertical acceptance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new electron wave functions for Fe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Investigate use of new data from GEMs for understanding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and install new GEMs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Incorporate GEMs into existing DAQ and analyzer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plan for measuring current dependence of polarization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plan for verifying foil alignment in beam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plan for dealing with changes in </a:t>
            </a:r>
            <a:r>
              <a:rPr lang="en-US" dirty="0" err="1"/>
              <a:t>dp</a:t>
            </a:r>
            <a:r>
              <a:rPr lang="en-US" dirty="0"/>
              <a:t>/p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how to deal with </a:t>
            </a:r>
            <a:r>
              <a:rPr lang="en-US" dirty="0" err="1"/>
              <a:t>bleedthrough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BFEA9-7C9B-6D46-9760-E55ADD0F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9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39276-A0E9-E642-AC32-3FB8B95D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80" y="1148576"/>
            <a:ext cx="2880828" cy="2270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Error Table for CREX</a:t>
            </a:r>
          </a:p>
        </p:txBody>
      </p:sp>
      <p:pic>
        <p:nvPicPr>
          <p:cNvPr id="28" name="Content Placeholder 27" descr="Table&#10;&#10;Description automatically generated">
            <a:extLst>
              <a:ext uri="{FF2B5EF4-FFF2-40B4-BE49-F238E27FC236}">
                <a16:creationId xmlns:a16="http://schemas.microsoft.com/office/drawing/2014/main" id="{48D6D7F1-7E90-7D4C-91B0-D0A4CD09A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0"/>
          <a:stretch/>
        </p:blipFill>
        <p:spPr>
          <a:xfrm>
            <a:off x="4036741" y="773538"/>
            <a:ext cx="7042926" cy="531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360430-5342-9B49-8324-D041FE2DF05C}"/>
              </a:ext>
            </a:extLst>
          </p:cNvPr>
          <p:cNvSpPr/>
          <p:nvPr/>
        </p:nvSpPr>
        <p:spPr>
          <a:xfrm>
            <a:off x="4056954" y="1817649"/>
            <a:ext cx="6429375" cy="3303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307306-02F0-6D48-822C-DD4A5DBDD138}"/>
              </a:ext>
            </a:extLst>
          </p:cNvPr>
          <p:cNvSpPr/>
          <p:nvPr/>
        </p:nvSpPr>
        <p:spPr>
          <a:xfrm>
            <a:off x="4064974" y="4298910"/>
            <a:ext cx="6467474" cy="40167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974C27-056D-3C47-B56B-44CBD62309C7}"/>
              </a:ext>
            </a:extLst>
          </p:cNvPr>
          <p:cNvSpPr/>
          <p:nvPr/>
        </p:nvSpPr>
        <p:spPr>
          <a:xfrm>
            <a:off x="4064974" y="3943351"/>
            <a:ext cx="6467474" cy="3571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4FF7F-7EE2-4F44-A646-1ABB907D2DFE}"/>
              </a:ext>
            </a:extLst>
          </p:cNvPr>
          <p:cNvSpPr txBox="1"/>
          <p:nvPr/>
        </p:nvSpPr>
        <p:spPr>
          <a:xfrm>
            <a:off x="895234" y="3114327"/>
            <a:ext cx="19220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accent2"/>
                </a:solidFill>
              </a:rPr>
              <a:t>Most difficult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AF1517-4B04-8C4D-88FE-8FFAD2B57707}"/>
              </a:ext>
            </a:extLst>
          </p:cNvPr>
          <p:cNvCxnSpPr>
            <a:cxnSpLocks/>
          </p:cNvCxnSpPr>
          <p:nvPr/>
        </p:nvCxnSpPr>
        <p:spPr>
          <a:xfrm flipV="1">
            <a:off x="2806089" y="2107580"/>
            <a:ext cx="1208355" cy="12675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F6BF37-93CB-F74C-BE79-83545DBBF0F2}"/>
              </a:ext>
            </a:extLst>
          </p:cNvPr>
          <p:cNvCxnSpPr>
            <a:cxnSpLocks/>
          </p:cNvCxnSpPr>
          <p:nvPr/>
        </p:nvCxnSpPr>
        <p:spPr>
          <a:xfrm>
            <a:off x="2802372" y="3360289"/>
            <a:ext cx="1245526" cy="888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99285BF-69D0-4941-985E-2354F5F6713F}"/>
              </a:ext>
            </a:extLst>
          </p:cNvPr>
          <p:cNvSpPr txBox="1"/>
          <p:nvPr/>
        </p:nvSpPr>
        <p:spPr>
          <a:xfrm>
            <a:off x="11050859" y="892098"/>
            <a:ext cx="1231427" cy="5141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Goal(%)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0.10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ECBA63-0728-7C4B-ABCE-C9A440E26CED}"/>
              </a:ext>
            </a:extLst>
          </p:cNvPr>
          <p:cNvCxnSpPr/>
          <p:nvPr/>
        </p:nvCxnSpPr>
        <p:spPr>
          <a:xfrm>
            <a:off x="10950498" y="858644"/>
            <a:ext cx="12415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3E1A402-8451-5E4C-983E-370E744A52D4}"/>
              </a:ext>
            </a:extLst>
          </p:cNvPr>
          <p:cNvCxnSpPr/>
          <p:nvPr/>
        </p:nvCxnSpPr>
        <p:spPr>
          <a:xfrm>
            <a:off x="10957935" y="1379027"/>
            <a:ext cx="12415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C611CD-E0FF-C147-BD27-4B4AD0F1CC6F}"/>
              </a:ext>
            </a:extLst>
          </p:cNvPr>
          <p:cNvCxnSpPr/>
          <p:nvPr/>
        </p:nvCxnSpPr>
        <p:spPr>
          <a:xfrm>
            <a:off x="10950498" y="5504981"/>
            <a:ext cx="124150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5F237D-F3DD-A548-8B4B-096E23D41DE8}"/>
              </a:ext>
            </a:extLst>
          </p:cNvPr>
          <p:cNvCxnSpPr/>
          <p:nvPr/>
        </p:nvCxnSpPr>
        <p:spPr>
          <a:xfrm>
            <a:off x="10965372" y="6014213"/>
            <a:ext cx="12415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ACB6368-5690-A54A-8E34-5A230C85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5" grpId="0" animBg="1"/>
      <p:bldP spid="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6FF-0F3A-E242-B166-EFAB53B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Azz matured during PREX/CREX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3AB92-0F27-124B-9BD3-5DE551EA47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07" y="860612"/>
            <a:ext cx="3621764" cy="246094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F594C2-35FC-9F4C-9FAB-2A3DC00DE331}"/>
              </a:ext>
            </a:extLst>
          </p:cNvPr>
          <p:cNvSpPr txBox="1"/>
          <p:nvPr/>
        </p:nvSpPr>
        <p:spPr>
          <a:xfrm>
            <a:off x="7915713" y="485713"/>
            <a:ext cx="199638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CREX errors on Azz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B7B2F-4A3D-2D40-8869-FF7F2BC3C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05"/>
          <a:stretch/>
        </p:blipFill>
        <p:spPr>
          <a:xfrm>
            <a:off x="191224" y="1529508"/>
            <a:ext cx="6887526" cy="22284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01AC2B-2074-EA4F-B8A8-16C8CDEBC582}"/>
              </a:ext>
            </a:extLst>
          </p:cNvPr>
          <p:cNvSpPr txBox="1"/>
          <p:nvPr/>
        </p:nvSpPr>
        <p:spPr>
          <a:xfrm rot="402456">
            <a:off x="4482790" y="1839950"/>
            <a:ext cx="60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B1F60-1E57-7A4D-8B53-19504D0B0639}"/>
              </a:ext>
            </a:extLst>
          </p:cNvPr>
          <p:cNvSpPr txBox="1"/>
          <p:nvPr/>
        </p:nvSpPr>
        <p:spPr>
          <a:xfrm>
            <a:off x="4544021" y="286214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Azz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3E971-82DE-BB4D-8728-6AC43BB3084A}"/>
              </a:ext>
            </a:extLst>
          </p:cNvPr>
          <p:cNvSpPr txBox="1"/>
          <p:nvPr/>
        </p:nvSpPr>
        <p:spPr>
          <a:xfrm rot="21261619">
            <a:off x="5220529" y="2802670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Azz+Levchuk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EFBFFC-660A-BD40-9909-EDCC111CE1C5}"/>
              </a:ext>
            </a:extLst>
          </p:cNvPr>
          <p:cNvCxnSpPr/>
          <p:nvPr/>
        </p:nvCxnSpPr>
        <p:spPr>
          <a:xfrm flipV="1">
            <a:off x="2765503" y="2787805"/>
            <a:ext cx="0" cy="5464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2FD0A7-CE3B-604B-B539-4873C510BD06}"/>
              </a:ext>
            </a:extLst>
          </p:cNvPr>
          <p:cNvCxnSpPr/>
          <p:nvPr/>
        </p:nvCxnSpPr>
        <p:spPr>
          <a:xfrm flipV="1">
            <a:off x="5281962" y="2761785"/>
            <a:ext cx="0" cy="5464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90E1DF-27A2-CC49-99A1-C8C325DB48B8}"/>
              </a:ext>
            </a:extLst>
          </p:cNvPr>
          <p:cNvCxnSpPr/>
          <p:nvPr/>
        </p:nvCxnSpPr>
        <p:spPr>
          <a:xfrm>
            <a:off x="2798956" y="2888166"/>
            <a:ext cx="246441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835BAA-F61F-E44B-B348-0AB8C3BDD875}"/>
              </a:ext>
            </a:extLst>
          </p:cNvPr>
          <p:cNvSpPr txBox="1"/>
          <p:nvPr/>
        </p:nvSpPr>
        <p:spPr>
          <a:xfrm>
            <a:off x="3546087" y="2754352"/>
            <a:ext cx="79861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Uncertainty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62F9FC-62E9-4249-9439-C0D29B569458}"/>
              </a:ext>
            </a:extLst>
          </p:cNvPr>
          <p:cNvSpPr/>
          <p:nvPr/>
        </p:nvSpPr>
        <p:spPr>
          <a:xfrm>
            <a:off x="3144644" y="3523785"/>
            <a:ext cx="1494263" cy="200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999699-9322-084E-A7CA-FDF9C88D2C1D}"/>
              </a:ext>
            </a:extLst>
          </p:cNvPr>
          <p:cNvSpPr txBox="1"/>
          <p:nvPr/>
        </p:nvSpPr>
        <p:spPr>
          <a:xfrm>
            <a:off x="2609872" y="3468030"/>
            <a:ext cx="246907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CREX Quadrupole 1 Pole Tip Field (T)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A2CD60-D074-4944-9FCA-B94B6501CB04}"/>
              </a:ext>
            </a:extLst>
          </p:cNvPr>
          <p:cNvGrpSpPr/>
          <p:nvPr/>
        </p:nvGrpSpPr>
        <p:grpSpPr>
          <a:xfrm>
            <a:off x="189571" y="4001790"/>
            <a:ext cx="6902605" cy="2387859"/>
            <a:chOff x="232454" y="2273351"/>
            <a:chExt cx="3320525" cy="1767529"/>
          </a:xfrm>
        </p:grpSpPr>
        <p:pic>
          <p:nvPicPr>
            <p:cNvPr id="27" name="Picture 26" descr="Chart, line chart&#10;&#10;Description automatically generated">
              <a:extLst>
                <a:ext uri="{FF2B5EF4-FFF2-40B4-BE49-F238E27FC236}">
                  <a16:creationId xmlns:a16="http://schemas.microsoft.com/office/drawing/2014/main" id="{970EF7D8-74E4-BA43-9B72-01D21F2AE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72" r="15371"/>
            <a:stretch/>
          </p:blipFill>
          <p:spPr>
            <a:xfrm>
              <a:off x="232454" y="2273351"/>
              <a:ext cx="3320525" cy="176752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0F8568-4207-304F-BAF8-88E79A0DF118}"/>
                </a:ext>
              </a:extLst>
            </p:cNvPr>
            <p:cNvSpPr/>
            <p:nvPr/>
          </p:nvSpPr>
          <p:spPr>
            <a:xfrm>
              <a:off x="1485731" y="2386507"/>
              <a:ext cx="646791" cy="311001"/>
            </a:xfrm>
            <a:prstGeom prst="ellipse">
              <a:avLst/>
            </a:prstGeom>
            <a:solidFill>
              <a:srgbClr val="00B0F0">
                <a:alpha val="9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FFE03B-2E55-6E44-83E7-7AF91C7C91F8}"/>
                </a:ext>
              </a:extLst>
            </p:cNvPr>
            <p:cNvSpPr txBox="1"/>
            <p:nvPr/>
          </p:nvSpPr>
          <p:spPr>
            <a:xfrm>
              <a:off x="597689" y="2641757"/>
              <a:ext cx="24788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Flat Rate Region… </a:t>
              </a:r>
            </a:p>
            <a:p>
              <a:pPr algn="ctr"/>
              <a:r>
                <a:rPr lang="en-US" sz="1100" dirty="0"/>
                <a:t>Err away from right edge.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BC63C22-6BDB-0849-9A93-DD87D0348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825" y="2569790"/>
              <a:ext cx="695326" cy="40853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3E65A5-E733-B04F-BD23-448FD809953F}"/>
                </a:ext>
              </a:extLst>
            </p:cNvPr>
            <p:cNvCxnSpPr>
              <a:cxnSpLocks/>
            </p:cNvCxnSpPr>
            <p:nvPr/>
          </p:nvCxnSpPr>
          <p:spPr>
            <a:xfrm>
              <a:off x="2447925" y="2549600"/>
              <a:ext cx="826112" cy="29581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039943-7E61-454C-9F60-B056088666B3}"/>
                </a:ext>
              </a:extLst>
            </p:cNvPr>
            <p:cNvSpPr/>
            <p:nvPr/>
          </p:nvSpPr>
          <p:spPr>
            <a:xfrm>
              <a:off x="1502326" y="3170692"/>
              <a:ext cx="646792" cy="311001"/>
            </a:xfrm>
            <a:prstGeom prst="ellipse">
              <a:avLst/>
            </a:prstGeom>
            <a:solidFill>
              <a:srgbClr val="00B0F0">
                <a:alpha val="9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677AF9-1234-E446-B0D1-3F8BFAFBCA47}"/>
                </a:ext>
              </a:extLst>
            </p:cNvPr>
            <p:cNvSpPr txBox="1"/>
            <p:nvPr/>
          </p:nvSpPr>
          <p:spPr>
            <a:xfrm>
              <a:off x="587340" y="3443279"/>
              <a:ext cx="24788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/>
                <a:t>Flat’ish</a:t>
              </a:r>
              <a:r>
                <a:rPr lang="en-US" sz="1000" dirty="0"/>
                <a:t> analyzing power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B6032F2-D033-5A4D-9520-DAB9B6DDBAE9}"/>
              </a:ext>
            </a:extLst>
          </p:cNvPr>
          <p:cNvSpPr txBox="1"/>
          <p:nvPr/>
        </p:nvSpPr>
        <p:spPr>
          <a:xfrm rot="21261619">
            <a:off x="5004937" y="5285675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Azz+Levchuk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00D650-96F4-2949-8BB8-167C01DF9636}"/>
              </a:ext>
            </a:extLst>
          </p:cNvPr>
          <p:cNvSpPr txBox="1"/>
          <p:nvPr/>
        </p:nvSpPr>
        <p:spPr>
          <a:xfrm rot="21395416">
            <a:off x="5298587" y="498831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Azz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4192-33DE-CD43-9F35-C131F6C68082}"/>
              </a:ext>
            </a:extLst>
          </p:cNvPr>
          <p:cNvSpPr txBox="1"/>
          <p:nvPr/>
        </p:nvSpPr>
        <p:spPr>
          <a:xfrm rot="858388">
            <a:off x="5304263" y="4568283"/>
            <a:ext cx="60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Rate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D76303-F16B-EF43-9C79-6989C3231145}"/>
              </a:ext>
            </a:extLst>
          </p:cNvPr>
          <p:cNvSpPr/>
          <p:nvPr/>
        </p:nvSpPr>
        <p:spPr>
          <a:xfrm>
            <a:off x="2575932" y="6188927"/>
            <a:ext cx="2107580" cy="167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A30A78-31F4-8043-A0EF-972DC9B42DE6}"/>
              </a:ext>
            </a:extLst>
          </p:cNvPr>
          <p:cNvSpPr txBox="1"/>
          <p:nvPr/>
        </p:nvSpPr>
        <p:spPr>
          <a:xfrm>
            <a:off x="2439110" y="6151756"/>
            <a:ext cx="224561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CREX Dipole Tune (% off optimal)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D43B96-C3AA-A142-94E8-80BA0F583CA7}"/>
              </a:ext>
            </a:extLst>
          </p:cNvPr>
          <p:cNvSpPr/>
          <p:nvPr/>
        </p:nvSpPr>
        <p:spPr>
          <a:xfrm>
            <a:off x="762000" y="5486400"/>
            <a:ext cx="3335867" cy="33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28">
            <a:extLst>
              <a:ext uri="{FF2B5EF4-FFF2-40B4-BE49-F238E27FC236}">
                <a16:creationId xmlns:a16="http://schemas.microsoft.com/office/drawing/2014/main" id="{A5A94303-37DB-8143-B958-23CB36F97995}"/>
              </a:ext>
            </a:extLst>
          </p:cNvPr>
          <p:cNvSpPr/>
          <p:nvPr/>
        </p:nvSpPr>
        <p:spPr>
          <a:xfrm>
            <a:off x="7997750" y="1271189"/>
            <a:ext cx="3296634" cy="815795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  <a:effectLst>
            <a:glow rad="381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AFF28C03-B495-A046-8292-C65A887C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3</a:t>
            </a:fld>
            <a:endParaRPr lang="en-US"/>
          </a:p>
        </p:txBody>
      </p:sp>
      <p:pic>
        <p:nvPicPr>
          <p:cNvPr id="49" name="Picture 48" descr="Chart, line chart&#10;&#10;Description automatically generated">
            <a:extLst>
              <a:ext uri="{FF2B5EF4-FFF2-40B4-BE49-F238E27FC236}">
                <a16:creationId xmlns:a16="http://schemas.microsoft.com/office/drawing/2014/main" id="{F23179C5-A20F-DA4E-A8F7-7B23A993F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699" y="3603812"/>
            <a:ext cx="4772953" cy="276471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3730376-2097-4941-A33E-A04F54116A38}"/>
              </a:ext>
            </a:extLst>
          </p:cNvPr>
          <p:cNvCxnSpPr>
            <a:cxnSpLocks/>
          </p:cNvCxnSpPr>
          <p:nvPr/>
        </p:nvCxnSpPr>
        <p:spPr>
          <a:xfrm>
            <a:off x="9676585" y="4227755"/>
            <a:ext cx="0" cy="12156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79B57E-71B1-F74A-A232-A57CB1025851}"/>
              </a:ext>
            </a:extLst>
          </p:cNvPr>
          <p:cNvCxnSpPr>
            <a:cxnSpLocks/>
          </p:cNvCxnSpPr>
          <p:nvPr/>
        </p:nvCxnSpPr>
        <p:spPr>
          <a:xfrm flipV="1">
            <a:off x="9466729" y="4464424"/>
            <a:ext cx="0" cy="101122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CE7CA2-6B7C-D34D-BD8F-AFAC41342F5A}"/>
              </a:ext>
            </a:extLst>
          </p:cNvPr>
          <p:cNvCxnSpPr>
            <a:cxnSpLocks/>
          </p:cNvCxnSpPr>
          <p:nvPr/>
        </p:nvCxnSpPr>
        <p:spPr>
          <a:xfrm>
            <a:off x="8355843" y="4236900"/>
            <a:ext cx="1326039" cy="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36526F5-3C50-D041-AD6E-7C8A0DC73314}"/>
              </a:ext>
            </a:extLst>
          </p:cNvPr>
          <p:cNvCxnSpPr>
            <a:cxnSpLocks/>
          </p:cNvCxnSpPr>
          <p:nvPr/>
        </p:nvCxnSpPr>
        <p:spPr>
          <a:xfrm>
            <a:off x="8340948" y="4487406"/>
            <a:ext cx="1109245" cy="0"/>
          </a:xfrm>
          <a:prstGeom prst="line">
            <a:avLst/>
          </a:prstGeom>
          <a:ln w="12700">
            <a:solidFill>
              <a:schemeClr val="accent1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F5AB64-F135-454C-A749-F98809BB54C7}"/>
              </a:ext>
            </a:extLst>
          </p:cNvPr>
          <p:cNvSpPr txBox="1"/>
          <p:nvPr/>
        </p:nvSpPr>
        <p:spPr>
          <a:xfrm>
            <a:off x="9481112" y="4620246"/>
            <a:ext cx="1072140" cy="307777"/>
          </a:xfrm>
          <a:prstGeom prst="rect">
            <a:avLst/>
          </a:prstGeom>
          <a:noFill/>
          <a:effectLst>
            <a:outerShdw blurRad="12700" dist="12700" dir="204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l-GR" sz="1400" b="1" dirty="0">
                <a:solidFill>
                  <a:srgbClr val="FF0000"/>
                </a:solidFill>
              </a:rPr>
              <a:t>Δ</a:t>
            </a:r>
            <a:r>
              <a:rPr lang="en-US" sz="1400" b="1" dirty="0">
                <a:solidFill>
                  <a:srgbClr val="FF0000"/>
                </a:solidFill>
              </a:rPr>
              <a:t>A</a:t>
            </a:r>
            <a:r>
              <a:rPr lang="en-US" sz="1400" b="1" baseline="-25000" dirty="0">
                <a:solidFill>
                  <a:srgbClr val="FF0000"/>
                </a:solidFill>
              </a:rPr>
              <a:t>zz</a:t>
            </a:r>
            <a:r>
              <a:rPr lang="en-US" sz="1400" b="1" dirty="0">
                <a:solidFill>
                  <a:srgbClr val="FF0000"/>
                </a:solidFill>
              </a:rPr>
              <a:t> = 4%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9EC120-94B5-D142-B16D-0399E1E32624}"/>
              </a:ext>
            </a:extLst>
          </p:cNvPr>
          <p:cNvSpPr txBox="1"/>
          <p:nvPr/>
        </p:nvSpPr>
        <p:spPr>
          <a:xfrm>
            <a:off x="8466268" y="4652091"/>
            <a:ext cx="1032821" cy="307777"/>
          </a:xfrm>
          <a:prstGeom prst="rect">
            <a:avLst/>
          </a:prstGeom>
          <a:noFill/>
          <a:effectLst>
            <a:outerShdw blurRad="12700" dist="12700" dir="204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l-GR" sz="1400" b="1" dirty="0">
                <a:solidFill>
                  <a:schemeClr val="accent1"/>
                </a:solidFill>
              </a:rPr>
              <a:t>Δ</a:t>
            </a:r>
            <a:r>
              <a:rPr lang="en-US" sz="1400" b="1" dirty="0">
                <a:solidFill>
                  <a:schemeClr val="accent1"/>
                </a:solidFill>
              </a:rPr>
              <a:t>A</a:t>
            </a:r>
            <a:r>
              <a:rPr lang="en-US" sz="1400" b="1" baseline="-25000" dirty="0">
                <a:solidFill>
                  <a:schemeClr val="accent1"/>
                </a:solidFill>
              </a:rPr>
              <a:t>zz</a:t>
            </a:r>
            <a:r>
              <a:rPr lang="en-US" sz="1400" b="1" dirty="0">
                <a:solidFill>
                  <a:schemeClr val="accent1"/>
                </a:solidFill>
              </a:rPr>
              <a:t> = 3%</a:t>
            </a:r>
          </a:p>
        </p:txBody>
      </p:sp>
    </p:spTree>
    <p:extLst>
      <p:ext uri="{BB962C8B-B14F-4D97-AF65-F5344CB8AC3E}">
        <p14:creationId xmlns:p14="http://schemas.microsoft.com/office/powerpoint/2010/main" val="20832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D44539-5CBB-CC49-9970-7DB6B84BDA87}"/>
              </a:ext>
            </a:extLst>
          </p:cNvPr>
          <p:cNvSpPr/>
          <p:nvPr/>
        </p:nvSpPr>
        <p:spPr>
          <a:xfrm>
            <a:off x="0" y="860611"/>
            <a:ext cx="5400339" cy="58629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5B6FF-0F3A-E242-B166-EFAB53B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39096"/>
          </a:xfrm>
        </p:spPr>
        <p:txBody>
          <a:bodyPr>
            <a:normAutofit/>
          </a:bodyPr>
          <a:lstStyle/>
          <a:p>
            <a:r>
              <a:rPr lang="en-US" sz="4000" dirty="0"/>
              <a:t>Azz during MOLLER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AFF28C03-B495-A046-8292-C65A887C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F9806-B873-2B46-AFA0-D20D503A4F10}" type="slidenum">
              <a:rPr lang="en-US" smtClean="0"/>
              <a:t>4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1690F2A-B6EA-474F-BC15-2472E258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2" t="15949" r="2645" b="12582"/>
          <a:stretch/>
        </p:blipFill>
        <p:spPr>
          <a:xfrm>
            <a:off x="243565" y="1441525"/>
            <a:ext cx="4941621" cy="1875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69077B-EF92-ED48-917C-B21AE4208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" t="3100" r="3250" b="2790"/>
          <a:stretch/>
        </p:blipFill>
        <p:spPr>
          <a:xfrm>
            <a:off x="235552" y="3334873"/>
            <a:ext cx="4950237" cy="2259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0FB67-F218-D845-B4F9-FF48C62784FB}"/>
              </a:ext>
            </a:extLst>
          </p:cNvPr>
          <p:cNvSpPr txBox="1"/>
          <p:nvPr/>
        </p:nvSpPr>
        <p:spPr>
          <a:xfrm>
            <a:off x="279698" y="1043491"/>
            <a:ext cx="438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Moving the target magnet upstream 30cm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10807-83B1-5A4D-818F-91AA46AF726D}"/>
              </a:ext>
            </a:extLst>
          </p:cNvPr>
          <p:cNvSpPr txBox="1"/>
          <p:nvPr/>
        </p:nvSpPr>
        <p:spPr>
          <a:xfrm rot="20013173">
            <a:off x="720762" y="164592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FED2F5-5A1F-FD43-A67F-C1D0D211F695}"/>
              </a:ext>
            </a:extLst>
          </p:cNvPr>
          <p:cNvSpPr txBox="1"/>
          <p:nvPr/>
        </p:nvSpPr>
        <p:spPr>
          <a:xfrm rot="20040649">
            <a:off x="754827" y="3820758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C34C8B-0F41-0A4C-821B-521D390FB7AF}"/>
              </a:ext>
            </a:extLst>
          </p:cNvPr>
          <p:cNvSpPr/>
          <p:nvPr/>
        </p:nvSpPr>
        <p:spPr>
          <a:xfrm>
            <a:off x="268941" y="5654047"/>
            <a:ext cx="4927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Target move now in design!</a:t>
            </a:r>
          </a:p>
          <a:p>
            <a:r>
              <a:rPr lang="en-US" dirty="0">
                <a:solidFill>
                  <a:schemeClr val="bg1"/>
                </a:solidFill>
              </a:rPr>
              <a:t>Final uncertainty depends on details of detector acceptance Q3 tune precision.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D24F10E-C2B2-E846-9DAD-49892337D81E}"/>
              </a:ext>
            </a:extLst>
          </p:cNvPr>
          <p:cNvSpPr/>
          <p:nvPr/>
        </p:nvSpPr>
        <p:spPr>
          <a:xfrm>
            <a:off x="5981252" y="98611"/>
            <a:ext cx="5723067" cy="437656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Content Placeholder 44">
            <a:extLst>
              <a:ext uri="{FF2B5EF4-FFF2-40B4-BE49-F238E27FC236}">
                <a16:creationId xmlns:a16="http://schemas.microsoft.com/office/drawing/2014/main" id="{B38DA934-CB88-DC4E-ABEF-9AAC15AC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34" y="984415"/>
            <a:ext cx="4945499" cy="308197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B5636B1-E461-5344-8037-6963BBB517F6}"/>
              </a:ext>
            </a:extLst>
          </p:cNvPr>
          <p:cNvSpPr txBox="1"/>
          <p:nvPr/>
        </p:nvSpPr>
        <p:spPr>
          <a:xfrm>
            <a:off x="6488654" y="292249"/>
            <a:ext cx="469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Better </a:t>
            </a:r>
            <a:r>
              <a:rPr lang="en-US" dirty="0" err="1">
                <a:solidFill>
                  <a:schemeClr val="bg1"/>
                </a:solidFill>
              </a:rPr>
              <a:t>Levchuk</a:t>
            </a:r>
            <a:r>
              <a:rPr lang="en-US" dirty="0">
                <a:solidFill>
                  <a:schemeClr val="bg1"/>
                </a:solidFill>
              </a:rPr>
              <a:t> model essentially eliminates model error uncertainty 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AD8178-FAEB-AC47-8882-2A73878F6CCF}"/>
              </a:ext>
            </a:extLst>
          </p:cNvPr>
          <p:cNvSpPr/>
          <p:nvPr/>
        </p:nvSpPr>
        <p:spPr>
          <a:xfrm>
            <a:off x="5992010" y="4744122"/>
            <a:ext cx="5744583" cy="88212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3. Power supply from former HKS will power the dipole and allow us flexibility to tune optimally at 11 GeV.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25D1A-3CE6-394F-8B5D-FE8589D3F22B}"/>
              </a:ext>
            </a:extLst>
          </p:cNvPr>
          <p:cNvSpPr txBox="1"/>
          <p:nvPr/>
        </p:nvSpPr>
        <p:spPr>
          <a:xfrm>
            <a:off x="5744583" y="5862918"/>
            <a:ext cx="625235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Ambitious but plausible to improve CREX’s 0.16% to 0.12%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19669-C014-EB47-A72A-694DCF1BCEFD}"/>
              </a:ext>
            </a:extLst>
          </p:cNvPr>
          <p:cNvSpPr txBox="1"/>
          <p:nvPr/>
        </p:nvSpPr>
        <p:spPr>
          <a:xfrm>
            <a:off x="225631" y="3313215"/>
            <a:ext cx="4963886" cy="24006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Caveat: based on 4.5 cm detector vertical face size, where current detector is 7.5 cm at minimum. 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Need to investigate alternate solutions before modifying detector including different optics configurations, moving detector slightly, installing collimator...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/>
      <p:bldP spid="49" grpId="0" animBg="1"/>
      <p:bldP spid="1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96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12CAE-6BA7-A54B-BB30-23CACF9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Improving Azz with GEMS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2BBC9-DB6B-514E-BA74-6ED0F373A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10"/>
          <a:stretch/>
        </p:blipFill>
        <p:spPr>
          <a:xfrm>
            <a:off x="566744" y="3044414"/>
            <a:ext cx="6579910" cy="2977370"/>
          </a:xfrm>
          <a:prstGeom prst="rect">
            <a:avLst/>
          </a:prstGeom>
        </p:spPr>
      </p:pic>
      <p:sp>
        <p:nvSpPr>
          <p:cNvPr id="32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36034-C312-004E-AF17-E74C64D8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02F9806-B873-2B46-AFA0-D20D503A4F10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00FC3-39C9-2B4D-B666-48E33CDC4A01}"/>
              </a:ext>
            </a:extLst>
          </p:cNvPr>
          <p:cNvSpPr/>
          <p:nvPr/>
        </p:nvSpPr>
        <p:spPr>
          <a:xfrm>
            <a:off x="7541111" y="301214"/>
            <a:ext cx="4367604" cy="6260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32D3467-748F-F444-8A01-DEF6C41BC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3991" y="570156"/>
            <a:ext cx="3937298" cy="5518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Plan to install two GEMS ~1 m apart between dipole and detector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Help to verify model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Levchuk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multiple scattering and radiative corrections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Studies begun by Syracuse group on how to use information to quantitatively assess model uncertainties in these classes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Caution</a:t>
            </a:r>
          </a:p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In my experience, adding new information/better diagnostics has a significant probability of increasing rather than decreasing the systematics.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5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B2DC-CA53-7241-826B-123CADE6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245340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Foil polarization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969-4C7F-FC45-9A7D-4D829C325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35730" y="96820"/>
            <a:ext cx="8265226" cy="20977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Target foil polarization is likely our largest systematic error (0.3%)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Known accurately at </a:t>
            </a:r>
            <a:r>
              <a:rPr lang="en-US" dirty="0" err="1"/>
              <a:t>saturation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sensitive</a:t>
            </a:r>
            <a:r>
              <a:rPr lang="en-US" dirty="0"/>
              <a:t> to foil alignment angle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During PREX-2 measured 1% lower polarization on 4 </a:t>
            </a:r>
            <a:r>
              <a:rPr lang="en-US" dirty="0" err="1"/>
              <a:t>μm</a:t>
            </a:r>
            <a:r>
              <a:rPr lang="en-US" dirty="0"/>
              <a:t> foil than on 10 </a:t>
            </a:r>
            <a:r>
              <a:rPr lang="en-US" dirty="0" err="1"/>
              <a:t>μm</a:t>
            </a:r>
            <a:r>
              <a:rPr lang="en-US" dirty="0"/>
              <a:t> (likely running on a wrinkle)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During CREX, scan of asymmetry vs target holding field hard to interpret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Laser pointing during ramp showed angle changes of a few degrees during ramp but stable above 3T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dirty="0"/>
              <a:t>Not a well designed study but hope to repeat with better control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1461BAE-4074-F046-B9B9-D2CC1B05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20" y="2549562"/>
            <a:ext cx="5445326" cy="37436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FDFD3-12B2-1B4E-9143-2388A30B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02F9806-B873-2B46-AFA0-D20D503A4F10}" type="slidenum">
              <a:rPr lang="en-US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595959"/>
              </a:solidFill>
            </a:endParaRPr>
          </a:p>
        </p:txBody>
      </p:sp>
      <p:pic>
        <p:nvPicPr>
          <p:cNvPr id="19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3976D40-69C4-5348-BF19-CC73F304B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164" y="2506532"/>
            <a:ext cx="5306125" cy="37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FBB844-1A14-3A42-BEB9-74D564B9B2E9}"/>
              </a:ext>
            </a:extLst>
          </p:cNvPr>
          <p:cNvSpPr txBox="1"/>
          <p:nvPr/>
        </p:nvSpPr>
        <p:spPr>
          <a:xfrm>
            <a:off x="7229139" y="3345627"/>
            <a:ext cx="221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CREX target field scan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661553-93C1-C74E-A2FF-ED8FF8EB55A3}"/>
              </a:ext>
            </a:extLst>
          </p:cNvPr>
          <p:cNvSpPr/>
          <p:nvPr/>
        </p:nvSpPr>
        <p:spPr>
          <a:xfrm>
            <a:off x="5394960" y="2773680"/>
            <a:ext cx="29464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387A7-8945-C541-9D12-E38D0B4B67B3}"/>
              </a:ext>
            </a:extLst>
          </p:cNvPr>
          <p:cNvSpPr txBox="1"/>
          <p:nvPr/>
        </p:nvSpPr>
        <p:spPr>
          <a:xfrm>
            <a:off x="477521" y="2865120"/>
            <a:ext cx="526288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according to this model 2 degrees is 99.91%@4T</a:t>
            </a:r>
          </a:p>
        </p:txBody>
      </p:sp>
    </p:spTree>
    <p:extLst>
      <p:ext uri="{BB962C8B-B14F-4D97-AF65-F5344CB8AC3E}">
        <p14:creationId xmlns:p14="http://schemas.microsoft.com/office/powerpoint/2010/main" val="41226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866D5-563F-B647-878A-62997B36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9889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Kerr apparatus</a:t>
            </a:r>
          </a:p>
        </p:txBody>
      </p:sp>
      <p:pic>
        <p:nvPicPr>
          <p:cNvPr id="1026" name="Picture 2" descr="A machine on the counter&#10;&#10;Description automatically generated with low confidence">
            <a:extLst>
              <a:ext uri="{FF2B5EF4-FFF2-40B4-BE49-F238E27FC236}">
                <a16:creationId xmlns:a16="http://schemas.microsoft.com/office/drawing/2014/main" id="{3B49931B-FFC7-1043-8F2C-914E8BF52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868F2-7774-754F-938C-FAA518757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842" y="1609344"/>
            <a:ext cx="6518318" cy="1794256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Built Kerr apparatus to quantify our sensitivity to foil angle and flatness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Magnetization causes small polarization rotation of the probe laser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Easy in principle to build, but not so easy in practice at the level of precision we need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F573E-B14D-F047-87A8-0DCC690D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02F9806-B873-2B46-AFA0-D20D503A4F1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72A7D407-E834-4C42-ACD2-803A05479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76" t="7083"/>
          <a:stretch/>
        </p:blipFill>
        <p:spPr>
          <a:xfrm rot="5400000">
            <a:off x="6604931" y="2518752"/>
            <a:ext cx="3566159" cy="511234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B6425-2402-2542-B968-AC5492E78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210" y="1187450"/>
            <a:ext cx="4436110" cy="326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2FD5B4-DF7D-2B41-982D-DA62220549CA}"/>
              </a:ext>
            </a:extLst>
          </p:cNvPr>
          <p:cNvSpPr txBox="1"/>
          <p:nvPr/>
        </p:nvSpPr>
        <p:spPr>
          <a:xfrm>
            <a:off x="7274560" y="464312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saturation curves for various foil angles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38BA2-8FBB-B74D-B857-32A53D50F9AB}"/>
              </a:ext>
            </a:extLst>
          </p:cNvPr>
          <p:cNvCxnSpPr>
            <a:cxnSpLocks/>
          </p:cNvCxnSpPr>
          <p:nvPr/>
        </p:nvCxnSpPr>
        <p:spPr>
          <a:xfrm flipH="1" flipV="1">
            <a:off x="2194560" y="609600"/>
            <a:ext cx="71120" cy="4978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C56318-F316-9749-88F0-36974499163D}"/>
              </a:ext>
            </a:extLst>
          </p:cNvPr>
          <p:cNvCxnSpPr>
            <a:cxnSpLocks/>
          </p:cNvCxnSpPr>
          <p:nvPr/>
        </p:nvCxnSpPr>
        <p:spPr>
          <a:xfrm flipH="1" flipV="1">
            <a:off x="2499360" y="1717040"/>
            <a:ext cx="345440" cy="14427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3559BF-717F-4846-95A5-8F3EE5728AD4}"/>
              </a:ext>
            </a:extLst>
          </p:cNvPr>
          <p:cNvCxnSpPr>
            <a:cxnSpLocks/>
          </p:cNvCxnSpPr>
          <p:nvPr/>
        </p:nvCxnSpPr>
        <p:spPr>
          <a:xfrm flipH="1" flipV="1">
            <a:off x="2336800" y="1838960"/>
            <a:ext cx="142240" cy="1351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279DC1-DB84-BE49-B7AC-83D98C8848E8}"/>
              </a:ext>
            </a:extLst>
          </p:cNvPr>
          <p:cNvCxnSpPr>
            <a:cxnSpLocks/>
          </p:cNvCxnSpPr>
          <p:nvPr/>
        </p:nvCxnSpPr>
        <p:spPr>
          <a:xfrm flipH="1" flipV="1">
            <a:off x="2204720" y="599440"/>
            <a:ext cx="152400" cy="518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1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0344E-DDA5-6F47-A7C9-35DD2344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More corrections</a:t>
            </a:r>
          </a:p>
        </p:txBody>
      </p:sp>
      <p:pic>
        <p:nvPicPr>
          <p:cNvPr id="6" name="Content Placeholder 27" descr="Table&#10;&#10;Description automatically generated">
            <a:extLst>
              <a:ext uri="{FF2B5EF4-FFF2-40B4-BE49-F238E27FC236}">
                <a16:creationId xmlns:a16="http://schemas.microsoft.com/office/drawing/2014/main" id="{BBFB9E43-46A6-5E4D-B142-953585AB2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0" t="26575" b="46647"/>
          <a:stretch/>
        </p:blipFill>
        <p:spPr>
          <a:xfrm>
            <a:off x="4980791" y="3119764"/>
            <a:ext cx="6942268" cy="1495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6EA78-89B4-5B44-8F17-F26CEC79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02F9806-B873-2B46-AFA0-D20D503A4F10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7D403-52E5-8B44-ACED-8271A308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057" y="1904104"/>
            <a:ext cx="4366912" cy="4835562"/>
          </a:xfrm>
        </p:spPr>
        <p:txBody>
          <a:bodyPr>
            <a:noAutofit/>
          </a:bodyPr>
          <a:lstStyle/>
          <a:p>
            <a:r>
              <a:rPr lang="en-US" sz="1800" b="1" u="sng" dirty="0"/>
              <a:t>Dead time </a:t>
            </a:r>
            <a:r>
              <a:rPr lang="en-US" sz="1800" dirty="0"/>
              <a:t>correction has 100% uncertainty applied since we aren’t sure of the logic/inner workings of the DAQ trigger.</a:t>
            </a:r>
          </a:p>
          <a:p>
            <a:r>
              <a:rPr lang="en-US" sz="1800" dirty="0"/>
              <a:t>Working on a plan to decrease if not eliminate dead time systematic</a:t>
            </a:r>
          </a:p>
          <a:p>
            <a:endParaRPr lang="en-US" sz="500" dirty="0"/>
          </a:p>
          <a:p>
            <a:r>
              <a:rPr lang="en-US" sz="1800" b="1" u="sng" dirty="0"/>
              <a:t>Accidental</a:t>
            </a:r>
            <a:r>
              <a:rPr lang="en-US" sz="1800" dirty="0"/>
              <a:t> correction taken from trigger delayed by 100 ns. Without evidence of an issue no need to improve.  Likely to remain for MOLLER at 20% of the correction size.</a:t>
            </a:r>
          </a:p>
          <a:p>
            <a:endParaRPr lang="en-US" sz="500" dirty="0"/>
          </a:p>
          <a:p>
            <a:r>
              <a:rPr lang="en-US" sz="1800" b="1" u="sng" dirty="0"/>
              <a:t>Charge normalization</a:t>
            </a:r>
            <a:r>
              <a:rPr lang="en-US" sz="1800" dirty="0"/>
              <a:t> error goes away if we calibrate the BCM.</a:t>
            </a:r>
          </a:p>
          <a:p>
            <a:endParaRPr lang="en-US" sz="500" dirty="0"/>
          </a:p>
          <a:p>
            <a:r>
              <a:rPr lang="en-US" sz="1800" b="1" u="sng" dirty="0"/>
              <a:t>Null asymmetry</a:t>
            </a:r>
            <a:r>
              <a:rPr lang="en-US" sz="1800" dirty="0"/>
              <a:t> is statistics dominated. Take enough statistics on Cu foil to show we measure 0 with an unpolarized target.</a:t>
            </a:r>
          </a:p>
        </p:txBody>
      </p:sp>
    </p:spTree>
    <p:extLst>
      <p:ext uri="{BB962C8B-B14F-4D97-AF65-F5344CB8AC3E}">
        <p14:creationId xmlns:p14="http://schemas.microsoft.com/office/powerpoint/2010/main" val="321153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F0D27-4782-A84A-BD73-BDC35294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Moller polarimetry is not concurrent with experiment</a:t>
            </a:r>
          </a:p>
        </p:txBody>
      </p:sp>
      <p:pic>
        <p:nvPicPr>
          <p:cNvPr id="6" name="Content Placeholder 27" descr="Table&#10;&#10;Description automatically generated">
            <a:extLst>
              <a:ext uri="{FF2B5EF4-FFF2-40B4-BE49-F238E27FC236}">
                <a16:creationId xmlns:a16="http://schemas.microsoft.com/office/drawing/2014/main" id="{5D94A8C8-040D-484B-B783-7FD724FDC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0" t="52935" b="12612"/>
          <a:stretch/>
        </p:blipFill>
        <p:spPr>
          <a:xfrm>
            <a:off x="4783986" y="4087905"/>
            <a:ext cx="6997793" cy="1818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4466A-CA72-4A42-82DC-335A8C32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02F9806-B873-2B46-AFA0-D20D503A4F10}" type="slidenum">
              <a:rPr lang="en-US">
                <a:solidFill>
                  <a:srgbClr val="000000">
                    <a:alpha val="60000"/>
                  </a:srgb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000000">
                  <a:alpha val="60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FC4F-E84E-F546-A2DB-F7E11C4B7580}"/>
              </a:ext>
            </a:extLst>
          </p:cNvPr>
          <p:cNvSpPr txBox="1"/>
          <p:nvPr/>
        </p:nvSpPr>
        <p:spPr>
          <a:xfrm>
            <a:off x="4927002" y="849854"/>
            <a:ext cx="666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Several systematic errors are not errors in the measurement </a:t>
            </a:r>
            <a:r>
              <a:rPr lang="en-US" i="1" dirty="0"/>
              <a:t>per se </a:t>
            </a:r>
            <a:r>
              <a:rPr lang="en-US" dirty="0"/>
              <a:t>but arise from extrapolating from the dedicated measurement to the conditions of the experiment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F0D37-FC26-2643-BFC9-99F796C5E01E}"/>
              </a:ext>
            </a:extLst>
          </p:cNvPr>
          <p:cNvSpPr txBox="1"/>
          <p:nvPr/>
        </p:nvSpPr>
        <p:spPr>
          <a:xfrm>
            <a:off x="4754881" y="2226833"/>
            <a:ext cx="701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Laser polarization changes during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Aq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feedback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71D9F-CC2C-9D41-86D4-B74A0AA1C9FF}"/>
              </a:ext>
            </a:extLst>
          </p:cNvPr>
          <p:cNvSpPr/>
          <p:nvPr/>
        </p:nvSpPr>
        <p:spPr>
          <a:xfrm>
            <a:off x="4758465" y="2602925"/>
            <a:ext cx="65585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Shifts in beam energy and north/south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linac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loading cause changes in precession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EE918C-F56E-894D-9DCA-EEE18EEDF8C4}"/>
                  </a:ext>
                </a:extLst>
              </p:cNvPr>
              <p:cNvSpPr/>
              <p:nvPr/>
            </p:nvSpPr>
            <p:spPr>
              <a:xfrm>
                <a:off x="4779980" y="3181139"/>
                <a:ext cx="68490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Moller measurements taken at 1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but experiment runs at 70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EE918C-F56E-894D-9DCA-EEE18EEDF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80" y="3181139"/>
                <a:ext cx="6849035" cy="369332"/>
              </a:xfrm>
              <a:prstGeom prst="rect">
                <a:avLst/>
              </a:prstGeom>
              <a:blipFill>
                <a:blip r:embed="rId3"/>
                <a:stretch>
                  <a:fillRect l="-55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1AB1419-EB3B-8046-9AC6-663FDC114D78}"/>
              </a:ext>
            </a:extLst>
          </p:cNvPr>
          <p:cNvSpPr/>
          <p:nvPr/>
        </p:nvSpPr>
        <p:spPr>
          <a:xfrm>
            <a:off x="4797911" y="4098665"/>
            <a:ext cx="6594437" cy="35500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606FE1-5873-D04C-AAE5-AF00D39C5D5C}"/>
              </a:ext>
            </a:extLst>
          </p:cNvPr>
          <p:cNvSpPr/>
          <p:nvPr/>
        </p:nvSpPr>
        <p:spPr>
          <a:xfrm>
            <a:off x="4799704" y="4485939"/>
            <a:ext cx="6594437" cy="3460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FA93F2-34BC-7046-92F4-66A8154081B4}"/>
              </a:ext>
            </a:extLst>
          </p:cNvPr>
          <p:cNvSpPr/>
          <p:nvPr/>
        </p:nvSpPr>
        <p:spPr>
          <a:xfrm>
            <a:off x="4797911" y="4862456"/>
            <a:ext cx="6594437" cy="100046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1274</Words>
  <Application>Microsoft Macintosh PowerPoint</Application>
  <PresentationFormat>Widescreen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Cambria Math</vt:lpstr>
      <vt:lpstr>Times New Roman</vt:lpstr>
      <vt:lpstr>Office Theme</vt:lpstr>
      <vt:lpstr>Moller Polarimetry Progress Update</vt:lpstr>
      <vt:lpstr>Error Table for CREX</vt:lpstr>
      <vt:lpstr>Azz matured during PREX/CREX</vt:lpstr>
      <vt:lpstr>Azz during MOLLER</vt:lpstr>
      <vt:lpstr>Improving Azz with GEMS</vt:lpstr>
      <vt:lpstr>Foil polarization</vt:lpstr>
      <vt:lpstr>Kerr apparatus</vt:lpstr>
      <vt:lpstr>More corrections</vt:lpstr>
      <vt:lpstr>Moller polarimetry is not concurrent with experiment</vt:lpstr>
      <vt:lpstr>Charge-feedback-induced laser polarization changes</vt:lpstr>
      <vt:lpstr>Changes in precession</vt:lpstr>
      <vt:lpstr>High current extrapolation, bleedthrough and slit dependence</vt:lpstr>
      <vt:lpstr>Conclusions</vt:lpstr>
      <vt:lpstr>To-Do List before MOLLER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Moller Polarimetry Progress Update</dc:title>
  <dc:creator>Donald Jones</dc:creator>
  <cp:lastModifiedBy>Donald Jones</cp:lastModifiedBy>
  <cp:revision>37</cp:revision>
  <dcterms:created xsi:type="dcterms:W3CDTF">2021-06-12T11:34:07Z</dcterms:created>
  <dcterms:modified xsi:type="dcterms:W3CDTF">2021-06-14T19:27:01Z</dcterms:modified>
</cp:coreProperties>
</file>