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25"/>
  </p:notesMasterIdLst>
  <p:sldIdLst>
    <p:sldId id="458" r:id="rId2"/>
    <p:sldId id="493" r:id="rId3"/>
    <p:sldId id="415" r:id="rId4"/>
    <p:sldId id="488" r:id="rId5"/>
    <p:sldId id="418" r:id="rId6"/>
    <p:sldId id="424" r:id="rId7"/>
    <p:sldId id="494" r:id="rId8"/>
    <p:sldId id="495" r:id="rId9"/>
    <p:sldId id="487" r:id="rId10"/>
    <p:sldId id="510" r:id="rId11"/>
    <p:sldId id="486" r:id="rId12"/>
    <p:sldId id="511" r:id="rId13"/>
    <p:sldId id="506" r:id="rId14"/>
    <p:sldId id="512" r:id="rId15"/>
    <p:sldId id="499" r:id="rId16"/>
    <p:sldId id="501" r:id="rId17"/>
    <p:sldId id="507" r:id="rId18"/>
    <p:sldId id="508" r:id="rId19"/>
    <p:sldId id="503" r:id="rId20"/>
    <p:sldId id="504" r:id="rId21"/>
    <p:sldId id="505" r:id="rId22"/>
    <p:sldId id="509" r:id="rId23"/>
    <p:sldId id="3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>
        <p:scale>
          <a:sx n="70" d="100"/>
          <a:sy n="70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ham%20Gorgannejad\Desktop\Low%20energy%20partic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ham%20Gorgannejad\Desktop\Low%20energy%20partic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ham%20Gorgannejad\Desktop\Low%20energy%20partic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ham%20Gorgannejad\Desktop\Low%20energy%20partic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ham%20Gorgannejad\Desktop\High%20energy%20partic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ham%20Gorgannejad\Desktop\High%20energy%20partic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ham%20Gorgannejad\Desktop\High%20energy%20partic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ham%20Gorgannejad\Desktop\High%20energy%20particl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 of electrons*(10^-4)</c:v>
                </c:pt>
              </c:strCache>
            </c:strRef>
          </c:tx>
          <c:spPr>
            <a:ln w="22225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Sheet1!$C$2:$C$6</c:f>
                <c:numCache>
                  <c:formatCode>General</c:formatCode>
                  <c:ptCount val="5"/>
                  <c:pt idx="0">
                    <c:v>0.1</c:v>
                  </c:pt>
                  <c:pt idx="1">
                    <c:v>0.08</c:v>
                  </c:pt>
                  <c:pt idx="2">
                    <c:v>0.05</c:v>
                  </c:pt>
                  <c:pt idx="3">
                    <c:v>0.04</c:v>
                  </c:pt>
                  <c:pt idx="4">
                    <c:v>0.03</c:v>
                  </c:pt>
                </c:numCache>
              </c:numRef>
            </c:plus>
            <c:minus>
              <c:numRef>
                <c:f>Sheet1!$D$2:$D$6</c:f>
                <c:numCache>
                  <c:formatCode>General</c:formatCode>
                  <c:ptCount val="5"/>
                  <c:pt idx="0">
                    <c:v>0.1</c:v>
                  </c:pt>
                  <c:pt idx="1">
                    <c:v>0.08</c:v>
                  </c:pt>
                  <c:pt idx="2">
                    <c:v>0.05</c:v>
                  </c:pt>
                  <c:pt idx="3">
                    <c:v>0.04</c:v>
                  </c:pt>
                  <c:pt idx="4">
                    <c:v>0.03</c:v>
                  </c:pt>
                </c:numCache>
              </c:numRef>
            </c:minus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xVal>
            <c:numRef>
              <c:f>Sheet1!$A$2:$A$6</c:f>
              <c:numCache>
                <c:formatCode>General</c:formatCode>
                <c:ptCount val="5"/>
                <c:pt idx="0">
                  <c:v>16</c:v>
                </c:pt>
                <c:pt idx="1">
                  <c:v>21</c:v>
                </c:pt>
                <c:pt idx="2">
                  <c:v>26</c:v>
                </c:pt>
                <c:pt idx="3">
                  <c:v>30</c:v>
                </c:pt>
                <c:pt idx="4">
                  <c:v>35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12.1</c:v>
                </c:pt>
                <c:pt idx="1">
                  <c:v>4.84</c:v>
                </c:pt>
                <c:pt idx="2">
                  <c:v>2.34</c:v>
                </c:pt>
                <c:pt idx="3">
                  <c:v>1.7</c:v>
                </c:pt>
                <c:pt idx="4">
                  <c:v>1.56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19-4A87-A321-43CAF74B4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0443632"/>
        <c:axId val="980444464"/>
      </c:scatterChart>
      <c:valAx>
        <c:axId val="980443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900" b="1" i="0" u="none" strike="noStrike" baseline="0" dirty="0">
                    <a:effectLst/>
                  </a:rPr>
                  <a:t>concrete/lead radius</a:t>
                </a:r>
                <a:r>
                  <a:rPr lang="en-US" sz="900" b="1" i="0" u="none" strike="noStrike" baseline="0" dirty="0">
                    <a:effectLst/>
                  </a:rPr>
                  <a:t>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444464"/>
        <c:crosses val="autoZero"/>
        <c:crossBetween val="midCat"/>
      </c:valAx>
      <c:valAx>
        <c:axId val="98044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Rate of electrons*(10^-4)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443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Sheet3!$C$2:$C$6</c:f>
                <c:numCache>
                  <c:formatCode>General</c:formatCode>
                  <c:ptCount val="5"/>
                  <c:pt idx="0">
                    <c:v>0.06</c:v>
                  </c:pt>
                  <c:pt idx="1">
                    <c:v>0.03</c:v>
                  </c:pt>
                  <c:pt idx="2">
                    <c:v>0.02</c:v>
                  </c:pt>
                  <c:pt idx="3">
                    <c:v>0.02</c:v>
                  </c:pt>
                  <c:pt idx="4">
                    <c:v>0.02</c:v>
                  </c:pt>
                </c:numCache>
              </c:numRef>
            </c:plus>
            <c:minus>
              <c:numRef>
                <c:f>Sheet3!$D$2:$D$6</c:f>
                <c:numCache>
                  <c:formatCode>General</c:formatCode>
                  <c:ptCount val="5"/>
                  <c:pt idx="0">
                    <c:v>0.06</c:v>
                  </c:pt>
                  <c:pt idx="1">
                    <c:v>0.03</c:v>
                  </c:pt>
                  <c:pt idx="2">
                    <c:v>0.02</c:v>
                  </c:pt>
                  <c:pt idx="3">
                    <c:v>0.02</c:v>
                  </c:pt>
                  <c:pt idx="4">
                    <c:v>0.02</c:v>
                  </c:pt>
                </c:numCache>
              </c:numRef>
            </c:minus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xVal>
            <c:numRef>
              <c:f>Sheet3!$A$2:$A$6</c:f>
              <c:numCache>
                <c:formatCode>General</c:formatCode>
                <c:ptCount val="5"/>
                <c:pt idx="0">
                  <c:v>16</c:v>
                </c:pt>
                <c:pt idx="1">
                  <c:v>21</c:v>
                </c:pt>
                <c:pt idx="2">
                  <c:v>26</c:v>
                </c:pt>
                <c:pt idx="3">
                  <c:v>30</c:v>
                </c:pt>
                <c:pt idx="4">
                  <c:v>35</c:v>
                </c:pt>
              </c:numCache>
            </c:numRef>
          </c:xVal>
          <c:yVal>
            <c:numRef>
              <c:f>Sheet3!$B$2:$B$6</c:f>
              <c:numCache>
                <c:formatCode>General</c:formatCode>
                <c:ptCount val="5"/>
                <c:pt idx="0">
                  <c:v>21.34</c:v>
                </c:pt>
                <c:pt idx="1">
                  <c:v>9.26</c:v>
                </c:pt>
                <c:pt idx="2">
                  <c:v>6.18</c:v>
                </c:pt>
                <c:pt idx="3">
                  <c:v>4.5999999999999996</c:v>
                </c:pt>
                <c:pt idx="4">
                  <c:v>3.25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B5-4F6C-B785-687102ACA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0435728"/>
        <c:axId val="980439056"/>
      </c:scatterChart>
      <c:valAx>
        <c:axId val="980435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900" b="1" i="0" u="none" strike="noStrike" baseline="0" dirty="0">
                    <a:effectLst/>
                  </a:rPr>
                  <a:t>concrete/lead radius</a:t>
                </a:r>
                <a:r>
                  <a:rPr lang="en-US" sz="900" b="1" i="0" u="none" strike="noStrike" baseline="0" dirty="0">
                    <a:effectLst/>
                  </a:rPr>
                  <a:t> (cm)</a:t>
                </a:r>
                <a:endParaRPr lang="en-CA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439056"/>
        <c:crosses val="autoZero"/>
        <c:crossBetween val="midCat"/>
      </c:valAx>
      <c:valAx>
        <c:axId val="98043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Rate of photons from electrons*(10^-3)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435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Rate of Pions*(10^-6)</c:v>
                </c:pt>
              </c:strCache>
            </c:strRef>
          </c:tx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Sheet2!$C$2:$C$6</c:f>
                <c:numCache>
                  <c:formatCode>General</c:formatCode>
                  <c:ptCount val="5"/>
                  <c:pt idx="0">
                    <c:v>0.08</c:v>
                  </c:pt>
                  <c:pt idx="1">
                    <c:v>0.08</c:v>
                  </c:pt>
                  <c:pt idx="2">
                    <c:v>0.08</c:v>
                  </c:pt>
                  <c:pt idx="3">
                    <c:v>0.08</c:v>
                  </c:pt>
                  <c:pt idx="4">
                    <c:v>0.09</c:v>
                  </c:pt>
                </c:numCache>
              </c:numRef>
            </c:plus>
            <c:minus>
              <c:numRef>
                <c:f>Sheet2!$D$2:$D$6</c:f>
                <c:numCache>
                  <c:formatCode>General</c:formatCode>
                  <c:ptCount val="5"/>
                  <c:pt idx="0">
                    <c:v>0.08</c:v>
                  </c:pt>
                  <c:pt idx="1">
                    <c:v>0.08</c:v>
                  </c:pt>
                  <c:pt idx="2">
                    <c:v>0.08</c:v>
                  </c:pt>
                  <c:pt idx="3">
                    <c:v>0.08</c:v>
                  </c:pt>
                  <c:pt idx="4">
                    <c:v>0.09</c:v>
                  </c:pt>
                </c:numCache>
              </c:numRef>
            </c:minus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xVal>
            <c:numRef>
              <c:f>Sheet2!$A$2:$A$6</c:f>
              <c:numCache>
                <c:formatCode>General</c:formatCode>
                <c:ptCount val="5"/>
                <c:pt idx="0">
                  <c:v>16</c:v>
                </c:pt>
                <c:pt idx="1">
                  <c:v>21</c:v>
                </c:pt>
                <c:pt idx="2">
                  <c:v>26</c:v>
                </c:pt>
                <c:pt idx="3">
                  <c:v>30</c:v>
                </c:pt>
                <c:pt idx="4">
                  <c:v>35</c:v>
                </c:pt>
              </c:numCache>
            </c:numRef>
          </c:xVal>
          <c:yVal>
            <c:numRef>
              <c:f>Sheet2!$B$2:$B$6</c:f>
              <c:numCache>
                <c:formatCode>General</c:formatCode>
                <c:ptCount val="5"/>
                <c:pt idx="0">
                  <c:v>5.76</c:v>
                </c:pt>
                <c:pt idx="1">
                  <c:v>5.86</c:v>
                </c:pt>
                <c:pt idx="2">
                  <c:v>6.13</c:v>
                </c:pt>
                <c:pt idx="3">
                  <c:v>6.05</c:v>
                </c:pt>
                <c:pt idx="4">
                  <c:v>6.24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72-41EB-ACF1-A1A1E0CCC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1321600"/>
        <c:axId val="841323680"/>
      </c:scatterChart>
      <c:valAx>
        <c:axId val="841321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Outer radial of the Lead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323680"/>
        <c:crosses val="autoZero"/>
        <c:crossBetween val="midCat"/>
      </c:valAx>
      <c:valAx>
        <c:axId val="8413236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Rate of Pions*(10^-6)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321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2225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Sheet4!$C$2:$C$6</c:f>
                <c:numCache>
                  <c:formatCode>General</c:formatCode>
                  <c:ptCount val="5"/>
                  <c:pt idx="0">
                    <c:v>8.0000000000000002E-3</c:v>
                  </c:pt>
                  <c:pt idx="1">
                    <c:v>8.0000000000000002E-3</c:v>
                  </c:pt>
                  <c:pt idx="2">
                    <c:v>8.0000000000000002E-3</c:v>
                  </c:pt>
                  <c:pt idx="3">
                    <c:v>8.0000000000000002E-3</c:v>
                  </c:pt>
                  <c:pt idx="4">
                    <c:v>8.0000000000000002E-3</c:v>
                  </c:pt>
                </c:numCache>
              </c:numRef>
            </c:plus>
            <c:minus>
              <c:numRef>
                <c:f>Sheet4!$D$2:$D$6</c:f>
                <c:numCache>
                  <c:formatCode>General</c:formatCode>
                  <c:ptCount val="5"/>
                  <c:pt idx="0">
                    <c:v>8.0000000000000002E-3</c:v>
                  </c:pt>
                  <c:pt idx="1">
                    <c:v>8.0000000000000002E-3</c:v>
                  </c:pt>
                  <c:pt idx="2">
                    <c:v>8.0000000000000002E-3</c:v>
                  </c:pt>
                  <c:pt idx="3">
                    <c:v>8.0000000000000002E-3</c:v>
                  </c:pt>
                  <c:pt idx="4">
                    <c:v>8.0000000000000002E-3</c:v>
                  </c:pt>
                </c:numCache>
              </c:numRef>
            </c:minus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xVal>
            <c:numRef>
              <c:f>Sheet4!$A$2:$A$6</c:f>
              <c:numCache>
                <c:formatCode>General</c:formatCode>
                <c:ptCount val="5"/>
                <c:pt idx="0">
                  <c:v>16</c:v>
                </c:pt>
                <c:pt idx="1">
                  <c:v>21</c:v>
                </c:pt>
                <c:pt idx="2">
                  <c:v>26</c:v>
                </c:pt>
                <c:pt idx="3">
                  <c:v>30</c:v>
                </c:pt>
                <c:pt idx="4">
                  <c:v>35</c:v>
                </c:pt>
              </c:numCache>
            </c:numRef>
          </c:xVal>
          <c:yVal>
            <c:numRef>
              <c:f>Sheet4!$B$2:$B$6</c:f>
              <c:numCache>
                <c:formatCode>General</c:formatCode>
                <c:ptCount val="5"/>
                <c:pt idx="0">
                  <c:v>5.0869999999999997</c:v>
                </c:pt>
                <c:pt idx="1">
                  <c:v>5.0919999999999996</c:v>
                </c:pt>
                <c:pt idx="2">
                  <c:v>5.0590000000000002</c:v>
                </c:pt>
                <c:pt idx="3">
                  <c:v>5.149</c:v>
                </c:pt>
                <c:pt idx="4">
                  <c:v>5.1790000000000003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6F2-4EF9-9278-61F0A760B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1002192"/>
        <c:axId val="991003856"/>
      </c:scatterChart>
      <c:valAx>
        <c:axId val="99100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Outer radial of the Lead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003856"/>
        <c:crosses val="autoZero"/>
        <c:crossBetween val="midCat"/>
      </c:valAx>
      <c:valAx>
        <c:axId val="9910038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Rate of photons from pions*(10^-4)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002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 of electrons*(10^-5)</c:v>
                </c:pt>
              </c:strCache>
            </c:strRef>
          </c:tx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Sheet1!$C$2:$C$6</c:f>
                <c:numCache>
                  <c:formatCode>General</c:formatCode>
                  <c:ptCount val="5"/>
                  <c:pt idx="0">
                    <c:v>2</c:v>
                  </c:pt>
                  <c:pt idx="1">
                    <c:v>0.5</c:v>
                  </c:pt>
                  <c:pt idx="2">
                    <c:v>0.28000000000000003</c:v>
                  </c:pt>
                  <c:pt idx="3">
                    <c:v>0.19</c:v>
                  </c:pt>
                  <c:pt idx="4">
                    <c:v>0.15</c:v>
                  </c:pt>
                </c:numCache>
              </c:numRef>
            </c:plus>
            <c:minus>
              <c:numRef>
                <c:f>Sheet1!$D$2:$D$6</c:f>
                <c:numCache>
                  <c:formatCode>General</c:formatCode>
                  <c:ptCount val="5"/>
                  <c:pt idx="0">
                    <c:v>2</c:v>
                  </c:pt>
                  <c:pt idx="1">
                    <c:v>0.5</c:v>
                  </c:pt>
                  <c:pt idx="2">
                    <c:v>0.28000000000000003</c:v>
                  </c:pt>
                  <c:pt idx="3">
                    <c:v>0.19</c:v>
                  </c:pt>
                  <c:pt idx="4">
                    <c:v>0.15</c:v>
                  </c:pt>
                </c:numCache>
              </c:numRef>
            </c:minus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xVal>
            <c:numRef>
              <c:f>Sheet1!$A$2:$A$6</c:f>
              <c:numCache>
                <c:formatCode>General</c:formatCode>
                <c:ptCount val="5"/>
                <c:pt idx="0">
                  <c:v>16</c:v>
                </c:pt>
                <c:pt idx="1">
                  <c:v>21</c:v>
                </c:pt>
                <c:pt idx="2">
                  <c:v>26</c:v>
                </c:pt>
                <c:pt idx="3">
                  <c:v>30</c:v>
                </c:pt>
                <c:pt idx="4">
                  <c:v>35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128</c:v>
                </c:pt>
                <c:pt idx="1">
                  <c:v>15.9</c:v>
                </c:pt>
                <c:pt idx="2">
                  <c:v>6.22</c:v>
                </c:pt>
                <c:pt idx="3">
                  <c:v>4.59</c:v>
                </c:pt>
                <c:pt idx="4">
                  <c:v>3.69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04-4E2E-A5E8-231492C73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8658431"/>
        <c:axId val="735739615"/>
      </c:scatterChart>
      <c:valAx>
        <c:axId val="678658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concrete/lead radius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739615"/>
        <c:crosses val="autoZero"/>
        <c:crossBetween val="midCat"/>
      </c:valAx>
      <c:valAx>
        <c:axId val="735739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Rate of electrons*(10^-5)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6584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Rate of photons from electrons*(10^-3)</c:v>
                </c:pt>
              </c:strCache>
            </c:strRef>
          </c:tx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Sheet3!$C$2:$C$6</c:f>
                <c:numCache>
                  <c:formatCode>General</c:formatCode>
                  <c:ptCount val="5"/>
                  <c:pt idx="0">
                    <c:v>0.06</c:v>
                  </c:pt>
                  <c:pt idx="1">
                    <c:v>0.03</c:v>
                  </c:pt>
                  <c:pt idx="2">
                    <c:v>0.02</c:v>
                  </c:pt>
                  <c:pt idx="3">
                    <c:v>0.02</c:v>
                  </c:pt>
                  <c:pt idx="4">
                    <c:v>0.02</c:v>
                  </c:pt>
                </c:numCache>
              </c:numRef>
            </c:plus>
            <c:minus>
              <c:numRef>
                <c:f>Sheet3!$D$2:$D$6</c:f>
                <c:numCache>
                  <c:formatCode>General</c:formatCode>
                  <c:ptCount val="5"/>
                  <c:pt idx="0">
                    <c:v>0.06</c:v>
                  </c:pt>
                  <c:pt idx="1">
                    <c:v>0.03</c:v>
                  </c:pt>
                  <c:pt idx="2">
                    <c:v>0.02</c:v>
                  </c:pt>
                  <c:pt idx="3">
                    <c:v>0.02</c:v>
                  </c:pt>
                  <c:pt idx="4">
                    <c:v>0.02</c:v>
                  </c:pt>
                </c:numCache>
              </c:numRef>
            </c:minus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xVal>
            <c:numRef>
              <c:f>Sheet3!$A$2:$A$6</c:f>
              <c:numCache>
                <c:formatCode>General</c:formatCode>
                <c:ptCount val="5"/>
                <c:pt idx="0">
                  <c:v>16</c:v>
                </c:pt>
                <c:pt idx="1">
                  <c:v>21</c:v>
                </c:pt>
                <c:pt idx="2">
                  <c:v>26</c:v>
                </c:pt>
                <c:pt idx="3">
                  <c:v>30</c:v>
                </c:pt>
                <c:pt idx="4">
                  <c:v>35</c:v>
                </c:pt>
              </c:numCache>
            </c:numRef>
          </c:xVal>
          <c:yVal>
            <c:numRef>
              <c:f>Sheet3!$B$2:$B$6</c:f>
              <c:numCache>
                <c:formatCode>General</c:formatCode>
                <c:ptCount val="5"/>
                <c:pt idx="0">
                  <c:v>21.34</c:v>
                </c:pt>
                <c:pt idx="1">
                  <c:v>9.26</c:v>
                </c:pt>
                <c:pt idx="2">
                  <c:v>6.18</c:v>
                </c:pt>
                <c:pt idx="3">
                  <c:v>4.5999999999999996</c:v>
                </c:pt>
                <c:pt idx="4">
                  <c:v>3.25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B2-4C4C-B172-003BA39E2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5735039"/>
        <c:axId val="735744191"/>
      </c:scatterChart>
      <c:valAx>
        <c:axId val="735735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concrete/lead radius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744191"/>
        <c:crosses val="autoZero"/>
        <c:crossBetween val="midCat"/>
      </c:valAx>
      <c:valAx>
        <c:axId val="735744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Rate of photons from electrons*(10^-3)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7350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Rate of Pions*(10^-4)</c:v>
                </c:pt>
              </c:strCache>
            </c:strRef>
          </c:tx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Sheet2!$C$2:$C$6</c:f>
                <c:numCache>
                  <c:formatCode>General</c:formatCode>
                  <c:ptCount val="5"/>
                  <c:pt idx="0">
                    <c:v>5.0000000000000001E-3</c:v>
                  </c:pt>
                  <c:pt idx="1">
                    <c:v>5.0000000000000001E-3</c:v>
                  </c:pt>
                  <c:pt idx="2">
                    <c:v>5.0000000000000001E-3</c:v>
                  </c:pt>
                  <c:pt idx="3">
                    <c:v>5.0000000000000001E-3</c:v>
                  </c:pt>
                  <c:pt idx="4">
                    <c:v>5.0000000000000001E-3</c:v>
                  </c:pt>
                </c:numCache>
              </c:numRef>
            </c:plus>
            <c:minus>
              <c:numRef>
                <c:f>Sheet2!$D$2:$D$6</c:f>
                <c:numCache>
                  <c:formatCode>General</c:formatCode>
                  <c:ptCount val="5"/>
                  <c:pt idx="0">
                    <c:v>5.0000000000000001E-3</c:v>
                  </c:pt>
                  <c:pt idx="1">
                    <c:v>5.0000000000000001E-3</c:v>
                  </c:pt>
                  <c:pt idx="2">
                    <c:v>5.0000000000000001E-3</c:v>
                  </c:pt>
                  <c:pt idx="3">
                    <c:v>5.0000000000000001E-3</c:v>
                  </c:pt>
                  <c:pt idx="4">
                    <c:v>5.0000000000000001E-3</c:v>
                  </c:pt>
                </c:numCache>
              </c:numRef>
            </c:minus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xVal>
            <c:numRef>
              <c:f>Sheet2!$A$2:$A$6</c:f>
              <c:numCache>
                <c:formatCode>General</c:formatCode>
                <c:ptCount val="5"/>
                <c:pt idx="0">
                  <c:v>16</c:v>
                </c:pt>
                <c:pt idx="1">
                  <c:v>21</c:v>
                </c:pt>
                <c:pt idx="2">
                  <c:v>26</c:v>
                </c:pt>
                <c:pt idx="3">
                  <c:v>30</c:v>
                </c:pt>
                <c:pt idx="4">
                  <c:v>35</c:v>
                </c:pt>
              </c:numCache>
            </c:numRef>
          </c:xVal>
          <c:yVal>
            <c:numRef>
              <c:f>Sheet2!$B$2:$B$6</c:f>
              <c:numCache>
                <c:formatCode>General</c:formatCode>
                <c:ptCount val="5"/>
                <c:pt idx="0">
                  <c:v>1.5429999999999999</c:v>
                </c:pt>
                <c:pt idx="1">
                  <c:v>1.587</c:v>
                </c:pt>
                <c:pt idx="2">
                  <c:v>1.6259999999999999</c:v>
                </c:pt>
                <c:pt idx="3">
                  <c:v>1.581</c:v>
                </c:pt>
                <c:pt idx="4">
                  <c:v>1.5669999999999999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DC-411D-8C85-B093D8D1D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349039"/>
        <c:axId val="835352783"/>
      </c:scatterChart>
      <c:valAx>
        <c:axId val="835349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concrete/lead radius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352783"/>
        <c:crosses val="autoZero"/>
        <c:crossBetween val="midCat"/>
      </c:valAx>
      <c:valAx>
        <c:axId val="83535278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Rate of Pions*(10^-4)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3490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Rate of photons from pions*(10^-4)</c:v>
                </c:pt>
              </c:strCache>
            </c:strRef>
          </c:tx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Sheet4!$C$2:$C$6</c:f>
                <c:numCache>
                  <c:formatCode>General</c:formatCode>
                  <c:ptCount val="5"/>
                  <c:pt idx="0">
                    <c:v>8.0000000000000002E-3</c:v>
                  </c:pt>
                  <c:pt idx="1">
                    <c:v>8.0000000000000002E-3</c:v>
                  </c:pt>
                  <c:pt idx="2">
                    <c:v>8.0000000000000002E-3</c:v>
                  </c:pt>
                  <c:pt idx="3">
                    <c:v>8.0000000000000002E-3</c:v>
                  </c:pt>
                  <c:pt idx="4">
                    <c:v>8.0000000000000002E-3</c:v>
                  </c:pt>
                </c:numCache>
              </c:numRef>
            </c:plus>
            <c:minus>
              <c:numRef>
                <c:f>Sheet4!$D$2:$D$6</c:f>
                <c:numCache>
                  <c:formatCode>General</c:formatCode>
                  <c:ptCount val="5"/>
                  <c:pt idx="0">
                    <c:v>8.0000000000000002E-3</c:v>
                  </c:pt>
                  <c:pt idx="1">
                    <c:v>8.0000000000000002E-3</c:v>
                  </c:pt>
                  <c:pt idx="2">
                    <c:v>8.0000000000000002E-3</c:v>
                  </c:pt>
                  <c:pt idx="3">
                    <c:v>8.0000000000000002E-3</c:v>
                  </c:pt>
                  <c:pt idx="4">
                    <c:v>8.0000000000000002E-3</c:v>
                  </c:pt>
                </c:numCache>
              </c:numRef>
            </c:minus>
            <c:spPr>
              <a:noFill/>
              <a:ln w="9525">
                <a:solidFill>
                  <a:schemeClr val="lt1">
                    <a:lumMod val="50000"/>
                  </a:schemeClr>
                </a:solidFill>
                <a:round/>
              </a:ln>
              <a:effectLst/>
            </c:spPr>
          </c:errBars>
          <c:xVal>
            <c:numRef>
              <c:f>Sheet4!$A$2:$A$6</c:f>
              <c:numCache>
                <c:formatCode>General</c:formatCode>
                <c:ptCount val="5"/>
                <c:pt idx="0">
                  <c:v>16</c:v>
                </c:pt>
                <c:pt idx="1">
                  <c:v>21</c:v>
                </c:pt>
                <c:pt idx="2">
                  <c:v>26</c:v>
                </c:pt>
                <c:pt idx="3">
                  <c:v>30</c:v>
                </c:pt>
                <c:pt idx="4">
                  <c:v>35</c:v>
                </c:pt>
              </c:numCache>
            </c:numRef>
          </c:xVal>
          <c:yVal>
            <c:numRef>
              <c:f>Sheet4!$B$2:$B$6</c:f>
              <c:numCache>
                <c:formatCode>General</c:formatCode>
                <c:ptCount val="5"/>
                <c:pt idx="0">
                  <c:v>5.0869999999999997</c:v>
                </c:pt>
                <c:pt idx="1">
                  <c:v>5.0919999999999996</c:v>
                </c:pt>
                <c:pt idx="2">
                  <c:v>5.0590000000000002</c:v>
                </c:pt>
                <c:pt idx="3">
                  <c:v>5.149</c:v>
                </c:pt>
                <c:pt idx="4">
                  <c:v>5.1790000000000003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DB-4271-BB86-03CBF366F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0067711"/>
        <c:axId val="850058143"/>
      </c:scatterChart>
      <c:valAx>
        <c:axId val="850067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concrete/lead radius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058143"/>
        <c:crosses val="autoZero"/>
        <c:crossBetween val="midCat"/>
      </c:valAx>
      <c:valAx>
        <c:axId val="85005814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Rate of photons from pions*(10^-4)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0677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46BC2-1930-4573-81B4-3D1BCFDEB9BE}" type="datetimeFigureOut">
              <a:rPr lang="en-CA" smtClean="0"/>
              <a:t>2021-02-25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B7093-06B2-45A9-B7D9-A9F454BABA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461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C1D2-D6BD-4B53-81E4-39A4EABF7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F68C6-584F-4A6D-A577-4FC1C4164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047A5-B569-4BB6-8DE5-030D6081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6ECC-83CC-44A8-9CCD-2BD45CDD6CF0}" type="datetime1">
              <a:rPr lang="en-CA" smtClean="0"/>
              <a:t>2021-02-25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5B211-97D5-46B0-8307-05F2D693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9364-0046-40A3-82D2-B794AAC6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68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2C71-112D-4762-851B-AB9AFCDF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2105E-4198-40F1-AF3A-EA3CB0516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ADC05-D66E-4383-8B13-7F71E0E2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D474-EF62-432A-BE0F-680D6CB938F9}" type="datetime1">
              <a:rPr lang="en-CA" smtClean="0"/>
              <a:t>2021-02-25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962F1-DA36-4663-84AE-8D7090D3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2E3FA-FB6F-47CC-8B0C-ADFB0F57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15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3D6145-E21D-4037-B2C7-732D9E25E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96E06-EDD5-4419-8DBD-1E921BD5B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F13FA-F0D5-4C5D-B8CD-03FE556B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0C01-2284-442E-A716-F6D76A75703B}" type="datetime1">
              <a:rPr lang="en-CA" smtClean="0"/>
              <a:t>2021-02-25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DAF8D-748B-4A97-BA6C-12CE14E8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565D6-8A6E-4CFE-80FD-32D5C94D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237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D1F0-1782-42C6-A192-16E8F812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89749-FCE3-4504-95E2-EAB1A1079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AF938-9D46-40C5-B8FD-E04694EFB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70FF-91C5-4399-85F5-8A37D8006463}" type="datetime1">
              <a:rPr lang="en-CA" smtClean="0"/>
              <a:t>2021-02-25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1A4F6-74A6-4FF6-8352-1D92B453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1489C-220B-4E4F-BCEE-21C12AEC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639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6E24-2CD1-4349-99E6-BC397C58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97AF-629F-4212-BA17-AFD6CCFAB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2830F-994E-4576-8DCD-264C9F90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B140-8375-4AE9-B7F2-64382B013052}" type="datetime1">
              <a:rPr lang="en-CA" smtClean="0"/>
              <a:t>2021-02-25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BABC7-3C87-462C-A7D8-1D2140DA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C3D9B-DF04-4308-AB3B-4E2E1637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0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75CFB-7096-4391-8FB4-BF13835C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FEBF9-2C79-4F01-9E92-1E2D1CB1C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26E33-6900-4B07-9F05-F1F160D77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54017-7C31-421B-9EDD-72A5A386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4730-0AF0-4281-B306-5584C0700DB6}" type="datetime1">
              <a:rPr lang="en-CA" smtClean="0"/>
              <a:t>2021-02-25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143B7-0FA1-410B-9A0C-C07B0006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9C82C-7FCC-4E88-BF74-F26EB68A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34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D65D-A3D9-4D72-9E22-F06FAA77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BDA94-A35A-4B7B-9184-FBF688394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8E63F-1805-4366-B12C-17C6E3824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B476E-617B-4734-B3BC-0FB6230B2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D2F3E-E702-457B-8A4E-473592C35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FA1C7-5D97-4DFE-BBBC-D1952656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5F5C-E75D-4D6A-9D40-8DBCFE245C77}" type="datetime1">
              <a:rPr lang="en-CA" smtClean="0"/>
              <a:t>2021-02-25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2CC6A-88E7-4A39-B443-E6254DA0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C721E-E7F7-4158-A2C0-8DD08941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802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A81F-DE5A-49E2-8EBF-43315B9C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9D5F5-59B2-4A20-B05F-F73B8E16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99-3673-4EC2-8250-F3AC9CE94C9C}" type="datetime1">
              <a:rPr lang="en-CA" smtClean="0"/>
              <a:t>2021-02-25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26BEA-E9EE-4F55-B3FA-C4172413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2DCE4-350C-4B12-BE46-FF1F1A83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09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9ADDDB-10D5-4A1A-96A4-CBA7EB31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3F5-FC14-4E0B-9800-10F4F0A1E11A}" type="datetime1">
              <a:rPr lang="en-CA" smtClean="0"/>
              <a:t>2021-02-25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992E6-F093-4B92-8789-A757689B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66FFB-C651-4D3C-9461-71BE7592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124090-DD1F-41A3-BE7C-A2021463CD6D}" type="slidenum">
              <a:rPr lang="en-CA" smtClean="0"/>
              <a:pPr/>
              <a:t>‹#›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1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A313-DAED-4130-A758-9AEC809B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6A7ED-0192-4030-954E-5F503C276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30B91-86E2-47D0-9015-B57C341D0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125B3-C24D-4031-93E6-443A8E06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D0D8-FA96-4E3A-BD5C-0709DF2436F5}" type="datetime1">
              <a:rPr lang="en-CA" smtClean="0"/>
              <a:t>2021-02-25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3F855-E69F-4D05-9166-CDD83CAD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86B0E-8029-4F72-BA35-A5F8CE4B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514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7B46-5736-49A9-A0AC-6AD45B17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B3DE4D-67DD-49D5-B8B9-D59D0AAF8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31FC2-899D-4E1B-8A76-08E43B0D2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6777D-DD0B-4EFD-B7F4-96F8BA5B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F18C-B5BD-45E0-8699-2B50DB5586BF}" type="datetime1">
              <a:rPr lang="en-CA" smtClean="0"/>
              <a:t>2021-02-25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20C02-385C-4F6C-8A3A-4D9EBDCFD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51F98-20EB-4CE4-9B30-A29366D4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969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9DD38-C0AD-4D1A-AEA7-EC7312AE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ED543-A7D4-4A33-9538-EE381C547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C80D4-CA1D-4893-81C1-DB81ADA76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E7ED9-FE21-4743-BF3C-B3775F61277F}" type="datetime1">
              <a:rPr lang="en-CA" smtClean="0"/>
              <a:t>2021-02-25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E98C3-C6AA-4459-B299-6B1CB67DD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02C2C-8049-4700-9B0D-3C2023B20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24090-DD1F-41A3-BE7C-A2021463CD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132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6A598F-9620-4F58-8F57-CF96C32B6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2854" y="2620618"/>
            <a:ext cx="60960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CA" altLang="en-US" b="1" dirty="0"/>
              <a:t>The MOLLER Project</a:t>
            </a:r>
          </a:p>
          <a:p>
            <a:pPr algn="ctr" hangingPunct="1">
              <a:lnSpc>
                <a:spcPct val="100000"/>
              </a:lnSpc>
            </a:pPr>
            <a:r>
              <a:rPr lang="en-CA" altLang="en-US" b="1" dirty="0"/>
              <a:t>M</a:t>
            </a:r>
            <a:r>
              <a:rPr lang="en-CA" altLang="en-US" dirty="0"/>
              <a:t>easurement </a:t>
            </a:r>
            <a:r>
              <a:rPr lang="en-CA" altLang="en-US" b="1" dirty="0"/>
              <a:t>O</a:t>
            </a:r>
            <a:r>
              <a:rPr lang="en-CA" altLang="en-US" dirty="0"/>
              <a:t>f a </a:t>
            </a:r>
            <a:r>
              <a:rPr lang="en-CA" altLang="en-US" b="1" dirty="0"/>
              <a:t>L</a:t>
            </a:r>
            <a:r>
              <a:rPr lang="en-CA" altLang="en-US" dirty="0"/>
              <a:t>epton </a:t>
            </a:r>
            <a:r>
              <a:rPr lang="en-CA" altLang="en-US" b="1" dirty="0" err="1"/>
              <a:t>L</a:t>
            </a:r>
            <a:r>
              <a:rPr lang="en-CA" altLang="en-US" dirty="0" err="1"/>
              <a:t>epton</a:t>
            </a:r>
            <a:r>
              <a:rPr lang="en-CA" altLang="en-US" dirty="0"/>
              <a:t> </a:t>
            </a:r>
            <a:r>
              <a:rPr lang="en-CA" altLang="en-US" b="1" dirty="0"/>
              <a:t>E</a:t>
            </a:r>
            <a:r>
              <a:rPr lang="en-CA" altLang="en-US" dirty="0"/>
              <a:t>lectroweak </a:t>
            </a:r>
            <a:r>
              <a:rPr lang="en-CA" altLang="en-US" b="1" dirty="0"/>
              <a:t>R</a:t>
            </a:r>
            <a:r>
              <a:rPr lang="en-CA" altLang="en-US" dirty="0"/>
              <a:t>eaction</a:t>
            </a:r>
          </a:p>
          <a:p>
            <a:pPr algn="ctr" hangingPunct="1">
              <a:lnSpc>
                <a:spcPct val="100000"/>
              </a:lnSpc>
            </a:pPr>
            <a:endParaRPr lang="en-CA" altLang="en-US" b="1" dirty="0"/>
          </a:p>
          <a:p>
            <a:pPr algn="ctr" hangingPunct="1">
              <a:lnSpc>
                <a:spcPct val="150000"/>
              </a:lnSpc>
            </a:pPr>
            <a:r>
              <a:rPr lang="en-CA" altLang="en-US" b="1" dirty="0"/>
              <a:t>Dr. </a:t>
            </a:r>
            <a:r>
              <a:rPr lang="en-CA" altLang="en-US" b="1" dirty="0" err="1"/>
              <a:t>Wouter</a:t>
            </a:r>
            <a:r>
              <a:rPr lang="en-CA" altLang="en-US" b="1" dirty="0"/>
              <a:t> </a:t>
            </a:r>
            <a:r>
              <a:rPr lang="en-CA" altLang="en-US" b="1" dirty="0" err="1"/>
              <a:t>Deconinck</a:t>
            </a:r>
            <a:endParaRPr lang="en-CA" altLang="en-US" b="1" dirty="0"/>
          </a:p>
          <a:p>
            <a:pPr algn="ctr" hangingPunct="1">
              <a:lnSpc>
                <a:spcPct val="150000"/>
              </a:lnSpc>
            </a:pPr>
            <a:r>
              <a:rPr lang="en-CA" altLang="en-US" b="1" dirty="0"/>
              <a:t>Elham Gorgannejad</a:t>
            </a:r>
          </a:p>
          <a:p>
            <a:pPr algn="ctr" hangingPunct="1">
              <a:lnSpc>
                <a:spcPct val="150000"/>
              </a:lnSpc>
            </a:pPr>
            <a:r>
              <a:rPr lang="en-CA" altLang="en-US" sz="1600" dirty="0"/>
              <a:t>February 26th,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88591-9DEC-4068-A9AD-78BD53718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5024529"/>
            <a:ext cx="3754679" cy="16962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F2C0060-D6B4-4E17-9667-772DFB878135}"/>
              </a:ext>
            </a:extLst>
          </p:cNvPr>
          <p:cNvSpPr txBox="1">
            <a:spLocks/>
          </p:cNvSpPr>
          <p:nvPr/>
        </p:nvSpPr>
        <p:spPr>
          <a:xfrm>
            <a:off x="71243" y="960019"/>
            <a:ext cx="12120757" cy="784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CA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concrete/lead radius</a:t>
            </a: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new geometry with shielding in the electron and pion generator</a:t>
            </a:r>
            <a:endParaRPr lang="en-CA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64C19-018F-46E6-8CF5-EF1555978003}"/>
              </a:ext>
            </a:extLst>
          </p:cNvPr>
          <p:cNvSpPr txBox="1"/>
          <p:nvPr/>
        </p:nvSpPr>
        <p:spPr>
          <a:xfrm>
            <a:off x="2478156" y="744576"/>
            <a:ext cx="79380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MOLLER Pion Detector Design: Progress Update</a:t>
            </a:r>
          </a:p>
        </p:txBody>
      </p:sp>
    </p:spTree>
    <p:extLst>
      <p:ext uri="{BB962C8B-B14F-4D97-AF65-F5344CB8AC3E}">
        <p14:creationId xmlns:p14="http://schemas.microsoft.com/office/powerpoint/2010/main" val="239945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DA914-741F-42CF-8CF9-E195336F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93" y="6331505"/>
            <a:ext cx="2743200" cy="365125"/>
          </a:xfrm>
        </p:spPr>
        <p:txBody>
          <a:bodyPr/>
          <a:lstStyle/>
          <a:p>
            <a:fld id="{A7124090-DD1F-41A3-BE7C-A2021463CD6D}" type="slidenum">
              <a:rPr lang="en-CA" smtClean="0"/>
              <a:pPr/>
              <a:t>10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E7C7AE-6874-46A4-B139-2351F95F09BE}"/>
              </a:ext>
            </a:extLst>
          </p:cNvPr>
          <p:cNvSpPr txBox="1"/>
          <p:nvPr/>
        </p:nvSpPr>
        <p:spPr>
          <a:xfrm>
            <a:off x="427897" y="274414"/>
            <a:ext cx="11160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CA" sz="2000" b="1" strike="noStrike" spc="-1" dirty="0">
                <a:solidFill>
                  <a:srgbClr val="C00000"/>
                </a:solidFill>
                <a:latin typeface="Arial"/>
              </a:rPr>
              <a:t>Comparison of rates at the Lucite for 5,000,000 events (Low energy particles, </a:t>
            </a:r>
            <a:r>
              <a:rPr lang="en-CA" sz="2000" b="1" strike="noStrike" spc="-1" dirty="0" err="1">
                <a:solidFill>
                  <a:srgbClr val="C00000"/>
                </a:solidFill>
                <a:latin typeface="Arial"/>
              </a:rPr>
              <a:t>hit.p</a:t>
            </a:r>
            <a:r>
              <a:rPr lang="en-CA" sz="2000" b="1" strike="noStrike" spc="-1" dirty="0">
                <a:solidFill>
                  <a:srgbClr val="C00000"/>
                </a:solidFill>
                <a:latin typeface="Arial"/>
              </a:rPr>
              <a:t>&lt;2*MeV)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154C305-9EC1-4A3D-A149-0806038226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120282"/>
              </p:ext>
            </p:extLst>
          </p:nvPr>
        </p:nvGraphicFramePr>
        <p:xfrm>
          <a:off x="815307" y="781177"/>
          <a:ext cx="4714311" cy="292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84BB7C1-6CE5-470C-9C3B-4F5812654F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365663"/>
              </p:ext>
            </p:extLst>
          </p:nvPr>
        </p:nvGraphicFramePr>
        <p:xfrm>
          <a:off x="815307" y="3840385"/>
          <a:ext cx="4714310" cy="288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80A6858-5D85-44E8-96A8-6CF8C0E295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135526"/>
              </p:ext>
            </p:extLst>
          </p:nvPr>
        </p:nvGraphicFramePr>
        <p:xfrm>
          <a:off x="6324600" y="781177"/>
          <a:ext cx="4714310" cy="288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6296A27-121E-4559-8FAE-74A4BB957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962803"/>
              </p:ext>
            </p:extLst>
          </p:nvPr>
        </p:nvGraphicFramePr>
        <p:xfrm>
          <a:off x="6324600" y="3840386"/>
          <a:ext cx="4714310" cy="288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995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F5CEEC-5E89-4B5A-A7ED-30184125E6F6}"/>
              </a:ext>
            </a:extLst>
          </p:cNvPr>
          <p:cNvSpPr txBox="1"/>
          <p:nvPr/>
        </p:nvSpPr>
        <p:spPr>
          <a:xfrm>
            <a:off x="193675" y="400772"/>
            <a:ext cx="11160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CA" sz="2000" b="1" strike="noStrike" spc="-1" dirty="0">
                <a:solidFill>
                  <a:srgbClr val="C00000"/>
                </a:solidFill>
                <a:latin typeface="Arial"/>
              </a:rPr>
              <a:t>Comparison of rates at the Lucite for 5,000,000 events (High energy particles, </a:t>
            </a:r>
            <a:r>
              <a:rPr lang="en-CA" sz="2000" b="1" strike="noStrike" spc="-1" dirty="0" err="1">
                <a:solidFill>
                  <a:srgbClr val="C00000"/>
                </a:solidFill>
                <a:latin typeface="Arial"/>
              </a:rPr>
              <a:t>hit.p</a:t>
            </a:r>
            <a:r>
              <a:rPr lang="en-CA" sz="2000" b="1" strike="noStrike" spc="-1" dirty="0">
                <a:solidFill>
                  <a:srgbClr val="C00000"/>
                </a:solidFill>
                <a:latin typeface="Arial"/>
              </a:rPr>
              <a:t>&gt;2*MeV)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85D285-97E8-4EF9-AF86-A173EC6DD904}"/>
              </a:ext>
            </a:extLst>
          </p:cNvPr>
          <p:cNvSpPr txBox="1"/>
          <p:nvPr/>
        </p:nvSpPr>
        <p:spPr>
          <a:xfrm>
            <a:off x="201733" y="5110890"/>
            <a:ext cx="11686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/>
              <a:t>T-&gt;Draw("1","(rate/5.95e13)*(</a:t>
            </a:r>
            <a:r>
              <a:rPr lang="en-CA" sz="1400" dirty="0" err="1"/>
              <a:t>hit.det</a:t>
            </a:r>
            <a:r>
              <a:rPr lang="en-CA" sz="1400" dirty="0"/>
              <a:t>==8001 &amp;&amp; </a:t>
            </a:r>
            <a:r>
              <a:rPr lang="en-CA" sz="1400" dirty="0" err="1"/>
              <a:t>hit.p</a:t>
            </a:r>
            <a:r>
              <a:rPr lang="en-CA" sz="1400" dirty="0"/>
              <a:t>&gt;2*MeV &amp;&amp; (</a:t>
            </a:r>
            <a:r>
              <a:rPr lang="en-CA" sz="1400" dirty="0" err="1"/>
              <a:t>hit.pid</a:t>
            </a:r>
            <a:r>
              <a:rPr lang="en-CA" sz="1400" dirty="0"/>
              <a:t>==11 || </a:t>
            </a:r>
            <a:r>
              <a:rPr lang="en-CA" sz="1400" dirty="0" err="1"/>
              <a:t>hit.pid</a:t>
            </a:r>
            <a:r>
              <a:rPr lang="en-CA" sz="1400" dirty="0"/>
              <a:t>==-11 || </a:t>
            </a:r>
            <a:r>
              <a:rPr lang="en-CA" sz="1400" dirty="0" err="1"/>
              <a:t>hit.pid</a:t>
            </a:r>
            <a:r>
              <a:rPr lang="en-CA" sz="1400" dirty="0"/>
              <a:t>==211 || </a:t>
            </a:r>
            <a:r>
              <a:rPr lang="en-CA" sz="1400" dirty="0" err="1"/>
              <a:t>hit.pid</a:t>
            </a:r>
            <a:r>
              <a:rPr lang="en-CA" sz="1400" dirty="0"/>
              <a:t>==-211 || </a:t>
            </a:r>
            <a:r>
              <a:rPr lang="en-CA" sz="1400" dirty="0" err="1"/>
              <a:t>hit.pid</a:t>
            </a:r>
            <a:r>
              <a:rPr lang="en-CA" sz="1400" dirty="0"/>
              <a:t>==13 || </a:t>
            </a:r>
            <a:r>
              <a:rPr lang="en-CA" sz="1400" dirty="0" err="1"/>
              <a:t>hit.pid</a:t>
            </a:r>
            <a:r>
              <a:rPr lang="en-CA" sz="1400" dirty="0"/>
              <a:t>==-13))")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7">
                <a:extLst>
                  <a:ext uri="{FF2B5EF4-FFF2-40B4-BE49-F238E27FC236}">
                    <a16:creationId xmlns:a16="http://schemas.microsoft.com/office/drawing/2014/main" id="{FF40663D-3038-471F-B769-9E0089FC2A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4350123"/>
                  </p:ext>
                </p:extLst>
              </p:nvPr>
            </p:nvGraphicFramePr>
            <p:xfrm>
              <a:off x="320759" y="1005091"/>
              <a:ext cx="10796420" cy="38264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2660">
                      <a:extLst>
                        <a:ext uri="{9D8B030D-6E8A-4147-A177-3AD203B41FA5}">
                          <a16:colId xmlns:a16="http://schemas.microsoft.com/office/drawing/2014/main" val="578493121"/>
                        </a:ext>
                      </a:extLst>
                    </a:gridCol>
                    <a:gridCol w="1723549">
                      <a:extLst>
                        <a:ext uri="{9D8B030D-6E8A-4147-A177-3AD203B41FA5}">
                          <a16:colId xmlns:a16="http://schemas.microsoft.com/office/drawing/2014/main" val="3798292561"/>
                        </a:ext>
                      </a:extLst>
                    </a:gridCol>
                    <a:gridCol w="1900990">
                      <a:extLst>
                        <a:ext uri="{9D8B030D-6E8A-4147-A177-3AD203B41FA5}">
                          <a16:colId xmlns:a16="http://schemas.microsoft.com/office/drawing/2014/main" val="3009057618"/>
                        </a:ext>
                      </a:extLst>
                    </a:gridCol>
                    <a:gridCol w="747569">
                      <a:extLst>
                        <a:ext uri="{9D8B030D-6E8A-4147-A177-3AD203B41FA5}">
                          <a16:colId xmlns:a16="http://schemas.microsoft.com/office/drawing/2014/main" val="2234798169"/>
                        </a:ext>
                      </a:extLst>
                    </a:gridCol>
                    <a:gridCol w="2201779">
                      <a:extLst>
                        <a:ext uri="{9D8B030D-6E8A-4147-A177-3AD203B41FA5}">
                          <a16:colId xmlns:a16="http://schemas.microsoft.com/office/drawing/2014/main" val="1661903210"/>
                        </a:ext>
                      </a:extLst>
                    </a:gridCol>
                    <a:gridCol w="2009273">
                      <a:extLst>
                        <a:ext uri="{9D8B030D-6E8A-4147-A177-3AD203B41FA5}">
                          <a16:colId xmlns:a16="http://schemas.microsoft.com/office/drawing/2014/main" val="271208940"/>
                        </a:ext>
                      </a:extLst>
                    </a:gridCol>
                    <a:gridCol w="840600">
                      <a:extLst>
                        <a:ext uri="{9D8B030D-6E8A-4147-A177-3AD203B41FA5}">
                          <a16:colId xmlns:a16="http://schemas.microsoft.com/office/drawing/2014/main" val="3215314699"/>
                        </a:ext>
                      </a:extLst>
                    </a:gridCol>
                  </a:tblGrid>
                  <a:tr h="341093"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Rates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1200" b="1" i="1" smtClean="0">
                                    <a:latin typeface="Cambria Math" panose="02040503050406030204" pitchFamily="18" charset="0"/>
                                  </a:rPr>
                                  <m:t>𝑮𝑯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num>
                                  <m:den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den>
                                </m:f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𝑫𝒆𝒕𝒆𝒄𝒕𝒐𝒓</m:t>
                                </m:r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92273842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16cm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𝟐𝟖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𝟎𝟐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𝟓𝟒𝟑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𝟎𝟎𝟓</m:t>
                                    </m:r>
                                  </m:e>
                                </m:d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12.05%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𝟏𝟑𝟒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𝟎𝟎𝟔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𝟎𝟖𝟕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2.38%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5810867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21cm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𝟓𝟗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𝟎𝟓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𝟓𝟖𝟕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𝟎𝟎𝟓</m:t>
                                    </m:r>
                                  </m:e>
                                </m:d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99.8%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𝟗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𝟎𝟑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𝟎𝟗𝟐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5.50%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1104978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26cm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𝟐𝟐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𝟔𝟐𝟔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𝟎𝟎𝟓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261%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𝟏𝟖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𝟎𝟐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𝟎𝟓𝟗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8.1%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9213112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30cm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𝟓𝟗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𝟏𝟗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𝟓𝟖𝟏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𝟎𝟎𝟓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344%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𝟔𝟎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𝟎𝟐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𝟏𝟒𝟗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11.19%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0561965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35cm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𝟔𝟗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𝟏𝟓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𝟓𝟔𝟕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𝟎𝟎𝟓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424%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𝟐𝟓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𝟎𝟐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𝟏𝟕𝟗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15.93%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7380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7">
                <a:extLst>
                  <a:ext uri="{FF2B5EF4-FFF2-40B4-BE49-F238E27FC236}">
                    <a16:creationId xmlns:a16="http://schemas.microsoft.com/office/drawing/2014/main" id="{FF40663D-3038-471F-B769-9E0089FC2A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4350123"/>
                  </p:ext>
                </p:extLst>
              </p:nvPr>
            </p:nvGraphicFramePr>
            <p:xfrm>
              <a:off x="320759" y="1005091"/>
              <a:ext cx="10796420" cy="38264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2660">
                      <a:extLst>
                        <a:ext uri="{9D8B030D-6E8A-4147-A177-3AD203B41FA5}">
                          <a16:colId xmlns:a16="http://schemas.microsoft.com/office/drawing/2014/main" val="578493121"/>
                        </a:ext>
                      </a:extLst>
                    </a:gridCol>
                    <a:gridCol w="1723549">
                      <a:extLst>
                        <a:ext uri="{9D8B030D-6E8A-4147-A177-3AD203B41FA5}">
                          <a16:colId xmlns:a16="http://schemas.microsoft.com/office/drawing/2014/main" val="3798292561"/>
                        </a:ext>
                      </a:extLst>
                    </a:gridCol>
                    <a:gridCol w="1900990">
                      <a:extLst>
                        <a:ext uri="{9D8B030D-6E8A-4147-A177-3AD203B41FA5}">
                          <a16:colId xmlns:a16="http://schemas.microsoft.com/office/drawing/2014/main" val="3009057618"/>
                        </a:ext>
                      </a:extLst>
                    </a:gridCol>
                    <a:gridCol w="747569">
                      <a:extLst>
                        <a:ext uri="{9D8B030D-6E8A-4147-A177-3AD203B41FA5}">
                          <a16:colId xmlns:a16="http://schemas.microsoft.com/office/drawing/2014/main" val="2234798169"/>
                        </a:ext>
                      </a:extLst>
                    </a:gridCol>
                    <a:gridCol w="2201779">
                      <a:extLst>
                        <a:ext uri="{9D8B030D-6E8A-4147-A177-3AD203B41FA5}">
                          <a16:colId xmlns:a16="http://schemas.microsoft.com/office/drawing/2014/main" val="1661903210"/>
                        </a:ext>
                      </a:extLst>
                    </a:gridCol>
                    <a:gridCol w="2009273">
                      <a:extLst>
                        <a:ext uri="{9D8B030D-6E8A-4147-A177-3AD203B41FA5}">
                          <a16:colId xmlns:a16="http://schemas.microsoft.com/office/drawing/2014/main" val="271208940"/>
                        </a:ext>
                      </a:extLst>
                    </a:gridCol>
                    <a:gridCol w="840600">
                      <a:extLst>
                        <a:ext uri="{9D8B030D-6E8A-4147-A177-3AD203B41FA5}">
                          <a16:colId xmlns:a16="http://schemas.microsoft.com/office/drawing/2014/main" val="3215314699"/>
                        </a:ext>
                      </a:extLst>
                    </a:gridCol>
                  </a:tblGrid>
                  <a:tr h="6358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4" t="-10476" r="-689333" b="-5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92273842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16cm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59" t="-111538" r="-448057" b="-4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141" t="-111538" r="-306410" b="-4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12.05%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1496" t="-111538" r="-130748" b="-4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5455" t="-111538" r="-43030" b="-4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2.38%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5810867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21cm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59" t="-209524" r="-448057" b="-3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141" t="-209524" r="-306410" b="-3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99.8%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1496" t="-209524" r="-130748" b="-3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5455" t="-209524" r="-43030" b="-3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5.50%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1104978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26cm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59" t="-309524" r="-448057" b="-2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141" t="-309524" r="-306410" b="-2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261%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1496" t="-309524" r="-130748" b="-2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5455" t="-309524" r="-43030" b="-2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8.1%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9213112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30cm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59" t="-409524" r="-448057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141" t="-409524" r="-306410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344%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1496" t="-409524" r="-130748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5455" t="-409524" r="-43030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11.19%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0561965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35cm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859" t="-509524" r="-448057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141" t="-509524" r="-306410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424%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1496" t="-509524" r="-130748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5455" t="-509524" r="-43030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15.93%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7380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2DBE8-0896-4E73-97AF-E73C063C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11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50FAC4-FF40-48E8-87E5-982793CBA9A7}"/>
                  </a:ext>
                </a:extLst>
              </p:cNvPr>
              <p:cNvSpPr txBox="1"/>
              <p:nvPr/>
            </p:nvSpPr>
            <p:spPr>
              <a:xfrm>
                <a:off x="231949" y="6010359"/>
                <a:ext cx="97866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i="0" dirty="0">
                    <a:solidFill>
                      <a:srgbClr val="1D1C1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</a:t>
                </a:r>
                <a:r>
                  <a:rPr lang="en-CA" dirty="0"/>
                  <a:t> 5.95e13</a:t>
                </a:r>
                <a:r>
                  <a:rPr lang="en-CA" i="0" dirty="0">
                    <a:solidFill>
                      <a:srgbClr val="1D1C1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comes from 85*14*10^9*50 to be in the unit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𝐺𝐻</m:t>
                    </m:r>
                    <m:f>
                      <m:fPr>
                        <m:type m:val="lin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𝐷𝑒𝑡𝑒𝑐𝑡𝑜𝑟</m:t>
                    </m:r>
                  </m:oMath>
                </a14:m>
                <a:r>
                  <a:rPr lang="en-CA" i="0" dirty="0">
                    <a:solidFill>
                      <a:srgbClr val="1D1C1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/simulation </a:t>
                </a:r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50FAC4-FF40-48E8-87E5-982793CBA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49" y="6010359"/>
                <a:ext cx="9786694" cy="369332"/>
              </a:xfrm>
              <a:prstGeom prst="rect">
                <a:avLst/>
              </a:prstGeom>
              <a:blipFill>
                <a:blip r:embed="rId3"/>
                <a:stretch>
                  <a:fillRect l="-498" t="-116393" b="-1754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10C4D74-75FC-474B-8D48-6BE65367375A}"/>
              </a:ext>
            </a:extLst>
          </p:cNvPr>
          <p:cNvSpPr txBox="1"/>
          <p:nvPr/>
        </p:nvSpPr>
        <p:spPr>
          <a:xfrm>
            <a:off x="201733" y="564241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/>
              <a:t>T-&gt;Draw("1","(rate/5.95e13)*(</a:t>
            </a:r>
            <a:r>
              <a:rPr lang="en-CA" sz="1400" dirty="0" err="1"/>
              <a:t>hit.det</a:t>
            </a:r>
            <a:r>
              <a:rPr lang="en-CA" sz="1400" dirty="0"/>
              <a:t>==8000)")</a:t>
            </a:r>
          </a:p>
        </p:txBody>
      </p:sp>
    </p:spTree>
    <p:extLst>
      <p:ext uri="{BB962C8B-B14F-4D97-AF65-F5344CB8AC3E}">
        <p14:creationId xmlns:p14="http://schemas.microsoft.com/office/powerpoint/2010/main" val="175837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DA914-741F-42CF-8CF9-E195336F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12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E7C7AE-6874-46A4-B139-2351F95F09BE}"/>
              </a:ext>
            </a:extLst>
          </p:cNvPr>
          <p:cNvSpPr txBox="1"/>
          <p:nvPr/>
        </p:nvSpPr>
        <p:spPr>
          <a:xfrm>
            <a:off x="427897" y="274414"/>
            <a:ext cx="11160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CA" sz="2000" b="1" strike="noStrike" spc="-1" dirty="0">
                <a:solidFill>
                  <a:srgbClr val="C00000"/>
                </a:solidFill>
                <a:latin typeface="Arial"/>
              </a:rPr>
              <a:t>Comparison of rates at the Lucite for 5,000,000 events (High energy particles, </a:t>
            </a:r>
            <a:r>
              <a:rPr lang="en-CA" sz="2000" b="1" strike="noStrike" spc="-1" dirty="0" err="1">
                <a:solidFill>
                  <a:srgbClr val="C00000"/>
                </a:solidFill>
                <a:latin typeface="Arial"/>
              </a:rPr>
              <a:t>hit.p</a:t>
            </a:r>
            <a:r>
              <a:rPr lang="en-CA" sz="2000" b="1" strike="noStrike" spc="-1" dirty="0">
                <a:solidFill>
                  <a:srgbClr val="C00000"/>
                </a:solidFill>
                <a:latin typeface="Arial"/>
              </a:rPr>
              <a:t>&gt;2*MeV)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3ED72A9-E524-46F4-BD0B-78DDC43272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366118"/>
              </p:ext>
            </p:extLst>
          </p:nvPr>
        </p:nvGraphicFramePr>
        <p:xfrm>
          <a:off x="793844" y="7722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F08B6D9-4628-4688-A513-BF778E4DB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944951"/>
              </p:ext>
            </p:extLst>
          </p:nvPr>
        </p:nvGraphicFramePr>
        <p:xfrm>
          <a:off x="793844" y="37957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F32F500-02D9-47F3-8A41-AF08D792D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375198"/>
              </p:ext>
            </p:extLst>
          </p:nvPr>
        </p:nvGraphicFramePr>
        <p:xfrm>
          <a:off x="6225653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6B931AE-6547-46DB-987A-B60B8F1AC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23709"/>
              </p:ext>
            </p:extLst>
          </p:nvPr>
        </p:nvGraphicFramePr>
        <p:xfrm>
          <a:off x="6225653" y="37957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8784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FAFDB9-6F2B-4EC0-B937-FC2B1F80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13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448C52-4247-4FFB-8D17-3F689BE322AC}"/>
              </a:ext>
            </a:extLst>
          </p:cNvPr>
          <p:cNvGrpSpPr/>
          <p:nvPr/>
        </p:nvGrpSpPr>
        <p:grpSpPr>
          <a:xfrm>
            <a:off x="7849865" y="161008"/>
            <a:ext cx="3869173" cy="3005024"/>
            <a:chOff x="7836613" y="161008"/>
            <a:chExt cx="3869173" cy="30050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40B0C1-5EB4-4E87-981E-5ABA44E92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6613" y="161008"/>
              <a:ext cx="3869173" cy="263569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6DD7DB-EA18-4418-8DF5-A957F9955E65}"/>
                </a:ext>
              </a:extLst>
            </p:cNvPr>
            <p:cNvSpPr txBox="1"/>
            <p:nvPr/>
          </p:nvSpPr>
          <p:spPr>
            <a:xfrm>
              <a:off x="8216350" y="2796700"/>
              <a:ext cx="32335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1" kern="1200" dirty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Concrete and Lead at </a:t>
              </a:r>
              <a:r>
                <a:rPr lang="en-US" sz="1800" b="1" kern="1200" dirty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26cm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890B348-5E64-468E-82D7-14F947E8E700}"/>
              </a:ext>
            </a:extLst>
          </p:cNvPr>
          <p:cNvSpPr txBox="1"/>
          <p:nvPr/>
        </p:nvSpPr>
        <p:spPr>
          <a:xfrm>
            <a:off x="4324430" y="2821967"/>
            <a:ext cx="32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Concrete and Lead at </a:t>
            </a:r>
            <a:r>
              <a:rPr lang="en-US" sz="18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21cm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14E38-19EB-4C0B-8E88-610759380F3F}"/>
              </a:ext>
            </a:extLst>
          </p:cNvPr>
          <p:cNvSpPr txBox="1"/>
          <p:nvPr/>
        </p:nvSpPr>
        <p:spPr>
          <a:xfrm>
            <a:off x="1389073" y="5987018"/>
            <a:ext cx="32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Concrete and Lead at </a:t>
            </a:r>
            <a:r>
              <a:rPr lang="en-US" sz="18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cm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6265F-B19B-433C-975C-D361CCC7DE1F}"/>
              </a:ext>
            </a:extLst>
          </p:cNvPr>
          <p:cNvSpPr txBox="1"/>
          <p:nvPr/>
        </p:nvSpPr>
        <p:spPr>
          <a:xfrm>
            <a:off x="6096000" y="5987018"/>
            <a:ext cx="32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Concrete and Lead at </a:t>
            </a:r>
            <a:r>
              <a:rPr lang="en-US" sz="18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35cm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4F19C1-C04E-47BF-B622-81546EF05ACB}"/>
              </a:ext>
            </a:extLst>
          </p:cNvPr>
          <p:cNvSpPr txBox="1"/>
          <p:nvPr/>
        </p:nvSpPr>
        <p:spPr>
          <a:xfrm>
            <a:off x="227703" y="6372088"/>
            <a:ext cx="11736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1" dirty="0"/>
              <a:t>T-&gt;Draw("</a:t>
            </a:r>
            <a:r>
              <a:rPr lang="en-CA" sz="1400" b="1" dirty="0" err="1"/>
              <a:t>hit.x:hit.z</a:t>
            </a:r>
            <a:r>
              <a:rPr lang="en-CA" sz="1400" b="1" dirty="0"/>
              <a:t> &gt;&gt;h(100,24855,24885,100,1110,1200)","</a:t>
            </a:r>
            <a:r>
              <a:rPr lang="en-CA" sz="1400" b="1" dirty="0" err="1"/>
              <a:t>hit.det</a:t>
            </a:r>
            <a:r>
              <a:rPr lang="en-CA" sz="1400" b="1" dirty="0"/>
              <a:t>==8001 &amp;&amp; </a:t>
            </a:r>
            <a:r>
              <a:rPr lang="en-CA" sz="1400" b="1" dirty="0" err="1"/>
              <a:t>hit.y</a:t>
            </a:r>
            <a:r>
              <a:rPr lang="en-CA" sz="1400" b="1" dirty="0"/>
              <a:t>&gt;-250 &amp;&amp; </a:t>
            </a:r>
            <a:r>
              <a:rPr lang="en-CA" sz="1400" b="1" dirty="0" err="1"/>
              <a:t>hit.y</a:t>
            </a:r>
            <a:r>
              <a:rPr lang="en-CA" sz="1400" b="1" dirty="0"/>
              <a:t>&lt;250 &amp;&amp; (</a:t>
            </a:r>
            <a:r>
              <a:rPr lang="en-CA" sz="1400" b="1" dirty="0" err="1"/>
              <a:t>hit.pid</a:t>
            </a:r>
            <a:r>
              <a:rPr lang="en-CA" sz="1400" b="1" dirty="0"/>
              <a:t>==11 || </a:t>
            </a:r>
            <a:r>
              <a:rPr lang="en-CA" sz="1400" b="1" dirty="0" err="1"/>
              <a:t>hit.pid</a:t>
            </a:r>
            <a:r>
              <a:rPr lang="en-CA" sz="1400" b="1" dirty="0"/>
              <a:t>==-11 || </a:t>
            </a:r>
            <a:r>
              <a:rPr lang="en-CA" sz="1400" b="1" dirty="0" err="1"/>
              <a:t>hit.pid</a:t>
            </a:r>
            <a:r>
              <a:rPr lang="en-CA" sz="1400" b="1" dirty="0"/>
              <a:t>==13 || </a:t>
            </a:r>
            <a:r>
              <a:rPr lang="en-CA" sz="1400" b="1" dirty="0" err="1"/>
              <a:t>hit.pid</a:t>
            </a:r>
            <a:r>
              <a:rPr lang="en-CA" sz="1400" b="1" dirty="0"/>
              <a:t>==-13 || </a:t>
            </a:r>
            <a:r>
              <a:rPr lang="en-CA" sz="1400" b="1" dirty="0" err="1"/>
              <a:t>hit.pid</a:t>
            </a:r>
            <a:r>
              <a:rPr lang="en-CA" sz="1400" b="1" dirty="0"/>
              <a:t>==211 &amp;&amp; </a:t>
            </a:r>
            <a:r>
              <a:rPr lang="en-CA" sz="1400" b="1" dirty="0" err="1"/>
              <a:t>hit.pid</a:t>
            </a:r>
            <a:r>
              <a:rPr lang="en-CA" sz="1400" b="1" dirty="0"/>
              <a:t>==-211)","</a:t>
            </a:r>
            <a:r>
              <a:rPr lang="en-CA" sz="1400" b="1" dirty="0" err="1"/>
              <a:t>colz</a:t>
            </a:r>
            <a:r>
              <a:rPr lang="en-CA" sz="1400" b="1" dirty="0"/>
              <a:t>")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58538-4CB1-452B-B90F-42282EF90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426" y="239775"/>
            <a:ext cx="3838703" cy="2582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8E7053-136B-4781-B900-6B9405621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509" y="3333065"/>
            <a:ext cx="3986657" cy="26696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7FD0FA-C224-4EA6-A666-E2500C0CC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631" y="3305771"/>
            <a:ext cx="3986657" cy="26717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065AEEE-95D7-4EA6-BE3A-6949CBE4F0AA}"/>
              </a:ext>
            </a:extLst>
          </p:cNvPr>
          <p:cNvGrpSpPr/>
          <p:nvPr/>
        </p:nvGrpSpPr>
        <p:grpSpPr>
          <a:xfrm>
            <a:off x="0" y="210526"/>
            <a:ext cx="3911305" cy="2955506"/>
            <a:chOff x="0" y="210526"/>
            <a:chExt cx="3911305" cy="29555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A01191-1C5C-402D-8F4A-0931912E5342}"/>
                </a:ext>
              </a:extLst>
            </p:cNvPr>
            <p:cNvSpPr txBox="1"/>
            <p:nvPr/>
          </p:nvSpPr>
          <p:spPr>
            <a:xfrm>
              <a:off x="432511" y="2796700"/>
              <a:ext cx="32335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1" kern="1200" dirty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Concrete and Lead at </a:t>
              </a:r>
              <a:r>
                <a:rPr lang="en-US" sz="1800" b="1" kern="1200" dirty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16cm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F32B2F-2877-4100-8DEF-C2C3D068D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10526"/>
              <a:ext cx="3911305" cy="2611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916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650412-FC1C-42FE-914F-0942A51D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14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8173D7-C273-476E-8DDC-8CDFE9E67E5C}"/>
              </a:ext>
            </a:extLst>
          </p:cNvPr>
          <p:cNvGrpSpPr/>
          <p:nvPr/>
        </p:nvGrpSpPr>
        <p:grpSpPr>
          <a:xfrm>
            <a:off x="368129" y="241478"/>
            <a:ext cx="3911305" cy="2955506"/>
            <a:chOff x="0" y="210526"/>
            <a:chExt cx="3911305" cy="29555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F7BC84-3338-4BE3-88FB-D2B7AFC8151C}"/>
                </a:ext>
              </a:extLst>
            </p:cNvPr>
            <p:cNvSpPr txBox="1"/>
            <p:nvPr/>
          </p:nvSpPr>
          <p:spPr>
            <a:xfrm>
              <a:off x="432511" y="2796700"/>
              <a:ext cx="32335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1" kern="1200" dirty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Concrete and Lead at </a:t>
              </a:r>
              <a:r>
                <a:rPr lang="en-US" sz="1800" b="1" kern="1200" dirty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16cm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C540EC-01CA-4206-A710-4843A3A28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0526"/>
              <a:ext cx="3911305" cy="261144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699360F-401B-4365-A40A-0ED3EE624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40" y="3352373"/>
            <a:ext cx="4178882" cy="27208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C67B8A-F39C-4832-BCC8-4D5817645AAE}"/>
              </a:ext>
            </a:extLst>
          </p:cNvPr>
          <p:cNvSpPr/>
          <p:nvPr/>
        </p:nvSpPr>
        <p:spPr>
          <a:xfrm>
            <a:off x="1607382" y="646289"/>
            <a:ext cx="1263316" cy="96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2709A3-A9BB-4970-8A8A-B905159E3B6A}"/>
              </a:ext>
            </a:extLst>
          </p:cNvPr>
          <p:cNvCxnSpPr>
            <a:cxnSpLocks/>
          </p:cNvCxnSpPr>
          <p:nvPr/>
        </p:nvCxnSpPr>
        <p:spPr>
          <a:xfrm>
            <a:off x="2154816" y="838795"/>
            <a:ext cx="0" cy="25747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58DB503-4C17-4FC0-A981-F4C8E9DD2EF4}"/>
              </a:ext>
            </a:extLst>
          </p:cNvPr>
          <p:cNvSpPr txBox="1"/>
          <p:nvPr/>
        </p:nvSpPr>
        <p:spPr>
          <a:xfrm>
            <a:off x="5823044" y="6208424"/>
            <a:ext cx="5923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/>
              <a:t>T-&gt;Scan("hit.x:hit.z","</a:t>
            </a:r>
            <a:r>
              <a:rPr lang="en-CA" sz="1000" dirty="0" err="1"/>
              <a:t>hit.det</a:t>
            </a:r>
            <a:r>
              <a:rPr lang="en-CA" sz="1000" dirty="0"/>
              <a:t>==8001 &amp;&amp; </a:t>
            </a:r>
            <a:r>
              <a:rPr lang="en-CA" sz="1000" dirty="0" err="1"/>
              <a:t>hit.x</a:t>
            </a:r>
            <a:r>
              <a:rPr lang="en-CA" sz="1000" dirty="0"/>
              <a:t>&gt;1188 &amp;&amp; </a:t>
            </a:r>
            <a:r>
              <a:rPr lang="en-CA" sz="1000" dirty="0" err="1"/>
              <a:t>hit.x</a:t>
            </a:r>
            <a:r>
              <a:rPr lang="en-CA" sz="1000" dirty="0"/>
              <a:t>&lt;1193 &amp;&amp; </a:t>
            </a:r>
            <a:r>
              <a:rPr lang="en-CA" sz="1000" dirty="0" err="1"/>
              <a:t>hit.z</a:t>
            </a:r>
            <a:r>
              <a:rPr lang="en-CA" sz="1000" dirty="0"/>
              <a:t>&gt;24865 &amp;&amp; </a:t>
            </a:r>
            <a:r>
              <a:rPr lang="en-CA" sz="1000" dirty="0" err="1"/>
              <a:t>hit.z</a:t>
            </a:r>
            <a:r>
              <a:rPr lang="en-CA" sz="1000" dirty="0"/>
              <a:t>&lt;24875 &amp;&amp; </a:t>
            </a:r>
            <a:r>
              <a:rPr lang="en-CA" sz="1000" dirty="0" err="1"/>
              <a:t>hit.y</a:t>
            </a:r>
            <a:r>
              <a:rPr lang="en-CA" sz="1000" dirty="0"/>
              <a:t>&gt;-250 &amp;&amp; </a:t>
            </a:r>
            <a:r>
              <a:rPr lang="en-CA" sz="1000" dirty="0" err="1"/>
              <a:t>hit.y</a:t>
            </a:r>
            <a:r>
              <a:rPr lang="en-CA" sz="1000" dirty="0"/>
              <a:t>&lt;250 &amp;&amp; (</a:t>
            </a:r>
            <a:r>
              <a:rPr lang="en-CA" sz="1000" dirty="0" err="1"/>
              <a:t>hit.pid</a:t>
            </a:r>
            <a:r>
              <a:rPr lang="en-CA" sz="1000" dirty="0"/>
              <a:t>==11 || </a:t>
            </a:r>
            <a:r>
              <a:rPr lang="en-CA" sz="1000" dirty="0" err="1"/>
              <a:t>hit.pid</a:t>
            </a:r>
            <a:r>
              <a:rPr lang="en-CA" sz="1000" dirty="0"/>
              <a:t>==-11 || </a:t>
            </a:r>
            <a:r>
              <a:rPr lang="en-CA" sz="1000" dirty="0" err="1"/>
              <a:t>hit.pid</a:t>
            </a:r>
            <a:r>
              <a:rPr lang="en-CA" sz="1000" dirty="0"/>
              <a:t>==-211)")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55388D-223E-4801-9D90-690F66C3FDA7}"/>
              </a:ext>
            </a:extLst>
          </p:cNvPr>
          <p:cNvSpPr txBox="1"/>
          <p:nvPr/>
        </p:nvSpPr>
        <p:spPr>
          <a:xfrm>
            <a:off x="0" y="6216412"/>
            <a:ext cx="6093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/>
              <a:t>T-&gt;Draw("</a:t>
            </a:r>
            <a:r>
              <a:rPr lang="en-CA" sz="1000" dirty="0" err="1"/>
              <a:t>hit.x:hit.z</a:t>
            </a:r>
            <a:r>
              <a:rPr lang="en-CA" sz="1000" dirty="0"/>
              <a:t> &gt;&gt;h(100,24865,24875,100,1188,1193)","</a:t>
            </a:r>
            <a:r>
              <a:rPr lang="en-CA" sz="1000" dirty="0" err="1"/>
              <a:t>hit.det</a:t>
            </a:r>
            <a:r>
              <a:rPr lang="en-CA" sz="1000" dirty="0"/>
              <a:t>==8001 &amp;&amp; </a:t>
            </a:r>
            <a:r>
              <a:rPr lang="en-CA" sz="1000" dirty="0" err="1"/>
              <a:t>hit.y</a:t>
            </a:r>
            <a:r>
              <a:rPr lang="en-CA" sz="1000" dirty="0"/>
              <a:t>&gt;-250 &amp;&amp; </a:t>
            </a:r>
            <a:r>
              <a:rPr lang="en-CA" sz="1000" dirty="0" err="1"/>
              <a:t>hit.y</a:t>
            </a:r>
            <a:r>
              <a:rPr lang="en-CA" sz="1000" dirty="0"/>
              <a:t>&lt;250 &amp;&amp; (</a:t>
            </a:r>
            <a:r>
              <a:rPr lang="en-CA" sz="1000" dirty="0" err="1"/>
              <a:t>hit.pid</a:t>
            </a:r>
            <a:r>
              <a:rPr lang="en-CA" sz="1000" dirty="0"/>
              <a:t>==11 || </a:t>
            </a:r>
            <a:r>
              <a:rPr lang="en-CA" sz="1000" dirty="0" err="1"/>
              <a:t>hit.pid</a:t>
            </a:r>
            <a:r>
              <a:rPr lang="en-CA" sz="1000" dirty="0"/>
              <a:t>==-11 || </a:t>
            </a:r>
            <a:r>
              <a:rPr lang="en-CA" sz="1000" dirty="0" err="1"/>
              <a:t>hit.pid</a:t>
            </a:r>
            <a:r>
              <a:rPr lang="en-CA" sz="1000" dirty="0"/>
              <a:t>==13 || </a:t>
            </a:r>
            <a:r>
              <a:rPr lang="en-CA" sz="1000" dirty="0" err="1"/>
              <a:t>hit.pid</a:t>
            </a:r>
            <a:r>
              <a:rPr lang="en-CA" sz="1000" dirty="0"/>
              <a:t>==-13 || </a:t>
            </a:r>
            <a:r>
              <a:rPr lang="en-CA" sz="1000" dirty="0" err="1"/>
              <a:t>hit.pid</a:t>
            </a:r>
            <a:r>
              <a:rPr lang="en-CA" sz="1000" dirty="0"/>
              <a:t>==211 &amp;&amp; </a:t>
            </a:r>
            <a:r>
              <a:rPr lang="en-CA" sz="1000" dirty="0" err="1"/>
              <a:t>hit.pid</a:t>
            </a:r>
            <a:r>
              <a:rPr lang="en-CA" sz="1000" dirty="0"/>
              <a:t>==-211)","</a:t>
            </a:r>
            <a:r>
              <a:rPr lang="en-CA" sz="1000" dirty="0" err="1"/>
              <a:t>colz</a:t>
            </a:r>
            <a:r>
              <a:rPr lang="en-CA" sz="1000" dirty="0"/>
              <a:t>")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9B5AB0-1505-43A5-9F40-D9A95B5A7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333" y="425209"/>
            <a:ext cx="6438900" cy="5543550"/>
          </a:xfrm>
          <a:prstGeom prst="rect">
            <a:avLst/>
          </a:prstGeom>
        </p:spPr>
      </p:pic>
      <p:sp>
        <p:nvSpPr>
          <p:cNvPr id="21" name="Left Brace 20">
            <a:extLst>
              <a:ext uri="{FF2B5EF4-FFF2-40B4-BE49-F238E27FC236}">
                <a16:creationId xmlns:a16="http://schemas.microsoft.com/office/drawing/2014/main" id="{EAB8C3F1-5178-42D1-975E-B4F80FF637A0}"/>
              </a:ext>
            </a:extLst>
          </p:cNvPr>
          <p:cNvSpPr/>
          <p:nvPr/>
        </p:nvSpPr>
        <p:spPr>
          <a:xfrm>
            <a:off x="5104263" y="928048"/>
            <a:ext cx="50334" cy="723331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DE17DD3-5EF8-44C9-9E13-8FEA0C841460}"/>
              </a:ext>
            </a:extLst>
          </p:cNvPr>
          <p:cNvSpPr/>
          <p:nvPr/>
        </p:nvSpPr>
        <p:spPr>
          <a:xfrm>
            <a:off x="5053929" y="2579427"/>
            <a:ext cx="50334" cy="1473958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95AA96C5-8DA9-465A-9AC6-53E084C2BAF8}"/>
              </a:ext>
            </a:extLst>
          </p:cNvPr>
          <p:cNvSpPr/>
          <p:nvPr/>
        </p:nvSpPr>
        <p:spPr>
          <a:xfrm>
            <a:off x="5049671" y="4148919"/>
            <a:ext cx="45719" cy="14739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472D04-1BC3-4CC9-A724-E4FF5AD847F2}"/>
              </a:ext>
            </a:extLst>
          </p:cNvPr>
          <p:cNvCxnSpPr>
            <a:cxnSpLocks/>
          </p:cNvCxnSpPr>
          <p:nvPr/>
        </p:nvCxnSpPr>
        <p:spPr>
          <a:xfrm flipV="1">
            <a:off x="800640" y="4550736"/>
            <a:ext cx="3080244" cy="18075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AE2B754-5861-46E5-BC5A-7BAEEDEB116E}"/>
              </a:ext>
            </a:extLst>
          </p:cNvPr>
          <p:cNvCxnSpPr/>
          <p:nvPr/>
        </p:nvCxnSpPr>
        <p:spPr>
          <a:xfrm>
            <a:off x="843767" y="4148919"/>
            <a:ext cx="3037117" cy="618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920E80-ED82-4229-8B48-74A33E680FE4}"/>
              </a:ext>
            </a:extLst>
          </p:cNvPr>
          <p:cNvCxnSpPr/>
          <p:nvPr/>
        </p:nvCxnSpPr>
        <p:spPr>
          <a:xfrm>
            <a:off x="843767" y="3721705"/>
            <a:ext cx="1229582" cy="27699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8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607B78-F5EF-411F-8DDD-5D127DB80B02}"/>
              </a:ext>
            </a:extLst>
          </p:cNvPr>
          <p:cNvSpPr txBox="1"/>
          <p:nvPr/>
        </p:nvSpPr>
        <p:spPr>
          <a:xfrm>
            <a:off x="298075" y="157801"/>
            <a:ext cx="976032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 location of all the secondaries anywhere for 5,000,000 events </a:t>
            </a:r>
          </a:p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 cm </a:t>
            </a:r>
            <a:r>
              <a:rPr lang="en-CA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and 26 cm </a:t>
            </a: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 Lead )</a:t>
            </a:r>
            <a:endParaRPr lang="en-CA" sz="2000" b="1" spc="-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54EDA2AB-B758-4B55-AD78-0B84FDE7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75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Electron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3F4EF17-640C-468B-9648-E7BE16BE0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Pion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83A57-F59C-49D6-AF26-40B50017083E}"/>
              </a:ext>
            </a:extLst>
          </p:cNvPr>
          <p:cNvSpPr txBox="1"/>
          <p:nvPr/>
        </p:nvSpPr>
        <p:spPr>
          <a:xfrm>
            <a:off x="298075" y="6169580"/>
            <a:ext cx="8978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T-&gt;Draw("sqrt(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hit.vx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**2+hit.vy**2):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hit.vz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&gt;&gt;h1(100,23800,26000,100,600,2200)")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2E867-1FC3-4B7D-B7B6-B2CC12F8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15</a:t>
            </a:fld>
            <a:endParaRPr lang="en-CA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57C19-FC8F-4D3C-ADC6-BFDBAB1E371A}"/>
              </a:ext>
            </a:extLst>
          </p:cNvPr>
          <p:cNvSpPr txBox="1"/>
          <p:nvPr/>
        </p:nvSpPr>
        <p:spPr>
          <a:xfrm>
            <a:off x="298075" y="5530727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hit.trid</a:t>
            </a:r>
            <a:r>
              <a:rPr lang="en-CA" dirty="0"/>
              <a:t>==1     24     </a:t>
            </a:r>
          </a:p>
          <a:p>
            <a:r>
              <a:rPr lang="en-CA" dirty="0" err="1"/>
              <a:t>hit.trid</a:t>
            </a:r>
            <a:r>
              <a:rPr lang="en-CA" dirty="0"/>
              <a:t>==2     120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CCC16-9E25-4F2C-A1E1-30E933416370}"/>
              </a:ext>
            </a:extLst>
          </p:cNvPr>
          <p:cNvSpPr txBox="1"/>
          <p:nvPr/>
        </p:nvSpPr>
        <p:spPr>
          <a:xfrm>
            <a:off x="6098006" y="5586463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hit.trid</a:t>
            </a:r>
            <a:r>
              <a:rPr lang="en-CA" dirty="0"/>
              <a:t>==1      147730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50665-FFFB-4DE0-A31A-EC7A94796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94" y="1570703"/>
            <a:ext cx="5390311" cy="3777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98A367-EEB9-484C-997A-728DC978A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444" y="1609460"/>
            <a:ext cx="5390312" cy="379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607B78-F5EF-411F-8DDD-5D127DB80B02}"/>
              </a:ext>
            </a:extLst>
          </p:cNvPr>
          <p:cNvSpPr txBox="1"/>
          <p:nvPr/>
        </p:nvSpPr>
        <p:spPr>
          <a:xfrm>
            <a:off x="298075" y="157801"/>
            <a:ext cx="976032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 location of all the secondaries anywhere for 5,000,000 events </a:t>
            </a:r>
          </a:p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(26 cm </a:t>
            </a:r>
            <a:r>
              <a:rPr lang="en-CA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and 16 cm </a:t>
            </a: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 Lead )</a:t>
            </a:r>
            <a:endParaRPr lang="en-CA" sz="2000" b="1" spc="-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54EDA2AB-B758-4B55-AD78-0B84FDE7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75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Electron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3F4EF17-640C-468B-9648-E7BE16BE0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Pion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83A57-F59C-49D6-AF26-40B50017083E}"/>
              </a:ext>
            </a:extLst>
          </p:cNvPr>
          <p:cNvSpPr txBox="1"/>
          <p:nvPr/>
        </p:nvSpPr>
        <p:spPr>
          <a:xfrm>
            <a:off x="298075" y="6169580"/>
            <a:ext cx="8978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T-&gt;Draw("sqrt(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hit.vx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**2+hit.vy**2):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hit.vz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&gt;&gt;h1(100,23800,26000,100,600,2200)")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2E867-1FC3-4B7D-B7B6-B2CC12F8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16</a:t>
            </a:fld>
            <a:endParaRPr lang="en-CA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57C19-FC8F-4D3C-ADC6-BFDBAB1E371A}"/>
              </a:ext>
            </a:extLst>
          </p:cNvPr>
          <p:cNvSpPr txBox="1"/>
          <p:nvPr/>
        </p:nvSpPr>
        <p:spPr>
          <a:xfrm>
            <a:off x="298075" y="5530727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hit.trid</a:t>
            </a:r>
            <a:r>
              <a:rPr lang="en-CA" dirty="0"/>
              <a:t>==1     3531       </a:t>
            </a:r>
          </a:p>
          <a:p>
            <a:r>
              <a:rPr lang="en-CA" dirty="0" err="1"/>
              <a:t>hit.trid</a:t>
            </a:r>
            <a:r>
              <a:rPr lang="en-CA" dirty="0"/>
              <a:t>==2     2864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CCC16-9E25-4F2C-A1E1-30E933416370}"/>
              </a:ext>
            </a:extLst>
          </p:cNvPr>
          <p:cNvSpPr txBox="1"/>
          <p:nvPr/>
        </p:nvSpPr>
        <p:spPr>
          <a:xfrm>
            <a:off x="6098006" y="5586463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hit.trid</a:t>
            </a:r>
            <a:r>
              <a:rPr lang="en-CA" dirty="0"/>
              <a:t>==1     149559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8F9FF-348C-40D2-B443-E9271480C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6" y="1523966"/>
            <a:ext cx="5227372" cy="3762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B3164D-32B8-4156-981D-07C542999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37" y="1500678"/>
            <a:ext cx="5390511" cy="381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32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607B78-F5EF-411F-8DDD-5D127DB80B02}"/>
              </a:ext>
            </a:extLst>
          </p:cNvPr>
          <p:cNvSpPr txBox="1"/>
          <p:nvPr/>
        </p:nvSpPr>
        <p:spPr>
          <a:xfrm>
            <a:off x="298075" y="157801"/>
            <a:ext cx="9760325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 location of all the secondaries anywhere for 5,000,000 events 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54EDA2AB-B758-4B55-AD78-0B84FDE7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75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Electron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3F4EF17-640C-468B-9648-E7BE16BE0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Pion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83A57-F59C-49D6-AF26-40B50017083E}"/>
              </a:ext>
            </a:extLst>
          </p:cNvPr>
          <p:cNvSpPr txBox="1"/>
          <p:nvPr/>
        </p:nvSpPr>
        <p:spPr>
          <a:xfrm>
            <a:off x="298075" y="6169580"/>
            <a:ext cx="8978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T-&gt;Draw("sqrt(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hit.vx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**2+hit.vy**2):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hit.vz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&gt;&gt;h1(100,23800,26000,100,600,2200)")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2E867-1FC3-4B7D-B7B6-B2CC12F8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17</a:t>
            </a:fld>
            <a:endParaRPr lang="en-CA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646D0-86D9-431C-B8F5-D8C81771A4FA}"/>
              </a:ext>
            </a:extLst>
          </p:cNvPr>
          <p:cNvSpPr txBox="1"/>
          <p:nvPr/>
        </p:nvSpPr>
        <p:spPr>
          <a:xfrm>
            <a:off x="298075" y="622552"/>
            <a:ext cx="110557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 downstream face of donut, then reduce lead thickness, </a:t>
            </a:r>
            <a:r>
              <a:rPr lang="en-US" sz="16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16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cm lead thickness and 30cm Concrete thickness</a:t>
            </a:r>
            <a:r>
              <a:rPr lang="en-US" sz="16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1600" b="1" spc="-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F86CE-93C7-441B-8210-3161B697F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4" y="1627465"/>
            <a:ext cx="5631493" cy="40557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1B9CC9-C260-4694-A011-274B5F2E5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88" y="1607347"/>
            <a:ext cx="5747152" cy="40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58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607B78-F5EF-411F-8DDD-5D127DB80B02}"/>
              </a:ext>
            </a:extLst>
          </p:cNvPr>
          <p:cNvSpPr txBox="1"/>
          <p:nvPr/>
        </p:nvSpPr>
        <p:spPr>
          <a:xfrm>
            <a:off x="298075" y="157801"/>
            <a:ext cx="9760325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 location of all the secondaries anywhere for 5,000,000 events 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54EDA2AB-B758-4B55-AD78-0B84FDE7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75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Electron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3F4EF17-640C-468B-9648-E7BE16BE0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Pion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83A57-F59C-49D6-AF26-40B50017083E}"/>
              </a:ext>
            </a:extLst>
          </p:cNvPr>
          <p:cNvSpPr txBox="1"/>
          <p:nvPr/>
        </p:nvSpPr>
        <p:spPr>
          <a:xfrm>
            <a:off x="298075" y="6169580"/>
            <a:ext cx="8978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T-&gt;Draw("sqrt(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hit.vx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**2+hit.vy**2):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hit.vz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&gt;&gt;h1(100,23800,26000,100,600,2200)")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2E867-1FC3-4B7D-B7B6-B2CC12F8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18</a:t>
            </a:fld>
            <a:endParaRPr lang="en-CA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646D0-86D9-431C-B8F5-D8C81771A4FA}"/>
              </a:ext>
            </a:extLst>
          </p:cNvPr>
          <p:cNvSpPr txBox="1"/>
          <p:nvPr/>
        </p:nvSpPr>
        <p:spPr>
          <a:xfrm>
            <a:off x="298075" y="622552"/>
            <a:ext cx="110557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 downstream face of donut, then reduce lead thickness, </a:t>
            </a:r>
            <a:r>
              <a:rPr lang="en-US" sz="16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16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cm lead thickness and 20cm Concrete thickness</a:t>
            </a:r>
            <a:r>
              <a:rPr lang="en-US" sz="16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1600" b="1" spc="-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A8E5C-40D9-48C8-A371-C7B1523A9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75" y="1737829"/>
            <a:ext cx="5330755" cy="3796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87A72A-7DA8-41D2-B384-348340B09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342" y="1737829"/>
            <a:ext cx="5523163" cy="39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4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F5CEEC-5E89-4B5A-A7ED-30184125E6F6}"/>
              </a:ext>
            </a:extLst>
          </p:cNvPr>
          <p:cNvSpPr txBox="1"/>
          <p:nvPr/>
        </p:nvSpPr>
        <p:spPr>
          <a:xfrm>
            <a:off x="348385" y="257923"/>
            <a:ext cx="11160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CA" sz="2000" b="1" strike="noStrike" spc="-1" dirty="0">
                <a:solidFill>
                  <a:srgbClr val="C00000"/>
                </a:solidFill>
                <a:latin typeface="Arial"/>
              </a:rPr>
              <a:t>Comparison of rates at the Lucite for 5,000,000 events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85D285-97E8-4EF9-AF86-A173EC6DD904}"/>
              </a:ext>
            </a:extLst>
          </p:cNvPr>
          <p:cNvSpPr txBox="1"/>
          <p:nvPr/>
        </p:nvSpPr>
        <p:spPr>
          <a:xfrm>
            <a:off x="254741" y="5389739"/>
            <a:ext cx="11686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/>
              <a:t>T-&gt;Draw("1","(rate/5.95e13)*(</a:t>
            </a:r>
            <a:r>
              <a:rPr lang="en-CA" sz="1400" dirty="0" err="1"/>
              <a:t>hit.det</a:t>
            </a:r>
            <a:r>
              <a:rPr lang="en-CA" sz="1400" dirty="0"/>
              <a:t>==8001 &amp;&amp; </a:t>
            </a:r>
            <a:r>
              <a:rPr lang="en-CA" sz="1400" dirty="0" err="1"/>
              <a:t>hit.p</a:t>
            </a:r>
            <a:r>
              <a:rPr lang="en-CA" sz="1400" dirty="0"/>
              <a:t>&lt;2*MeV &amp;&amp; (</a:t>
            </a:r>
            <a:r>
              <a:rPr lang="en-CA" sz="1400" dirty="0" err="1"/>
              <a:t>hit.pid</a:t>
            </a:r>
            <a:r>
              <a:rPr lang="en-CA" sz="1400" dirty="0"/>
              <a:t>==11 || </a:t>
            </a:r>
            <a:r>
              <a:rPr lang="en-CA" sz="1400" dirty="0" err="1"/>
              <a:t>hit.pid</a:t>
            </a:r>
            <a:r>
              <a:rPr lang="en-CA" sz="1400" dirty="0"/>
              <a:t>==-11 || </a:t>
            </a:r>
            <a:r>
              <a:rPr lang="en-CA" sz="1400" dirty="0" err="1"/>
              <a:t>hit.pid</a:t>
            </a:r>
            <a:r>
              <a:rPr lang="en-CA" sz="1400" dirty="0"/>
              <a:t>==211 || </a:t>
            </a:r>
            <a:r>
              <a:rPr lang="en-CA" sz="1400" dirty="0" err="1"/>
              <a:t>hit.pid</a:t>
            </a:r>
            <a:r>
              <a:rPr lang="en-CA" sz="1400" dirty="0"/>
              <a:t>==-211 || </a:t>
            </a:r>
            <a:r>
              <a:rPr lang="en-CA" sz="1400" dirty="0" err="1"/>
              <a:t>hit.pid</a:t>
            </a:r>
            <a:r>
              <a:rPr lang="en-CA" sz="1400" dirty="0"/>
              <a:t>==13 || </a:t>
            </a:r>
            <a:r>
              <a:rPr lang="en-CA" sz="1400" dirty="0" err="1"/>
              <a:t>hit.pid</a:t>
            </a:r>
            <a:r>
              <a:rPr lang="en-CA" sz="1400" dirty="0"/>
              <a:t>==-13))")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7">
                <a:extLst>
                  <a:ext uri="{FF2B5EF4-FFF2-40B4-BE49-F238E27FC236}">
                    <a16:creationId xmlns:a16="http://schemas.microsoft.com/office/drawing/2014/main" id="{FF40663D-3038-471F-B769-9E0089FC2A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9623701"/>
                  </p:ext>
                </p:extLst>
              </p:nvPr>
            </p:nvGraphicFramePr>
            <p:xfrm>
              <a:off x="348385" y="804115"/>
              <a:ext cx="11379789" cy="45254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3804">
                      <a:extLst>
                        <a:ext uri="{9D8B030D-6E8A-4147-A177-3AD203B41FA5}">
                          <a16:colId xmlns:a16="http://schemas.microsoft.com/office/drawing/2014/main" val="578493121"/>
                        </a:ext>
                      </a:extLst>
                    </a:gridCol>
                    <a:gridCol w="1929221">
                      <a:extLst>
                        <a:ext uri="{9D8B030D-6E8A-4147-A177-3AD203B41FA5}">
                          <a16:colId xmlns:a16="http://schemas.microsoft.com/office/drawing/2014/main" val="3798292561"/>
                        </a:ext>
                      </a:extLst>
                    </a:gridCol>
                    <a:gridCol w="1993637">
                      <a:extLst>
                        <a:ext uri="{9D8B030D-6E8A-4147-A177-3AD203B41FA5}">
                          <a16:colId xmlns:a16="http://schemas.microsoft.com/office/drawing/2014/main" val="3009057618"/>
                        </a:ext>
                      </a:extLst>
                    </a:gridCol>
                    <a:gridCol w="837905">
                      <a:extLst>
                        <a:ext uri="{9D8B030D-6E8A-4147-A177-3AD203B41FA5}">
                          <a16:colId xmlns:a16="http://schemas.microsoft.com/office/drawing/2014/main" val="3525438005"/>
                        </a:ext>
                      </a:extLst>
                    </a:gridCol>
                    <a:gridCol w="2123658">
                      <a:extLst>
                        <a:ext uri="{9D8B030D-6E8A-4147-A177-3AD203B41FA5}">
                          <a16:colId xmlns:a16="http://schemas.microsoft.com/office/drawing/2014/main" val="1661903210"/>
                        </a:ext>
                      </a:extLst>
                    </a:gridCol>
                    <a:gridCol w="2138105">
                      <a:extLst>
                        <a:ext uri="{9D8B030D-6E8A-4147-A177-3AD203B41FA5}">
                          <a16:colId xmlns:a16="http://schemas.microsoft.com/office/drawing/2014/main" val="271208940"/>
                        </a:ext>
                      </a:extLst>
                    </a:gridCol>
                    <a:gridCol w="823459">
                      <a:extLst>
                        <a:ext uri="{9D8B030D-6E8A-4147-A177-3AD203B41FA5}">
                          <a16:colId xmlns:a16="http://schemas.microsoft.com/office/drawing/2014/main" val="2068843276"/>
                        </a:ext>
                      </a:extLst>
                    </a:gridCol>
                  </a:tblGrid>
                  <a:tr h="642836"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Rates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1200" b="1" i="1" smtClean="0">
                                    <a:latin typeface="Cambria Math" panose="02040503050406030204" pitchFamily="18" charset="0"/>
                                  </a:rPr>
                                  <m:t>𝑮𝑯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num>
                                  <m:den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den>
                                </m:f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𝑫𝒆𝒕𝒆𝒄𝒕𝒐𝒓</m:t>
                                </m:r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92273842"/>
                      </a:ext>
                    </a:extLst>
                  </a:tr>
                  <a:tr h="645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26cm 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𝟎𝟓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2.62%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𝟏𝟖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𝟎𝟐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𝟎𝟓𝟗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8.18%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736774"/>
                      </a:ext>
                    </a:extLst>
                  </a:tr>
                  <a:tr h="651246">
                    <a:tc>
                      <a:txBody>
                        <a:bodyPr/>
                        <a:lstStyle/>
                        <a:p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16 cm </a:t>
                          </a: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26 cm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upstream Lead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𝟗𝟎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𝟎𝟓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𝟎𝟏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2.07%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𝟕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𝟕𝟒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𝟎𝟐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𝟏𝟑𝟓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6.63%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5810867"/>
                      </a:ext>
                    </a:extLst>
                  </a:tr>
                  <a:tr h="6470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cm </a:t>
                          </a:r>
                          <a:r>
                            <a:rPr lang="en-CA" sz="1200" b="1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concrete and 16 cm </a:t>
                          </a:r>
                          <a:r>
                            <a:rPr lang="en-US" sz="1200" b="1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upstream Lead </a:t>
                          </a:r>
                          <a:endParaRPr lang="en-US" sz="1200" b="1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𝟗𝟎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𝟎𝟏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𝟗𝟖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0.31%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𝟏𝟐𝟎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𝟎𝟎𝟔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𝟏𝟏𝟏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1.64%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375674"/>
                      </a:ext>
                    </a:extLst>
                  </a:tr>
                  <a:tr h="645080">
                    <a:tc>
                      <a:txBody>
                        <a:bodyPr/>
                        <a:lstStyle/>
                        <a:p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16cm 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𝟐𝟏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𝟎𝟏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𝟕𝟔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𝟎𝟖</m:t>
                                    </m:r>
                                  </m:e>
                                </m:d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𝟏𝟑𝟒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𝟎𝟎𝟔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𝟎𝟖𝟕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2.38%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871098"/>
                      </a:ext>
                    </a:extLst>
                  </a:tr>
                  <a:tr h="6470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20cm Concrete and 10cm Lead thickness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𝟐𝟐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𝟎𝟐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𝟖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𝟖𝟑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𝟕𝟐𝟎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𝟕𝟎𝟖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𝟕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𝟑𝟑𝟔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𝟎𝟎𝟗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1.28%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3531124"/>
                      </a:ext>
                    </a:extLst>
                  </a:tr>
                  <a:tr h="6470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30cm Concrete and 10cm Lead thickness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𝟎𝟏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𝟖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𝟐𝟗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0.61%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𝟕𝟖𝟓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𝟎𝟎𝟓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𝟗𝟏𝟗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𝟎𝟎𝟗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2.48%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41756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7">
                <a:extLst>
                  <a:ext uri="{FF2B5EF4-FFF2-40B4-BE49-F238E27FC236}">
                    <a16:creationId xmlns:a16="http://schemas.microsoft.com/office/drawing/2014/main" id="{FF40663D-3038-471F-B769-9E0089FC2A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9623701"/>
                  </p:ext>
                </p:extLst>
              </p:nvPr>
            </p:nvGraphicFramePr>
            <p:xfrm>
              <a:off x="348385" y="804115"/>
              <a:ext cx="11379789" cy="45254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33804">
                      <a:extLst>
                        <a:ext uri="{9D8B030D-6E8A-4147-A177-3AD203B41FA5}">
                          <a16:colId xmlns:a16="http://schemas.microsoft.com/office/drawing/2014/main" val="578493121"/>
                        </a:ext>
                      </a:extLst>
                    </a:gridCol>
                    <a:gridCol w="1929221">
                      <a:extLst>
                        <a:ext uri="{9D8B030D-6E8A-4147-A177-3AD203B41FA5}">
                          <a16:colId xmlns:a16="http://schemas.microsoft.com/office/drawing/2014/main" val="3798292561"/>
                        </a:ext>
                      </a:extLst>
                    </a:gridCol>
                    <a:gridCol w="1993637">
                      <a:extLst>
                        <a:ext uri="{9D8B030D-6E8A-4147-A177-3AD203B41FA5}">
                          <a16:colId xmlns:a16="http://schemas.microsoft.com/office/drawing/2014/main" val="3009057618"/>
                        </a:ext>
                      </a:extLst>
                    </a:gridCol>
                    <a:gridCol w="837905">
                      <a:extLst>
                        <a:ext uri="{9D8B030D-6E8A-4147-A177-3AD203B41FA5}">
                          <a16:colId xmlns:a16="http://schemas.microsoft.com/office/drawing/2014/main" val="3525438005"/>
                        </a:ext>
                      </a:extLst>
                    </a:gridCol>
                    <a:gridCol w="2123658">
                      <a:extLst>
                        <a:ext uri="{9D8B030D-6E8A-4147-A177-3AD203B41FA5}">
                          <a16:colId xmlns:a16="http://schemas.microsoft.com/office/drawing/2014/main" val="1661903210"/>
                        </a:ext>
                      </a:extLst>
                    </a:gridCol>
                    <a:gridCol w="2138105">
                      <a:extLst>
                        <a:ext uri="{9D8B030D-6E8A-4147-A177-3AD203B41FA5}">
                          <a16:colId xmlns:a16="http://schemas.microsoft.com/office/drawing/2014/main" val="271208940"/>
                        </a:ext>
                      </a:extLst>
                    </a:gridCol>
                    <a:gridCol w="823459">
                      <a:extLst>
                        <a:ext uri="{9D8B030D-6E8A-4147-A177-3AD203B41FA5}">
                          <a16:colId xmlns:a16="http://schemas.microsoft.com/office/drawing/2014/main" val="2068843276"/>
                        </a:ext>
                      </a:extLst>
                    </a:gridCol>
                  </a:tblGrid>
                  <a:tr h="6428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7" t="-10377" r="-642857" b="-60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92273842"/>
                      </a:ext>
                    </a:extLst>
                  </a:tr>
                  <a:tr h="645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26cm 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63" t="-110377" r="-412658" b="-50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4006" t="-110377" r="-298777" b="-50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2.62%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126" t="-110377" r="-141092" b="-50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732" t="-110377" r="-39886" b="-50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8.18%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736774"/>
                      </a:ext>
                    </a:extLst>
                  </a:tr>
                  <a:tr h="651246">
                    <a:tc>
                      <a:txBody>
                        <a:bodyPr/>
                        <a:lstStyle/>
                        <a:p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16 cm </a:t>
                          </a: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26 cm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upstream Lead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63" t="-208411" r="-412658" b="-402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4006" t="-208411" r="-298777" b="-402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2.07%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126" t="-208411" r="-141092" b="-402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732" t="-208411" r="-39886" b="-402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6.63%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5810867"/>
                      </a:ext>
                    </a:extLst>
                  </a:tr>
                  <a:tr h="6470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cm </a:t>
                          </a:r>
                          <a:r>
                            <a:rPr lang="en-CA" sz="1200" b="1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concrete and 16 cm </a:t>
                          </a:r>
                          <a:r>
                            <a:rPr lang="en-US" sz="1200" b="1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upstream Lead </a:t>
                          </a:r>
                          <a:endParaRPr lang="en-US" sz="1200" b="1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63" t="-311321" r="-412658" b="-3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4006" t="-311321" r="-298777" b="-3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0.31%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126" t="-311321" r="-141092" b="-3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732" t="-311321" r="-39886" b="-3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1.64%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375674"/>
                      </a:ext>
                    </a:extLst>
                  </a:tr>
                  <a:tr h="645080">
                    <a:tc>
                      <a:txBody>
                        <a:bodyPr/>
                        <a:lstStyle/>
                        <a:p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16cm 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63" t="-411321" r="-412658" b="-2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4006" t="-411321" r="-298777" b="-2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126" t="-411321" r="-141092" b="-2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732" t="-411321" r="-39886" b="-20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2.38%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871098"/>
                      </a:ext>
                    </a:extLst>
                  </a:tr>
                  <a:tr h="6470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20cm Concrete and 10cm Lead thickness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63" t="-506542" r="-412658" b="-1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4006" t="-506542" r="-298777" b="-1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126" t="-506542" r="-141092" b="-1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732" t="-506542" r="-39886" b="-1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1.28%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3531124"/>
                      </a:ext>
                    </a:extLst>
                  </a:tr>
                  <a:tr h="64707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30cm Concrete and 10cm Lead thickness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63" t="-612264" r="-412658" b="-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4006" t="-612264" r="-298777" b="-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0.61%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126" t="-612264" r="-141092" b="-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732" t="-612264" r="-39886" b="-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2.48%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41756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2DBE8-0896-4E73-97AF-E73C063C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19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50FAC4-FF40-48E8-87E5-982793CBA9A7}"/>
                  </a:ext>
                </a:extLst>
              </p:cNvPr>
              <p:cNvSpPr txBox="1"/>
              <p:nvPr/>
            </p:nvSpPr>
            <p:spPr>
              <a:xfrm>
                <a:off x="284957" y="6289208"/>
                <a:ext cx="97866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i="0" dirty="0">
                    <a:solidFill>
                      <a:srgbClr val="1D1C1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</a:t>
                </a:r>
                <a:r>
                  <a:rPr lang="en-CA" dirty="0"/>
                  <a:t> 5.95e13</a:t>
                </a:r>
                <a:r>
                  <a:rPr lang="en-CA" i="0" dirty="0">
                    <a:solidFill>
                      <a:srgbClr val="1D1C1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comes from 85*14*10^9*50 to be in the unit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𝐺𝐻</m:t>
                    </m:r>
                    <m:f>
                      <m:fPr>
                        <m:type m:val="lin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𝐷𝑒𝑡𝑒𝑐𝑡𝑜𝑟</m:t>
                    </m:r>
                  </m:oMath>
                </a14:m>
                <a:r>
                  <a:rPr lang="en-CA" i="0" dirty="0">
                    <a:solidFill>
                      <a:srgbClr val="1D1C1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/simulation </a:t>
                </a:r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50FAC4-FF40-48E8-87E5-982793CBA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57" y="6289208"/>
                <a:ext cx="9786694" cy="369332"/>
              </a:xfrm>
              <a:prstGeom prst="rect">
                <a:avLst/>
              </a:prstGeom>
              <a:blipFill>
                <a:blip r:embed="rId3"/>
                <a:stretch>
                  <a:fillRect l="-561" t="-118333" b="-18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1722595-2B54-4DF4-B771-3C6FF722BF54}"/>
              </a:ext>
            </a:extLst>
          </p:cNvPr>
          <p:cNvSpPr txBox="1"/>
          <p:nvPr/>
        </p:nvSpPr>
        <p:spPr>
          <a:xfrm>
            <a:off x="254741" y="59212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/>
              <a:t>T-&gt;Draw("1","(rate/5.95e13)*(</a:t>
            </a:r>
            <a:r>
              <a:rPr lang="en-CA" sz="1400" dirty="0" err="1"/>
              <a:t>hit.det</a:t>
            </a:r>
            <a:r>
              <a:rPr lang="en-CA" sz="1400" dirty="0"/>
              <a:t>==8000)")</a:t>
            </a:r>
          </a:p>
        </p:txBody>
      </p:sp>
    </p:spTree>
    <p:extLst>
      <p:ext uri="{BB962C8B-B14F-4D97-AF65-F5344CB8AC3E}">
        <p14:creationId xmlns:p14="http://schemas.microsoft.com/office/powerpoint/2010/main" val="58912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E1EABDC-16F7-493A-859C-89A2AA07D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026" y="136525"/>
            <a:ext cx="4344625" cy="35456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F5C2D-6051-477B-8A32-6D4FCD3B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2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7A72D-503B-4FC6-8B85-3F0BFF16EF4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0732" y="606728"/>
            <a:ext cx="4524120" cy="591480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09A895-75FC-4700-A55E-CE3CE4A876C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0732" y="606728"/>
            <a:ext cx="4524120" cy="5914800"/>
          </a:xfrm>
          <a:prstGeom prst="rect">
            <a:avLst/>
          </a:prstGeom>
          <a:ln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D4B4F9-4268-4DDD-B3DB-B8813D701631}"/>
              </a:ext>
            </a:extLst>
          </p:cNvPr>
          <p:cNvCxnSpPr>
            <a:cxnSpLocks/>
          </p:cNvCxnSpPr>
          <p:nvPr/>
        </p:nvCxnSpPr>
        <p:spPr>
          <a:xfrm>
            <a:off x="1971451" y="4266494"/>
            <a:ext cx="3351176" cy="2089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stomShape 7">
            <a:extLst>
              <a:ext uri="{FF2B5EF4-FFF2-40B4-BE49-F238E27FC236}">
                <a16:creationId xmlns:a16="http://schemas.microsoft.com/office/drawing/2014/main" id="{43FE0183-1A90-4D34-995C-3BDDE56DC678}"/>
              </a:ext>
            </a:extLst>
          </p:cNvPr>
          <p:cNvSpPr/>
          <p:nvPr/>
        </p:nvSpPr>
        <p:spPr>
          <a:xfrm>
            <a:off x="5322627" y="6172411"/>
            <a:ext cx="528732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CA" sz="1800" strike="noStrike" spc="-1" dirty="0">
                <a:solidFill>
                  <a:srgbClr val="000000"/>
                </a:solidFill>
                <a:latin typeface="Arial"/>
              </a:rPr>
              <a:t>Lead donut (Pb absorber)</a:t>
            </a:r>
            <a:endParaRPr lang="en-CA" sz="1800" strike="noStrike" spc="-1" dirty="0">
              <a:latin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AC9A38-3215-4FCC-AAEB-58B18B9949C5}"/>
              </a:ext>
            </a:extLst>
          </p:cNvPr>
          <p:cNvCxnSpPr>
            <a:cxnSpLocks/>
          </p:cNvCxnSpPr>
          <p:nvPr/>
        </p:nvCxnSpPr>
        <p:spPr>
          <a:xfrm>
            <a:off x="1683028" y="3747921"/>
            <a:ext cx="3639599" cy="21342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2A5325C-8DD5-4609-93B7-F4363D5CE35F}"/>
              </a:ext>
            </a:extLst>
          </p:cNvPr>
          <p:cNvSpPr txBox="1"/>
          <p:nvPr/>
        </p:nvSpPr>
        <p:spPr>
          <a:xfrm>
            <a:off x="10035651" y="3079906"/>
            <a:ext cx="2280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CA" sz="1800" strike="noStrike" spc="-1" dirty="0">
                <a:solidFill>
                  <a:srgbClr val="000000"/>
                </a:solidFill>
                <a:latin typeface="Arial"/>
              </a:rPr>
              <a:t>radial thickness of </a:t>
            </a:r>
            <a:r>
              <a:rPr lang="en-CA" spc="-1" dirty="0">
                <a:solidFill>
                  <a:srgbClr val="000000"/>
                </a:solidFill>
                <a:latin typeface="Arial"/>
              </a:rPr>
              <a:t>C</a:t>
            </a:r>
            <a:r>
              <a:rPr lang="en-CA" sz="1800" strike="noStrike" spc="-1" dirty="0">
                <a:solidFill>
                  <a:srgbClr val="000000"/>
                </a:solidFill>
                <a:latin typeface="Arial"/>
              </a:rPr>
              <a:t>oncrete and Lead </a:t>
            </a:r>
            <a:endParaRPr lang="en-CA" sz="1800" strike="noStrike" spc="-1" dirty="0"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3BEC26-484C-4F66-AF70-BF90EAC93080}"/>
              </a:ext>
            </a:extLst>
          </p:cNvPr>
          <p:cNvSpPr txBox="1"/>
          <p:nvPr/>
        </p:nvSpPr>
        <p:spPr>
          <a:xfrm>
            <a:off x="192157" y="924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 of Pion detector</a:t>
            </a:r>
            <a:endParaRPr lang="en-C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5D24A8-74DD-4043-8956-49E7BB6C868D}"/>
              </a:ext>
            </a:extLst>
          </p:cNvPr>
          <p:cNvSpPr txBox="1"/>
          <p:nvPr/>
        </p:nvSpPr>
        <p:spPr>
          <a:xfrm>
            <a:off x="5611050" y="4019123"/>
            <a:ext cx="6135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252525"/>
                </a:solidFill>
                <a:latin typeface="Arial" panose="020B0604020202020204" pitchFamily="34" charset="0"/>
              </a:rPr>
              <a:t>C</a:t>
            </a:r>
            <a:r>
              <a:rPr lang="en-CA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oncrete/lead radius extend 16, 21, 26, 30, 35 cm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keep concrete at 16 cm, extend lead only to 26 cm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keep lead at 16 cm, extend concrete only to 26 cm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fix downstream face of donut, then reduce lead thickness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D979DE-D9A1-4EB9-B17B-60C9D8312B64}"/>
              </a:ext>
            </a:extLst>
          </p:cNvPr>
          <p:cNvSpPr txBox="1"/>
          <p:nvPr/>
        </p:nvSpPr>
        <p:spPr>
          <a:xfrm>
            <a:off x="5460242" y="59325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CA" spc="-1" dirty="0">
                <a:solidFill>
                  <a:srgbClr val="000000"/>
                </a:solidFill>
                <a:latin typeface="Arial"/>
              </a:rPr>
              <a:t>C</a:t>
            </a:r>
            <a:r>
              <a:rPr lang="en-CA" sz="1800" strike="noStrike" spc="-1" dirty="0">
                <a:solidFill>
                  <a:srgbClr val="000000"/>
                </a:solidFill>
                <a:latin typeface="Arial"/>
              </a:rPr>
              <a:t>oncrete</a:t>
            </a:r>
            <a:endParaRPr lang="en-CA" sz="1800" strike="noStrike" spc="-1" dirty="0">
              <a:latin typeface="Arial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67058D-13B0-4E7A-A7C6-3F3402FE1095}"/>
              </a:ext>
            </a:extLst>
          </p:cNvPr>
          <p:cNvCxnSpPr>
            <a:cxnSpLocks/>
          </p:cNvCxnSpPr>
          <p:nvPr/>
        </p:nvCxnSpPr>
        <p:spPr>
          <a:xfrm flipV="1">
            <a:off x="9074624" y="2951678"/>
            <a:ext cx="354839" cy="73081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4254E82-B694-4C34-9511-6615145B4C70}"/>
              </a:ext>
            </a:extLst>
          </p:cNvPr>
          <p:cNvCxnSpPr>
            <a:cxnSpLocks/>
          </p:cNvCxnSpPr>
          <p:nvPr/>
        </p:nvCxnSpPr>
        <p:spPr>
          <a:xfrm flipV="1">
            <a:off x="9252043" y="1592369"/>
            <a:ext cx="587993" cy="125734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1993164-32ED-4FE3-B0AA-3757589E7CE0}"/>
              </a:ext>
            </a:extLst>
          </p:cNvPr>
          <p:cNvSpPr txBox="1"/>
          <p:nvPr/>
        </p:nvSpPr>
        <p:spPr>
          <a:xfrm>
            <a:off x="10035651" y="1997518"/>
            <a:ext cx="2280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CA" sz="1800" strike="noStrike" spc="-1" dirty="0">
                <a:solidFill>
                  <a:srgbClr val="000000"/>
                </a:solidFill>
                <a:latin typeface="Arial"/>
              </a:rPr>
              <a:t>PMT shielding</a:t>
            </a:r>
            <a:endParaRPr lang="en-CA" sz="18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227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F5CEEC-5E89-4B5A-A7ED-30184125E6F6}"/>
              </a:ext>
            </a:extLst>
          </p:cNvPr>
          <p:cNvSpPr txBox="1"/>
          <p:nvPr/>
        </p:nvSpPr>
        <p:spPr>
          <a:xfrm>
            <a:off x="320759" y="295749"/>
            <a:ext cx="11160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CA" sz="2000" b="1" strike="noStrike" spc="-1" dirty="0">
                <a:solidFill>
                  <a:srgbClr val="C00000"/>
                </a:solidFill>
                <a:latin typeface="Arial"/>
              </a:rPr>
              <a:t>Comparison of rates at the Lucite for 5,000,000 events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85D285-97E8-4EF9-AF86-A173EC6DD904}"/>
              </a:ext>
            </a:extLst>
          </p:cNvPr>
          <p:cNvSpPr txBox="1"/>
          <p:nvPr/>
        </p:nvSpPr>
        <p:spPr>
          <a:xfrm>
            <a:off x="201733" y="5522890"/>
            <a:ext cx="11686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/>
              <a:t>T-&gt;Draw("1","(rate/5.95e13)*(</a:t>
            </a:r>
            <a:r>
              <a:rPr lang="en-CA" sz="1400" dirty="0" err="1"/>
              <a:t>hit.det</a:t>
            </a:r>
            <a:r>
              <a:rPr lang="en-CA" sz="1400" dirty="0"/>
              <a:t>==8001 &amp;&amp; </a:t>
            </a:r>
            <a:r>
              <a:rPr lang="en-CA" sz="1400" dirty="0" err="1"/>
              <a:t>hit.p</a:t>
            </a:r>
            <a:r>
              <a:rPr lang="en-CA" sz="1400" dirty="0"/>
              <a:t>&gt;2*MeV &amp;&amp; (</a:t>
            </a:r>
            <a:r>
              <a:rPr lang="en-CA" sz="1400" dirty="0" err="1"/>
              <a:t>hit.pid</a:t>
            </a:r>
            <a:r>
              <a:rPr lang="en-CA" sz="1400" dirty="0"/>
              <a:t>==11 || </a:t>
            </a:r>
            <a:r>
              <a:rPr lang="en-CA" sz="1400" dirty="0" err="1"/>
              <a:t>hit.pid</a:t>
            </a:r>
            <a:r>
              <a:rPr lang="en-CA" sz="1400" dirty="0"/>
              <a:t>==-11 || </a:t>
            </a:r>
            <a:r>
              <a:rPr lang="en-CA" sz="1400" dirty="0" err="1"/>
              <a:t>hit.pid</a:t>
            </a:r>
            <a:r>
              <a:rPr lang="en-CA" sz="1400" dirty="0"/>
              <a:t>==211 || </a:t>
            </a:r>
            <a:r>
              <a:rPr lang="en-CA" sz="1400" dirty="0" err="1"/>
              <a:t>hit.pid</a:t>
            </a:r>
            <a:r>
              <a:rPr lang="en-CA" sz="1400" dirty="0"/>
              <a:t>==-211 || </a:t>
            </a:r>
            <a:r>
              <a:rPr lang="en-CA" sz="1400" dirty="0" err="1"/>
              <a:t>hit.pid</a:t>
            </a:r>
            <a:r>
              <a:rPr lang="en-CA" sz="1400" dirty="0"/>
              <a:t>==13 || </a:t>
            </a:r>
            <a:r>
              <a:rPr lang="en-CA" sz="1400" dirty="0" err="1"/>
              <a:t>hit.pid</a:t>
            </a:r>
            <a:r>
              <a:rPr lang="en-CA" sz="1400" dirty="0"/>
              <a:t>==-13))")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7">
                <a:extLst>
                  <a:ext uri="{FF2B5EF4-FFF2-40B4-BE49-F238E27FC236}">
                    <a16:creationId xmlns:a16="http://schemas.microsoft.com/office/drawing/2014/main" id="{FF40663D-3038-471F-B769-9E0089FC2A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3680367"/>
                  </p:ext>
                </p:extLst>
              </p:nvPr>
            </p:nvGraphicFramePr>
            <p:xfrm>
              <a:off x="320758" y="895343"/>
              <a:ext cx="11407417" cy="45573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0342">
                      <a:extLst>
                        <a:ext uri="{9D8B030D-6E8A-4147-A177-3AD203B41FA5}">
                          <a16:colId xmlns:a16="http://schemas.microsoft.com/office/drawing/2014/main" val="578493121"/>
                        </a:ext>
                      </a:extLst>
                    </a:gridCol>
                    <a:gridCol w="1821089">
                      <a:extLst>
                        <a:ext uri="{9D8B030D-6E8A-4147-A177-3AD203B41FA5}">
                          <a16:colId xmlns:a16="http://schemas.microsoft.com/office/drawing/2014/main" val="3798292561"/>
                        </a:ext>
                      </a:extLst>
                    </a:gridCol>
                    <a:gridCol w="2008572">
                      <a:extLst>
                        <a:ext uri="{9D8B030D-6E8A-4147-A177-3AD203B41FA5}">
                          <a16:colId xmlns:a16="http://schemas.microsoft.com/office/drawing/2014/main" val="3009057618"/>
                        </a:ext>
                      </a:extLst>
                    </a:gridCol>
                    <a:gridCol w="789876">
                      <a:extLst>
                        <a:ext uri="{9D8B030D-6E8A-4147-A177-3AD203B41FA5}">
                          <a16:colId xmlns:a16="http://schemas.microsoft.com/office/drawing/2014/main" val="2234798169"/>
                        </a:ext>
                      </a:extLst>
                    </a:gridCol>
                    <a:gridCol w="2326383">
                      <a:extLst>
                        <a:ext uri="{9D8B030D-6E8A-4147-A177-3AD203B41FA5}">
                          <a16:colId xmlns:a16="http://schemas.microsoft.com/office/drawing/2014/main" val="1661903210"/>
                        </a:ext>
                      </a:extLst>
                    </a:gridCol>
                    <a:gridCol w="2122983">
                      <a:extLst>
                        <a:ext uri="{9D8B030D-6E8A-4147-A177-3AD203B41FA5}">
                          <a16:colId xmlns:a16="http://schemas.microsoft.com/office/drawing/2014/main" val="271208940"/>
                        </a:ext>
                      </a:extLst>
                    </a:gridCol>
                    <a:gridCol w="888172">
                      <a:extLst>
                        <a:ext uri="{9D8B030D-6E8A-4147-A177-3AD203B41FA5}">
                          <a16:colId xmlns:a16="http://schemas.microsoft.com/office/drawing/2014/main" val="3215314699"/>
                        </a:ext>
                      </a:extLst>
                    </a:gridCol>
                  </a:tblGrid>
                  <a:tr h="647961"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Rates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1200" b="1" i="1" smtClean="0">
                                    <a:latin typeface="Cambria Math" panose="02040503050406030204" pitchFamily="18" charset="0"/>
                                  </a:rPr>
                                  <m:t>𝑮𝑯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num>
                                  <m:den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den>
                                </m:f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𝑫𝒆𝒕𝒆𝒄𝒕𝒐𝒓</m:t>
                                </m:r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92273842"/>
                      </a:ext>
                    </a:extLst>
                  </a:tr>
                  <a:tr h="6502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26cm 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𝟐𝟐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𝟔𝟐𝟔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𝟎𝟎𝟓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261%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𝟏𝟖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𝟎𝟐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𝟎𝟓𝟗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8.18%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5810867"/>
                      </a:ext>
                    </a:extLst>
                  </a:tr>
                  <a:tr h="652231">
                    <a:tc>
                      <a:txBody>
                        <a:bodyPr/>
                        <a:lstStyle/>
                        <a:p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16 cm </a:t>
                          </a: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26 cm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upstream Lead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𝟖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𝟎𝟕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𝟑𝟎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𝟓𝟕𝟐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𝟎𝟎𝟓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195%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𝟕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𝟕𝟒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𝟎𝟐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𝟎𝟕𝟖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6.56%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1104978"/>
                      </a:ext>
                    </a:extLst>
                  </a:tr>
                  <a:tr h="6522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cm </a:t>
                          </a:r>
                          <a:r>
                            <a:rPr lang="en-CA" sz="1200" b="1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concrete and 16 cm </a:t>
                          </a:r>
                          <a:r>
                            <a:rPr lang="en-US" sz="1200" b="1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upstream Lead </a:t>
                          </a:r>
                          <a:endParaRPr lang="en-US" sz="1200" b="1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𝟎𝟐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𝟔𝟐𝟎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𝟎𝟎𝟓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7.71%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𝟏𝟐𝟎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𝟎𝟎𝟔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𝟐𝟏𝟐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1.67%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9213112"/>
                      </a:ext>
                    </a:extLst>
                  </a:tr>
                  <a:tr h="650223">
                    <a:tc>
                      <a:txBody>
                        <a:bodyPr/>
                        <a:lstStyle/>
                        <a:p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16cm 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𝟐𝟖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𝟎𝟐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𝟓𝟒𝟑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𝟎𝟎𝟓</m:t>
                                    </m:r>
                                  </m:e>
                                </m:d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12.05%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𝟏𝟑𝟒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𝟎𝟎𝟔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𝟎𝟖𝟕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2.38%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656380"/>
                      </a:ext>
                    </a:extLst>
                  </a:tr>
                  <a:tr h="6522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20cm Concrete and 10cm Lead thickness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𝟖𝟑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𝟎𝟐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𝟔𝟕𝟖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𝟎𝟎𝟔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9.46%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𝟕𝟐𝟎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𝟕𝟎𝟖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𝟕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𝟑𝟑𝟔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𝟎𝟎𝟗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1.28%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0561965"/>
                      </a:ext>
                    </a:extLst>
                  </a:tr>
                  <a:tr h="6522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30cm Concrete and 10cm Lead thickness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𝟎𝟕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𝟏𝟖𝟗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𝟎𝟎𝟓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3.55%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𝟕𝟖𝟓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𝟎𝟎𝟓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𝟗𝟏𝟗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𝟎𝟎𝟗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2.48%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89563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7">
                <a:extLst>
                  <a:ext uri="{FF2B5EF4-FFF2-40B4-BE49-F238E27FC236}">
                    <a16:creationId xmlns:a16="http://schemas.microsoft.com/office/drawing/2014/main" id="{FF40663D-3038-471F-B769-9E0089FC2A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3680367"/>
                  </p:ext>
                </p:extLst>
              </p:nvPr>
            </p:nvGraphicFramePr>
            <p:xfrm>
              <a:off x="320758" y="895343"/>
              <a:ext cx="11407417" cy="45573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0342">
                      <a:extLst>
                        <a:ext uri="{9D8B030D-6E8A-4147-A177-3AD203B41FA5}">
                          <a16:colId xmlns:a16="http://schemas.microsoft.com/office/drawing/2014/main" val="578493121"/>
                        </a:ext>
                      </a:extLst>
                    </a:gridCol>
                    <a:gridCol w="1821089">
                      <a:extLst>
                        <a:ext uri="{9D8B030D-6E8A-4147-A177-3AD203B41FA5}">
                          <a16:colId xmlns:a16="http://schemas.microsoft.com/office/drawing/2014/main" val="3798292561"/>
                        </a:ext>
                      </a:extLst>
                    </a:gridCol>
                    <a:gridCol w="2008572">
                      <a:extLst>
                        <a:ext uri="{9D8B030D-6E8A-4147-A177-3AD203B41FA5}">
                          <a16:colId xmlns:a16="http://schemas.microsoft.com/office/drawing/2014/main" val="3009057618"/>
                        </a:ext>
                      </a:extLst>
                    </a:gridCol>
                    <a:gridCol w="789876">
                      <a:extLst>
                        <a:ext uri="{9D8B030D-6E8A-4147-A177-3AD203B41FA5}">
                          <a16:colId xmlns:a16="http://schemas.microsoft.com/office/drawing/2014/main" val="2234798169"/>
                        </a:ext>
                      </a:extLst>
                    </a:gridCol>
                    <a:gridCol w="2326383">
                      <a:extLst>
                        <a:ext uri="{9D8B030D-6E8A-4147-A177-3AD203B41FA5}">
                          <a16:colId xmlns:a16="http://schemas.microsoft.com/office/drawing/2014/main" val="1661903210"/>
                        </a:ext>
                      </a:extLst>
                    </a:gridCol>
                    <a:gridCol w="2122983">
                      <a:extLst>
                        <a:ext uri="{9D8B030D-6E8A-4147-A177-3AD203B41FA5}">
                          <a16:colId xmlns:a16="http://schemas.microsoft.com/office/drawing/2014/main" val="271208940"/>
                        </a:ext>
                      </a:extLst>
                    </a:gridCol>
                    <a:gridCol w="888172">
                      <a:extLst>
                        <a:ext uri="{9D8B030D-6E8A-4147-A177-3AD203B41FA5}">
                          <a16:colId xmlns:a16="http://schemas.microsoft.com/office/drawing/2014/main" val="3215314699"/>
                        </a:ext>
                      </a:extLst>
                    </a:gridCol>
                  </a:tblGrid>
                  <a:tr h="647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0" t="-9434" r="-688655" b="-6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92273842"/>
                      </a:ext>
                    </a:extLst>
                  </a:tr>
                  <a:tr h="6502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26cm 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933" t="-108411" r="-448161" b="-50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526" t="-108411" r="-307295" b="-50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261%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0995" t="-108411" r="-130628" b="-50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264" t="-108411" r="-43391" b="-50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8.18%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5810867"/>
                      </a:ext>
                    </a:extLst>
                  </a:tr>
                  <a:tr h="652231">
                    <a:tc>
                      <a:txBody>
                        <a:bodyPr/>
                        <a:lstStyle/>
                        <a:p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16 cm </a:t>
                          </a: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26 cm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upstream Lead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933" t="-206481" r="-448161" b="-400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526" t="-206481" r="-307295" b="-400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195%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0995" t="-206481" r="-130628" b="-400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264" t="-206481" r="-43391" b="-400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6.56%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1104978"/>
                      </a:ext>
                    </a:extLst>
                  </a:tr>
                  <a:tr h="6522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cm </a:t>
                          </a:r>
                          <a:r>
                            <a:rPr lang="en-CA" sz="1200" b="1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concrete and 16 cm </a:t>
                          </a:r>
                          <a:r>
                            <a:rPr lang="en-US" sz="1200" b="1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upstream Lead </a:t>
                          </a:r>
                          <a:endParaRPr lang="en-US" sz="1200" b="1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933" t="-309346" r="-448161" b="-3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526" t="-309346" r="-307295" b="-3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7.71%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0995" t="-309346" r="-130628" b="-3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264" t="-309346" r="-43391" b="-3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1.67%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9213112"/>
                      </a:ext>
                    </a:extLst>
                  </a:tr>
                  <a:tr h="650223">
                    <a:tc>
                      <a:txBody>
                        <a:bodyPr/>
                        <a:lstStyle/>
                        <a:p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16cm </a:t>
                          </a:r>
                        </a:p>
                      </a:txBody>
                      <a:tcPr anchor="ctr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933" t="-409346" r="-448161" b="-2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526" t="-409346" r="-307295" b="-2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12.05%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0995" t="-409346" r="-130628" b="-2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264" t="-409346" r="-43391" b="-2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2.38%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656380"/>
                      </a:ext>
                    </a:extLst>
                  </a:tr>
                  <a:tr h="6522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20cm Concrete and 10cm Lead thickness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933" t="-509346" r="-448161" b="-1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526" t="-509346" r="-307295" b="-1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9.46%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0995" t="-509346" r="-130628" b="-1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264" t="-509346" r="-43391" b="-10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1.28%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0561965"/>
                      </a:ext>
                    </a:extLst>
                  </a:tr>
                  <a:tr h="6522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30cm Concrete and 10cm Lead thickness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933" t="-609346" r="-448161" b="-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526" t="-609346" r="-307295" b="-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3.55%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0995" t="-609346" r="-130628" b="-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6264" t="-609346" r="-43391" b="-4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2.48%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89563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2DBE8-0896-4E73-97AF-E73C063C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20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50FAC4-FF40-48E8-87E5-982793CBA9A7}"/>
                  </a:ext>
                </a:extLst>
              </p:cNvPr>
              <p:cNvSpPr txBox="1"/>
              <p:nvPr/>
            </p:nvSpPr>
            <p:spPr>
              <a:xfrm>
                <a:off x="231949" y="6422359"/>
                <a:ext cx="97866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i="0" dirty="0">
                    <a:solidFill>
                      <a:srgbClr val="1D1C1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</a:t>
                </a:r>
                <a:r>
                  <a:rPr lang="en-CA" dirty="0"/>
                  <a:t> 5.95e13</a:t>
                </a:r>
                <a:r>
                  <a:rPr lang="en-CA" i="0" dirty="0">
                    <a:solidFill>
                      <a:srgbClr val="1D1C1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comes from 85*14*10^9*50 to be in the unit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𝐺𝐻</m:t>
                    </m:r>
                    <m:f>
                      <m:fPr>
                        <m:type m:val="lin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𝐷𝑒𝑡𝑒𝑐𝑡𝑜𝑟</m:t>
                    </m:r>
                  </m:oMath>
                </a14:m>
                <a:r>
                  <a:rPr lang="en-CA" i="0" dirty="0">
                    <a:solidFill>
                      <a:srgbClr val="1D1C1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/simulation </a:t>
                </a:r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50FAC4-FF40-48E8-87E5-982793CBA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49" y="6422359"/>
                <a:ext cx="9786694" cy="369332"/>
              </a:xfrm>
              <a:prstGeom prst="rect">
                <a:avLst/>
              </a:prstGeom>
              <a:blipFill>
                <a:blip r:embed="rId3"/>
                <a:stretch>
                  <a:fillRect l="-498" t="-118333" b="-18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10C4D74-75FC-474B-8D48-6BE65367375A}"/>
              </a:ext>
            </a:extLst>
          </p:cNvPr>
          <p:cNvSpPr txBox="1"/>
          <p:nvPr/>
        </p:nvSpPr>
        <p:spPr>
          <a:xfrm>
            <a:off x="201733" y="605441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/>
              <a:t>T-&gt;Draw("1","(rate/5.95e13)*(</a:t>
            </a:r>
            <a:r>
              <a:rPr lang="en-CA" sz="1400" dirty="0" err="1"/>
              <a:t>hit.det</a:t>
            </a:r>
            <a:r>
              <a:rPr lang="en-CA" sz="1400" dirty="0"/>
              <a:t>==8000)")</a:t>
            </a:r>
          </a:p>
        </p:txBody>
      </p:sp>
    </p:spTree>
    <p:extLst>
      <p:ext uri="{BB962C8B-B14F-4D97-AF65-F5344CB8AC3E}">
        <p14:creationId xmlns:p14="http://schemas.microsoft.com/office/powerpoint/2010/main" val="4122904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FAFDB9-6F2B-4EC0-B937-FC2B1F80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21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A01191-1C5C-402D-8F4A-0931912E5342}"/>
              </a:ext>
            </a:extLst>
          </p:cNvPr>
          <p:cNvSpPr txBox="1"/>
          <p:nvPr/>
        </p:nvSpPr>
        <p:spPr>
          <a:xfrm>
            <a:off x="1699538" y="233627"/>
            <a:ext cx="33973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 cm concrete and lead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C9D74-7DA2-40D8-A009-A9D583A403CD}"/>
              </a:ext>
            </a:extLst>
          </p:cNvPr>
          <p:cNvSpPr txBox="1"/>
          <p:nvPr/>
        </p:nvSpPr>
        <p:spPr>
          <a:xfrm>
            <a:off x="227703" y="6366491"/>
            <a:ext cx="11736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/>
              <a:t>T-&gt;Draw("</a:t>
            </a:r>
            <a:r>
              <a:rPr lang="en-CA" sz="1400" dirty="0" err="1"/>
              <a:t>hit.x:hit.z</a:t>
            </a:r>
            <a:r>
              <a:rPr lang="en-CA" sz="1400" dirty="0"/>
              <a:t> &gt;&gt;h(100,24855,24885,100,1110,1200)","</a:t>
            </a:r>
            <a:r>
              <a:rPr lang="en-CA" sz="1400" dirty="0" err="1"/>
              <a:t>hit.det</a:t>
            </a:r>
            <a:r>
              <a:rPr lang="en-CA" sz="1400" dirty="0"/>
              <a:t>==8001 &amp;&amp; </a:t>
            </a:r>
            <a:r>
              <a:rPr lang="en-CA" sz="1400" dirty="0" err="1"/>
              <a:t>hit.y</a:t>
            </a:r>
            <a:r>
              <a:rPr lang="en-CA" sz="1400" dirty="0"/>
              <a:t>&gt;-250 &amp;&amp; </a:t>
            </a:r>
            <a:r>
              <a:rPr lang="en-CA" sz="1400" dirty="0" err="1"/>
              <a:t>hit.y</a:t>
            </a:r>
            <a:r>
              <a:rPr lang="en-CA" sz="1400" dirty="0"/>
              <a:t>&lt;250 &amp;&amp; (</a:t>
            </a:r>
            <a:r>
              <a:rPr lang="en-CA" sz="1400" dirty="0" err="1"/>
              <a:t>hit.pid</a:t>
            </a:r>
            <a:r>
              <a:rPr lang="en-CA" sz="1400" dirty="0"/>
              <a:t>==11 || </a:t>
            </a:r>
            <a:r>
              <a:rPr lang="en-CA" sz="1400" dirty="0" err="1"/>
              <a:t>hit.pid</a:t>
            </a:r>
            <a:r>
              <a:rPr lang="en-CA" sz="1400" dirty="0"/>
              <a:t>==-11 || </a:t>
            </a:r>
            <a:r>
              <a:rPr lang="en-CA" sz="1400" dirty="0" err="1"/>
              <a:t>hit.pid</a:t>
            </a:r>
            <a:r>
              <a:rPr lang="en-CA" sz="1400" dirty="0"/>
              <a:t>==13 || </a:t>
            </a:r>
            <a:r>
              <a:rPr lang="en-CA" sz="1400" dirty="0" err="1"/>
              <a:t>hit.pid</a:t>
            </a:r>
            <a:r>
              <a:rPr lang="en-CA" sz="1400" dirty="0"/>
              <a:t>==-13 || </a:t>
            </a:r>
            <a:r>
              <a:rPr lang="en-CA" sz="1400" dirty="0" err="1"/>
              <a:t>hit.pid</a:t>
            </a:r>
            <a:r>
              <a:rPr lang="en-CA" sz="1400" dirty="0"/>
              <a:t>==211 &amp;&amp; </a:t>
            </a:r>
            <a:r>
              <a:rPr lang="en-CA" sz="1400" dirty="0" err="1"/>
              <a:t>hit.pid</a:t>
            </a:r>
            <a:r>
              <a:rPr lang="en-CA" sz="1400" dirty="0"/>
              <a:t>==-211)","</a:t>
            </a:r>
            <a:r>
              <a:rPr lang="en-CA" sz="1400" dirty="0" err="1"/>
              <a:t>colz</a:t>
            </a:r>
            <a:r>
              <a:rPr lang="en-CA" sz="1400" dirty="0"/>
              <a:t>")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B9F44E-504C-4574-A3A3-E3912D20FCD0}"/>
              </a:ext>
            </a:extLst>
          </p:cNvPr>
          <p:cNvGrpSpPr/>
          <p:nvPr/>
        </p:nvGrpSpPr>
        <p:grpSpPr>
          <a:xfrm>
            <a:off x="376882" y="2974581"/>
            <a:ext cx="4548823" cy="3372172"/>
            <a:chOff x="376882" y="2758555"/>
            <a:chExt cx="4548823" cy="33721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F3AC20-DD53-469D-9CF2-5139161884AC}"/>
                </a:ext>
              </a:extLst>
            </p:cNvPr>
            <p:cNvSpPr txBox="1"/>
            <p:nvPr/>
          </p:nvSpPr>
          <p:spPr>
            <a:xfrm>
              <a:off x="1034528" y="5822950"/>
              <a:ext cx="32335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400" b="1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 cm c</a:t>
              </a:r>
              <a:r>
                <a:rPr lang="en-CA" sz="1400" b="1" kern="1200" dirty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oncrete and </a:t>
              </a:r>
              <a:r>
                <a:rPr lang="en-CA" sz="1400" b="1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CA" sz="1400" b="1" kern="1200" dirty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 cm Lead</a:t>
              </a:r>
              <a:endParaRPr lang="en-US" sz="14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81AD9C-49DB-4E4F-80F7-F9A4D61C4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882" y="2758555"/>
              <a:ext cx="4548823" cy="304394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C176EFC-DCF5-4165-BC2C-337A77697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442" y="-1"/>
            <a:ext cx="4259775" cy="290177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CDAE13B-20D0-45B6-A3A7-3208028621E2}"/>
              </a:ext>
            </a:extLst>
          </p:cNvPr>
          <p:cNvGrpSpPr/>
          <p:nvPr/>
        </p:nvGrpSpPr>
        <p:grpSpPr>
          <a:xfrm>
            <a:off x="6308656" y="2925947"/>
            <a:ext cx="4603888" cy="3351727"/>
            <a:chOff x="6308656" y="2758554"/>
            <a:chExt cx="4603888" cy="33517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90B348-5E64-468E-82D7-14F947E8E700}"/>
                </a:ext>
              </a:extLst>
            </p:cNvPr>
            <p:cNvSpPr txBox="1"/>
            <p:nvPr/>
          </p:nvSpPr>
          <p:spPr>
            <a:xfrm>
              <a:off x="7266296" y="5802504"/>
              <a:ext cx="32335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400" b="1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cm c</a:t>
              </a:r>
              <a:r>
                <a:rPr lang="en-CA" sz="1400" b="1" kern="1200" dirty="0">
                  <a:solidFill>
                    <a:schemeClr val="dk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oncrete and 26 cm Lead</a:t>
              </a:r>
              <a:endParaRPr lang="en-US" sz="14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43E304-4CAE-41BB-8070-32C9397E7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8656" y="2758554"/>
              <a:ext cx="4603888" cy="304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2183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AC947-0115-44B3-9580-8B936E5B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22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4DE97-318E-41C8-9D78-C07170C8B569}"/>
              </a:ext>
            </a:extLst>
          </p:cNvPr>
          <p:cNvSpPr txBox="1"/>
          <p:nvPr/>
        </p:nvSpPr>
        <p:spPr>
          <a:xfrm>
            <a:off x="521884" y="4786823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20cm Concrete and 10cm Lead thickness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261CD-13AD-4FC7-9995-14D7A6158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4" y="960607"/>
            <a:ext cx="5510430" cy="3720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BCB20D-5D8C-4391-8647-E59C4EDB5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66377"/>
            <a:ext cx="5637426" cy="37864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E10DC2-9D04-4DC2-9787-3ACD7888EFA5}"/>
              </a:ext>
            </a:extLst>
          </p:cNvPr>
          <p:cNvSpPr txBox="1"/>
          <p:nvPr/>
        </p:nvSpPr>
        <p:spPr>
          <a:xfrm>
            <a:off x="6615608" y="4786823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30cm Concrete and 10cm Lead thickness</a:t>
            </a:r>
          </a:p>
        </p:txBody>
      </p:sp>
    </p:spTree>
    <p:extLst>
      <p:ext uri="{BB962C8B-B14F-4D97-AF65-F5344CB8AC3E}">
        <p14:creationId xmlns:p14="http://schemas.microsoft.com/office/powerpoint/2010/main" val="356981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CCCDA7-CF23-4E93-9298-7EE62B760F60}"/>
              </a:ext>
            </a:extLst>
          </p:cNvPr>
          <p:cNvSpPr/>
          <p:nvPr/>
        </p:nvSpPr>
        <p:spPr>
          <a:xfrm>
            <a:off x="2866496" y="2392568"/>
            <a:ext cx="5846430" cy="131728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38100">
                  <a:solidFill>
                    <a:srgbClr val="FFC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sz="6000" b="1" dirty="0">
                <a:ln w="38100">
                  <a:solidFill>
                    <a:srgbClr val="FFC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6000" b="1" cap="none" spc="0" dirty="0">
                <a:ln w="38100">
                  <a:solidFill>
                    <a:srgbClr val="FFC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6751A6-A73C-4EAE-A217-E1052550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343" y="6137119"/>
            <a:ext cx="1595657" cy="7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9DB37DE2-D85F-4FEA-83E4-16F39773D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60" y="1013017"/>
            <a:ext cx="4824657" cy="5594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F60A5E-573A-4C84-B74B-708259B9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76" y="929040"/>
            <a:ext cx="913724" cy="562508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548C25-C806-462E-9E6A-04D982B93846}"/>
              </a:ext>
            </a:extLst>
          </p:cNvPr>
          <p:cNvCxnSpPr>
            <a:cxnSpLocks/>
          </p:cNvCxnSpPr>
          <p:nvPr/>
        </p:nvCxnSpPr>
        <p:spPr>
          <a:xfrm>
            <a:off x="1055852" y="6322676"/>
            <a:ext cx="63217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DDB3974-16C1-4ACE-82A3-E25F269C4859}"/>
              </a:ext>
            </a:extLst>
          </p:cNvPr>
          <p:cNvSpPr txBox="1"/>
          <p:nvPr/>
        </p:nvSpPr>
        <p:spPr>
          <a:xfrm>
            <a:off x="1291052" y="6500575"/>
            <a:ext cx="46051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pionDetectorLucitePlaneThickness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 = 2.54 cm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C856A6-6FB7-4532-AB39-2EFA1D922B38}"/>
              </a:ext>
            </a:extLst>
          </p:cNvPr>
          <p:cNvCxnSpPr>
            <a:cxnSpLocks/>
          </p:cNvCxnSpPr>
          <p:nvPr/>
        </p:nvCxnSpPr>
        <p:spPr>
          <a:xfrm>
            <a:off x="1268532" y="6388392"/>
            <a:ext cx="195097" cy="238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5EBC02A-595C-406D-A19C-20EF2F9FBBDE}"/>
              </a:ext>
            </a:extLst>
          </p:cNvPr>
          <p:cNvSpPr txBox="1"/>
          <p:nvPr/>
        </p:nvSpPr>
        <p:spPr>
          <a:xfrm rot="16200000">
            <a:off x="-1041181" y="5232661"/>
            <a:ext cx="2905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pionDetectorLuciteHeight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 = 7cm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2C1FA7-1CC3-4CFF-8EB4-AF00440A0BDD}"/>
              </a:ext>
            </a:extLst>
          </p:cNvPr>
          <p:cNvCxnSpPr>
            <a:cxnSpLocks/>
          </p:cNvCxnSpPr>
          <p:nvPr/>
        </p:nvCxnSpPr>
        <p:spPr>
          <a:xfrm>
            <a:off x="692733" y="5726324"/>
            <a:ext cx="0" cy="8808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C30B7D-8952-4203-8908-293939D63D58}"/>
              </a:ext>
            </a:extLst>
          </p:cNvPr>
          <p:cNvCxnSpPr>
            <a:cxnSpLocks/>
          </p:cNvCxnSpPr>
          <p:nvPr/>
        </p:nvCxnSpPr>
        <p:spPr>
          <a:xfrm>
            <a:off x="1345433" y="5623296"/>
            <a:ext cx="0" cy="20904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E49578-759D-4D94-92E5-685C387EA6E5}"/>
              </a:ext>
            </a:extLst>
          </p:cNvPr>
          <p:cNvCxnSpPr>
            <a:cxnSpLocks/>
          </p:cNvCxnSpPr>
          <p:nvPr/>
        </p:nvCxnSpPr>
        <p:spPr>
          <a:xfrm>
            <a:off x="1420932" y="5705906"/>
            <a:ext cx="436753" cy="384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025C31A-D485-4F01-A9D0-BEDEF6F0B171}"/>
              </a:ext>
            </a:extLst>
          </p:cNvPr>
          <p:cNvSpPr txBox="1"/>
          <p:nvPr/>
        </p:nvSpPr>
        <p:spPr>
          <a:xfrm>
            <a:off x="1828800" y="590133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pionDetectorLuciteWedgeHeight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  = 1.27 cm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E611CC-B98C-4537-96F5-F9E2799743F3}"/>
              </a:ext>
            </a:extLst>
          </p:cNvPr>
          <p:cNvCxnSpPr>
            <a:cxnSpLocks/>
          </p:cNvCxnSpPr>
          <p:nvPr/>
        </p:nvCxnSpPr>
        <p:spPr>
          <a:xfrm>
            <a:off x="2107240" y="3681137"/>
            <a:ext cx="0" cy="202476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0993F2-BF13-4A6C-BDDF-F640BBC34066}"/>
              </a:ext>
            </a:extLst>
          </p:cNvPr>
          <p:cNvCxnSpPr>
            <a:cxnSpLocks/>
          </p:cNvCxnSpPr>
          <p:nvPr/>
        </p:nvCxnSpPr>
        <p:spPr>
          <a:xfrm>
            <a:off x="2100616" y="1724168"/>
            <a:ext cx="0" cy="192818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4ABB5E4-F3E9-4B2E-A9BC-0F538430610E}"/>
              </a:ext>
            </a:extLst>
          </p:cNvPr>
          <p:cNvSpPr txBox="1"/>
          <p:nvPr/>
        </p:nvSpPr>
        <p:spPr>
          <a:xfrm>
            <a:off x="2107240" y="2187315"/>
            <a:ext cx="4184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pionDetectorLuciteLightGuideHeight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 = 20 cm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37079E-57D8-4966-98C6-F9E0BFB45844}"/>
              </a:ext>
            </a:extLst>
          </p:cNvPr>
          <p:cNvSpPr txBox="1"/>
          <p:nvPr/>
        </p:nvSpPr>
        <p:spPr>
          <a:xfrm>
            <a:off x="2107240" y="425362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pionDetectorLuciteReflectorHeight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 = 20 cm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AAD540-EC7B-475E-B7E9-E4C9E3869C40}"/>
              </a:ext>
            </a:extLst>
          </p:cNvPr>
          <p:cNvCxnSpPr>
            <a:cxnSpLocks/>
          </p:cNvCxnSpPr>
          <p:nvPr/>
        </p:nvCxnSpPr>
        <p:spPr>
          <a:xfrm>
            <a:off x="2100616" y="929040"/>
            <a:ext cx="6624" cy="79512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2838C97-4787-45FD-9739-279AA8A37604}"/>
              </a:ext>
            </a:extLst>
          </p:cNvPr>
          <p:cNvSpPr txBox="1"/>
          <p:nvPr/>
        </p:nvSpPr>
        <p:spPr>
          <a:xfrm>
            <a:off x="2132177" y="114193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pionDetectorLucitePMTHousingHeight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 = 7.5 cm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53E9248-DE73-4E0D-A7DE-0FCEEDE085DE}"/>
              </a:ext>
            </a:extLst>
          </p:cNvPr>
          <p:cNvCxnSpPr>
            <a:cxnSpLocks/>
          </p:cNvCxnSpPr>
          <p:nvPr/>
        </p:nvCxnSpPr>
        <p:spPr>
          <a:xfrm>
            <a:off x="1009472" y="856152"/>
            <a:ext cx="632171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363295B-0DD6-478B-9B8F-37D5B54D98EC}"/>
              </a:ext>
            </a:extLst>
          </p:cNvPr>
          <p:cNvSpPr txBox="1"/>
          <p:nvPr/>
        </p:nvSpPr>
        <p:spPr>
          <a:xfrm>
            <a:off x="382676" y="48890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pionDetectorLucitePMTDiameter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 = 2.54 cm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E93124-C1D6-4873-947A-C746ED955CAF}"/>
              </a:ext>
            </a:extLst>
          </p:cNvPr>
          <p:cNvSpPr txBox="1"/>
          <p:nvPr/>
        </p:nvSpPr>
        <p:spPr>
          <a:xfrm>
            <a:off x="6539793" y="530208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pionDetectorLuciteOutsideWidth</a:t>
            </a:r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45 cm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DD91A7-E7C6-420E-A8EF-D086117863C1}"/>
              </a:ext>
            </a:extLst>
          </p:cNvPr>
          <p:cNvSpPr txBox="1"/>
          <p:nvPr/>
        </p:nvSpPr>
        <p:spPr>
          <a:xfrm>
            <a:off x="6578874" y="615582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pionDetectorLuciteInsideWidth</a:t>
            </a:r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39 cm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B6971E-BA85-4A8C-829B-BC622AE8F418}"/>
              </a:ext>
            </a:extLst>
          </p:cNvPr>
          <p:cNvSpPr txBox="1"/>
          <p:nvPr/>
        </p:nvSpPr>
        <p:spPr>
          <a:xfrm>
            <a:off x="2132177" y="3221217"/>
            <a:ext cx="6334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pionDetectorLuciteReflectorDepth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=2.54 cm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56EDEDB-7113-446C-B54A-261C9B7D8BFC}"/>
              </a:ext>
            </a:extLst>
          </p:cNvPr>
          <p:cNvCxnSpPr>
            <a:cxnSpLocks/>
          </p:cNvCxnSpPr>
          <p:nvPr/>
        </p:nvCxnSpPr>
        <p:spPr>
          <a:xfrm flipV="1">
            <a:off x="1573332" y="3406199"/>
            <a:ext cx="605256" cy="1727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3B3DC70-EF20-469D-AB19-12F5180BBD56}"/>
              </a:ext>
            </a:extLst>
          </p:cNvPr>
          <p:cNvCxnSpPr/>
          <p:nvPr/>
        </p:nvCxnSpPr>
        <p:spPr>
          <a:xfrm>
            <a:off x="6478676" y="3681137"/>
            <a:ext cx="359297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157841D-38F9-40E5-883D-7F9BA270F5A2}"/>
              </a:ext>
            </a:extLst>
          </p:cNvPr>
          <p:cNvSpPr txBox="1"/>
          <p:nvPr/>
        </p:nvSpPr>
        <p:spPr>
          <a:xfrm>
            <a:off x="6611140" y="3338677"/>
            <a:ext cx="45189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pionDetectorLuciteReflectorWidth</a:t>
            </a:r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=40 cm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9F7E576-3ED5-41CA-B4F6-A9759B9E7648}"/>
              </a:ext>
            </a:extLst>
          </p:cNvPr>
          <p:cNvCxnSpPr>
            <a:cxnSpLocks/>
          </p:cNvCxnSpPr>
          <p:nvPr/>
        </p:nvCxnSpPr>
        <p:spPr>
          <a:xfrm>
            <a:off x="6096000" y="5705906"/>
            <a:ext cx="4386470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38A5AD2-582C-4ACD-AD2F-ABE6A088F799}"/>
              </a:ext>
            </a:extLst>
          </p:cNvPr>
          <p:cNvCxnSpPr>
            <a:cxnSpLocks/>
          </p:cNvCxnSpPr>
          <p:nvPr/>
        </p:nvCxnSpPr>
        <p:spPr>
          <a:xfrm>
            <a:off x="6433256" y="6500575"/>
            <a:ext cx="3784170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149A1E2A-9DD9-475D-91B1-ECCFEBCE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7124090-DD1F-41A3-BE7C-A2021463CD6D}" type="slidenum">
              <a:rPr lang="en-CA" smtClean="0"/>
              <a:pPr/>
              <a:t>3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B783CE-CC3A-4169-9960-5E682375B2EC}"/>
              </a:ext>
            </a:extLst>
          </p:cNvPr>
          <p:cNvSpPr txBox="1"/>
          <p:nvPr/>
        </p:nvSpPr>
        <p:spPr>
          <a:xfrm>
            <a:off x="192157" y="924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eometry of Lucite detector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145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607B78-F5EF-411F-8DDD-5D127DB80B02}"/>
              </a:ext>
            </a:extLst>
          </p:cNvPr>
          <p:cNvSpPr txBox="1"/>
          <p:nvPr/>
        </p:nvSpPr>
        <p:spPr>
          <a:xfrm>
            <a:off x="298075" y="157801"/>
            <a:ext cx="976032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 location of all the secondaries anywhere for 5,000,000 events </a:t>
            </a:r>
          </a:p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 cm </a:t>
            </a:r>
            <a:r>
              <a:rPr lang="en-CA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and </a:t>
            </a: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 Lead )</a:t>
            </a:r>
            <a:endParaRPr lang="en-CA" sz="2000" b="1" spc="-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54EDA2AB-B758-4B55-AD78-0B84FDE7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75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Electron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3F4EF17-640C-468B-9648-E7BE16BE0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Pion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83A57-F59C-49D6-AF26-40B50017083E}"/>
              </a:ext>
            </a:extLst>
          </p:cNvPr>
          <p:cNvSpPr txBox="1"/>
          <p:nvPr/>
        </p:nvSpPr>
        <p:spPr>
          <a:xfrm>
            <a:off x="298075" y="6169580"/>
            <a:ext cx="8978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T-&gt;Draw("sqrt(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hit.vx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**2+hit.vy**2):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hit.vz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&gt;&gt;h1(100,23800,26000,100,600,2200)")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2E867-1FC3-4B7D-B7B6-B2CC12F8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4</a:t>
            </a:fld>
            <a:endParaRPr lang="en-CA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57C19-FC8F-4D3C-ADC6-BFDBAB1E371A}"/>
              </a:ext>
            </a:extLst>
          </p:cNvPr>
          <p:cNvSpPr txBox="1"/>
          <p:nvPr/>
        </p:nvSpPr>
        <p:spPr>
          <a:xfrm>
            <a:off x="298075" y="5530727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hit.trid</a:t>
            </a:r>
            <a:r>
              <a:rPr lang="en-CA" dirty="0"/>
              <a:t>==1        12</a:t>
            </a:r>
          </a:p>
          <a:p>
            <a:r>
              <a:rPr lang="en-CA" dirty="0" err="1"/>
              <a:t>hit.trid</a:t>
            </a:r>
            <a:r>
              <a:rPr lang="en-CA" dirty="0"/>
              <a:t>==2       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CCC16-9E25-4F2C-A1E1-30E933416370}"/>
              </a:ext>
            </a:extLst>
          </p:cNvPr>
          <p:cNvSpPr txBox="1"/>
          <p:nvPr/>
        </p:nvSpPr>
        <p:spPr>
          <a:xfrm>
            <a:off x="6098006" y="5586463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hit.trid</a:t>
            </a:r>
            <a:r>
              <a:rPr lang="en-CA" dirty="0"/>
              <a:t>==1       142857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D84DF-FD62-43B7-A824-1B44EFD7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53" y="1453037"/>
            <a:ext cx="5484271" cy="3895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72BA94-4976-4854-A58F-E13B56894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346" y="1460694"/>
            <a:ext cx="5484271" cy="39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8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E6A869D-B6F2-4CC0-B851-E7784345D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619" y="5595582"/>
            <a:ext cx="1595657" cy="720881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54EDA2AB-B758-4B55-AD78-0B84FDE7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75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Electron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3F4EF17-640C-468B-9648-E7BE16BE0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Pion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83A57-F59C-49D6-AF26-40B50017083E}"/>
              </a:ext>
            </a:extLst>
          </p:cNvPr>
          <p:cNvSpPr txBox="1"/>
          <p:nvPr/>
        </p:nvSpPr>
        <p:spPr>
          <a:xfrm>
            <a:off x="298075" y="6344119"/>
            <a:ext cx="8978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T-&gt;Draw("sqrt(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hit.vx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**2+hit.vy**2):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hit.vz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&gt;&gt;h1(100,23800,26000,100,600,2200)")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BCE0C2-10E1-4FC8-85D2-4B8EE2ACBA33}"/>
              </a:ext>
            </a:extLst>
          </p:cNvPr>
          <p:cNvSpPr txBox="1"/>
          <p:nvPr/>
        </p:nvSpPr>
        <p:spPr>
          <a:xfrm>
            <a:off x="298075" y="157801"/>
            <a:ext cx="976032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 location of all the secondaries anywhere for 5,000,000 events </a:t>
            </a:r>
          </a:p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 cm </a:t>
            </a:r>
            <a:r>
              <a:rPr lang="en-CA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and </a:t>
            </a: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 Lead )</a:t>
            </a:r>
            <a:endParaRPr lang="en-CA" sz="2000" b="1" spc="-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B98362-0E82-48AC-81CB-6E437A2CB7C9}"/>
              </a:ext>
            </a:extLst>
          </p:cNvPr>
          <p:cNvSpPr txBox="1"/>
          <p:nvPr/>
        </p:nvSpPr>
        <p:spPr>
          <a:xfrm>
            <a:off x="298075" y="5530727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hit.trid</a:t>
            </a:r>
            <a:r>
              <a:rPr lang="en-CA" dirty="0"/>
              <a:t>==1       78       </a:t>
            </a:r>
          </a:p>
          <a:p>
            <a:r>
              <a:rPr lang="en-CA" dirty="0" err="1"/>
              <a:t>hit.trid</a:t>
            </a:r>
            <a:r>
              <a:rPr lang="en-CA" dirty="0"/>
              <a:t>==2       82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83D39-F4F2-477B-AF57-F09765DFAA49}"/>
              </a:ext>
            </a:extLst>
          </p:cNvPr>
          <p:cNvSpPr txBox="1"/>
          <p:nvPr/>
        </p:nvSpPr>
        <p:spPr>
          <a:xfrm>
            <a:off x="6098006" y="5610527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hit.trid</a:t>
            </a:r>
            <a:r>
              <a:rPr lang="en-CA" dirty="0"/>
              <a:t>==1     146168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FCFDBA-6CE9-46E1-A3E5-997F1B6AF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4" y="1498255"/>
            <a:ext cx="5426726" cy="3861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D04964-E58F-4892-8D6B-3E78BE79D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753" y="1466366"/>
            <a:ext cx="5538838" cy="39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>
            <a:extLst>
              <a:ext uri="{FF2B5EF4-FFF2-40B4-BE49-F238E27FC236}">
                <a16:creationId xmlns:a16="http://schemas.microsoft.com/office/drawing/2014/main" id="{54EDA2AB-B758-4B55-AD78-0B84FDE7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75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Electron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3F4EF17-640C-468B-9648-E7BE16BE0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Pion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83A57-F59C-49D6-AF26-40B50017083E}"/>
              </a:ext>
            </a:extLst>
          </p:cNvPr>
          <p:cNvSpPr txBox="1"/>
          <p:nvPr/>
        </p:nvSpPr>
        <p:spPr>
          <a:xfrm>
            <a:off x="298075" y="6286686"/>
            <a:ext cx="8978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T-&gt;Draw("sqrt(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hit.vx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**2+hit.vy**2):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hit.vz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&gt;&gt;h1(100,23800,26000,100,600,2200)")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2E867-1FC3-4B7D-B7B6-B2CC12F8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6</a:t>
            </a:fld>
            <a:endParaRPr lang="en-CA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72F5B-7C55-404F-A555-2867FF955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75" y="1453036"/>
            <a:ext cx="5395237" cy="3820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891C61-27CE-42FE-B30B-1DE46B1B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975" y="1453036"/>
            <a:ext cx="5395237" cy="3822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67D7F8-F11E-42C5-9A5D-4A0129F1E357}"/>
              </a:ext>
            </a:extLst>
          </p:cNvPr>
          <p:cNvSpPr txBox="1"/>
          <p:nvPr/>
        </p:nvSpPr>
        <p:spPr>
          <a:xfrm>
            <a:off x="298075" y="157801"/>
            <a:ext cx="976032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 location of all the secondaries anywhere for 5,000,000 events </a:t>
            </a:r>
          </a:p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(26 cm </a:t>
            </a:r>
            <a:r>
              <a:rPr lang="en-CA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and </a:t>
            </a: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 Lead )</a:t>
            </a:r>
            <a:endParaRPr lang="en-CA" sz="2000" b="1" spc="-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BC674C-FB7B-4A69-ADFF-EDD1FD215B5E}"/>
              </a:ext>
            </a:extLst>
          </p:cNvPr>
          <p:cNvSpPr txBox="1"/>
          <p:nvPr/>
        </p:nvSpPr>
        <p:spPr>
          <a:xfrm>
            <a:off x="417137" y="5512332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hit.trid</a:t>
            </a:r>
            <a:r>
              <a:rPr lang="en-CA" dirty="0"/>
              <a:t>==1         1</a:t>
            </a:r>
          </a:p>
          <a:p>
            <a:r>
              <a:rPr lang="en-CA" dirty="0" err="1"/>
              <a:t>hit.trid</a:t>
            </a:r>
            <a:r>
              <a:rPr lang="en-CA" dirty="0"/>
              <a:t>==2        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2E8AA4-DB97-4EFB-AE3E-289C94273347}"/>
              </a:ext>
            </a:extLst>
          </p:cNvPr>
          <p:cNvSpPr txBox="1"/>
          <p:nvPr/>
        </p:nvSpPr>
        <p:spPr>
          <a:xfrm>
            <a:off x="6098006" y="5610527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hit.trid</a:t>
            </a:r>
            <a:r>
              <a:rPr lang="en-CA" dirty="0"/>
              <a:t>==1        150426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620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>
            <a:extLst>
              <a:ext uri="{FF2B5EF4-FFF2-40B4-BE49-F238E27FC236}">
                <a16:creationId xmlns:a16="http://schemas.microsoft.com/office/drawing/2014/main" id="{54EDA2AB-B758-4B55-AD78-0B84FDE7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75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Electron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3F4EF17-640C-468B-9648-E7BE16BE0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Pion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83A57-F59C-49D6-AF26-40B50017083E}"/>
              </a:ext>
            </a:extLst>
          </p:cNvPr>
          <p:cNvSpPr txBox="1"/>
          <p:nvPr/>
        </p:nvSpPr>
        <p:spPr>
          <a:xfrm>
            <a:off x="298075" y="6286686"/>
            <a:ext cx="8978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T-&gt;Draw("sqrt(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hit.vx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**2+hit.vy**2):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hit.vz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&gt;&gt;h1(100,23800,26000,100,600,2200)")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2E867-1FC3-4B7D-B7B6-B2CC12F8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7</a:t>
            </a:fld>
            <a:endParaRPr lang="en-CA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67D7F8-F11E-42C5-9A5D-4A0129F1E357}"/>
              </a:ext>
            </a:extLst>
          </p:cNvPr>
          <p:cNvSpPr txBox="1"/>
          <p:nvPr/>
        </p:nvSpPr>
        <p:spPr>
          <a:xfrm>
            <a:off x="298075" y="157801"/>
            <a:ext cx="976032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 location of all the secondaries anywhere for 5,000,000 events </a:t>
            </a:r>
          </a:p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 cm </a:t>
            </a:r>
            <a:r>
              <a:rPr lang="en-CA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and </a:t>
            </a: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 Lead )</a:t>
            </a:r>
            <a:endParaRPr lang="en-CA" sz="2000" b="1" spc="-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BC674C-FB7B-4A69-ADFF-EDD1FD215B5E}"/>
              </a:ext>
            </a:extLst>
          </p:cNvPr>
          <p:cNvSpPr txBox="1"/>
          <p:nvPr/>
        </p:nvSpPr>
        <p:spPr>
          <a:xfrm>
            <a:off x="417137" y="5610528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hit.trid</a:t>
            </a:r>
            <a:r>
              <a:rPr lang="en-CA" dirty="0"/>
              <a:t>==1       1</a:t>
            </a:r>
          </a:p>
          <a:p>
            <a:r>
              <a:rPr lang="en-CA" dirty="0" err="1"/>
              <a:t>hit.trid</a:t>
            </a:r>
            <a:r>
              <a:rPr lang="en-CA" dirty="0"/>
              <a:t>==2      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2E8AA4-DB97-4EFB-AE3E-289C94273347}"/>
              </a:ext>
            </a:extLst>
          </p:cNvPr>
          <p:cNvSpPr txBox="1"/>
          <p:nvPr/>
        </p:nvSpPr>
        <p:spPr>
          <a:xfrm>
            <a:off x="6098006" y="5610527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hit.trid</a:t>
            </a:r>
            <a:r>
              <a:rPr lang="en-CA" dirty="0"/>
              <a:t>==1       145238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867BC-F0C0-45AD-8D9C-850B095D4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37" y="1600295"/>
            <a:ext cx="5402984" cy="3856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4368DD-B97F-4679-9AFD-6F88449B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121" y="1547551"/>
            <a:ext cx="5533679" cy="39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4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>
            <a:extLst>
              <a:ext uri="{FF2B5EF4-FFF2-40B4-BE49-F238E27FC236}">
                <a16:creationId xmlns:a16="http://schemas.microsoft.com/office/drawing/2014/main" id="{54EDA2AB-B758-4B55-AD78-0B84FDE7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75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Electron 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3F4EF17-640C-468B-9648-E7BE16BE0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1194904"/>
            <a:ext cx="1233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/>
            <a:r>
              <a:rPr lang="en-CA" altLang="en-US" b="1" dirty="0">
                <a:solidFill>
                  <a:srgbClr val="C9211E"/>
                </a:solidFill>
              </a:rPr>
              <a:t>Pion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83A57-F59C-49D6-AF26-40B50017083E}"/>
              </a:ext>
            </a:extLst>
          </p:cNvPr>
          <p:cNvSpPr txBox="1"/>
          <p:nvPr/>
        </p:nvSpPr>
        <p:spPr>
          <a:xfrm>
            <a:off x="298075" y="6286686"/>
            <a:ext cx="8978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T-&gt;Draw("sqrt(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hit.vx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**2+hit.vy**2):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hit.vz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&gt;&gt;h1(100,23800,26000,100,600,2200)")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2E867-1FC3-4B7D-B7B6-B2CC12F8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8</a:t>
            </a:fld>
            <a:endParaRPr lang="en-CA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67D7F8-F11E-42C5-9A5D-4A0129F1E357}"/>
              </a:ext>
            </a:extLst>
          </p:cNvPr>
          <p:cNvSpPr txBox="1"/>
          <p:nvPr/>
        </p:nvSpPr>
        <p:spPr>
          <a:xfrm>
            <a:off x="298075" y="157801"/>
            <a:ext cx="976032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 location of all the secondaries anywhere for 5,000,000 events </a:t>
            </a:r>
          </a:p>
          <a:p>
            <a:pPr>
              <a:lnSpc>
                <a:spcPct val="15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 cm </a:t>
            </a:r>
            <a:r>
              <a:rPr lang="en-CA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and </a:t>
            </a:r>
            <a:r>
              <a:rPr lang="en-US" sz="2000" b="1" spc="-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 Lead )</a:t>
            </a:r>
            <a:endParaRPr lang="en-CA" sz="2000" b="1" spc="-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BC674C-FB7B-4A69-ADFF-EDD1FD215B5E}"/>
              </a:ext>
            </a:extLst>
          </p:cNvPr>
          <p:cNvSpPr txBox="1"/>
          <p:nvPr/>
        </p:nvSpPr>
        <p:spPr>
          <a:xfrm>
            <a:off x="417137" y="5610528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hit.trid</a:t>
            </a:r>
            <a:r>
              <a:rPr lang="en-CA" dirty="0"/>
              <a:t>==1      0       </a:t>
            </a:r>
          </a:p>
          <a:p>
            <a:r>
              <a:rPr lang="en-CA" dirty="0" err="1"/>
              <a:t>hit.trid</a:t>
            </a:r>
            <a:r>
              <a:rPr lang="en-CA" dirty="0"/>
              <a:t>==2     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2E8AA4-DB97-4EFB-AE3E-289C94273347}"/>
              </a:ext>
            </a:extLst>
          </p:cNvPr>
          <p:cNvSpPr txBox="1"/>
          <p:nvPr/>
        </p:nvSpPr>
        <p:spPr>
          <a:xfrm>
            <a:off x="6098006" y="5610527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hit.trid</a:t>
            </a:r>
            <a:r>
              <a:rPr lang="en-CA" dirty="0"/>
              <a:t>==1       147195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EE702-46F4-414E-ACE0-E60CC499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8" y="1535816"/>
            <a:ext cx="5281177" cy="3746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38B198-6A47-4A12-9A35-7FB1CB570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343" y="1535815"/>
            <a:ext cx="5371174" cy="38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1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F5CEEC-5E89-4B5A-A7ED-30184125E6F6}"/>
              </a:ext>
            </a:extLst>
          </p:cNvPr>
          <p:cNvSpPr txBox="1"/>
          <p:nvPr/>
        </p:nvSpPr>
        <p:spPr>
          <a:xfrm>
            <a:off x="231949" y="376943"/>
            <a:ext cx="11160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CA" sz="2000" b="1" strike="noStrike" spc="-1" dirty="0">
                <a:solidFill>
                  <a:srgbClr val="C00000"/>
                </a:solidFill>
                <a:latin typeface="Arial"/>
              </a:rPr>
              <a:t>Comparison of rates at the Lucite for 5,000,000 events (Low energy particles, </a:t>
            </a:r>
            <a:r>
              <a:rPr lang="en-CA" sz="2000" b="1" strike="noStrike" spc="-1" dirty="0" err="1">
                <a:solidFill>
                  <a:srgbClr val="C00000"/>
                </a:solidFill>
                <a:latin typeface="Arial"/>
              </a:rPr>
              <a:t>hit.p</a:t>
            </a:r>
            <a:r>
              <a:rPr lang="en-CA" sz="2000" b="1" strike="noStrike" spc="-1" dirty="0">
                <a:solidFill>
                  <a:srgbClr val="C00000"/>
                </a:solidFill>
                <a:latin typeface="Arial"/>
              </a:rPr>
              <a:t>&lt;2*MeV)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85D285-97E8-4EF9-AF86-A173EC6DD904}"/>
              </a:ext>
            </a:extLst>
          </p:cNvPr>
          <p:cNvSpPr txBox="1"/>
          <p:nvPr/>
        </p:nvSpPr>
        <p:spPr>
          <a:xfrm>
            <a:off x="201733" y="5077418"/>
            <a:ext cx="11686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/>
              <a:t>T-&gt;Draw("1","(rate/5.95e13)*(</a:t>
            </a:r>
            <a:r>
              <a:rPr lang="en-CA" sz="1400" dirty="0" err="1"/>
              <a:t>hit.det</a:t>
            </a:r>
            <a:r>
              <a:rPr lang="en-CA" sz="1400" dirty="0"/>
              <a:t>==8001 &amp;&amp; </a:t>
            </a:r>
            <a:r>
              <a:rPr lang="en-CA" sz="1400" dirty="0" err="1"/>
              <a:t>hit.p</a:t>
            </a:r>
            <a:r>
              <a:rPr lang="en-CA" sz="1400" dirty="0"/>
              <a:t>&lt;2*MeV &amp;&amp; (</a:t>
            </a:r>
            <a:r>
              <a:rPr lang="en-CA" sz="1400" dirty="0" err="1"/>
              <a:t>hit.pid</a:t>
            </a:r>
            <a:r>
              <a:rPr lang="en-CA" sz="1400" dirty="0"/>
              <a:t>==11 || </a:t>
            </a:r>
            <a:r>
              <a:rPr lang="en-CA" sz="1400" dirty="0" err="1"/>
              <a:t>hit.pid</a:t>
            </a:r>
            <a:r>
              <a:rPr lang="en-CA" sz="1400" dirty="0"/>
              <a:t>==-11 || </a:t>
            </a:r>
            <a:r>
              <a:rPr lang="en-CA" sz="1400" dirty="0" err="1"/>
              <a:t>hit.pid</a:t>
            </a:r>
            <a:r>
              <a:rPr lang="en-CA" sz="1400" dirty="0"/>
              <a:t>==211 || </a:t>
            </a:r>
            <a:r>
              <a:rPr lang="en-CA" sz="1400" dirty="0" err="1"/>
              <a:t>hit.pid</a:t>
            </a:r>
            <a:r>
              <a:rPr lang="en-CA" sz="1400" dirty="0"/>
              <a:t>==-211 || </a:t>
            </a:r>
            <a:r>
              <a:rPr lang="en-CA" sz="1400" dirty="0" err="1"/>
              <a:t>hit.pid</a:t>
            </a:r>
            <a:r>
              <a:rPr lang="en-CA" sz="1400" dirty="0"/>
              <a:t>==13 || </a:t>
            </a:r>
            <a:r>
              <a:rPr lang="en-CA" sz="1400" dirty="0" err="1"/>
              <a:t>hit.pid</a:t>
            </a:r>
            <a:r>
              <a:rPr lang="en-CA" sz="1400" dirty="0"/>
              <a:t>==-13))")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7">
                <a:extLst>
                  <a:ext uri="{FF2B5EF4-FFF2-40B4-BE49-F238E27FC236}">
                    <a16:creationId xmlns:a16="http://schemas.microsoft.com/office/drawing/2014/main" id="{FF40663D-3038-471F-B769-9E0089FC2A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621854"/>
                  </p:ext>
                </p:extLst>
              </p:nvPr>
            </p:nvGraphicFramePr>
            <p:xfrm>
              <a:off x="427896" y="1007189"/>
              <a:ext cx="10438887" cy="38264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6986">
                      <a:extLst>
                        <a:ext uri="{9D8B030D-6E8A-4147-A177-3AD203B41FA5}">
                          <a16:colId xmlns:a16="http://schemas.microsoft.com/office/drawing/2014/main" val="578493121"/>
                        </a:ext>
                      </a:extLst>
                    </a:gridCol>
                    <a:gridCol w="1769709">
                      <a:extLst>
                        <a:ext uri="{9D8B030D-6E8A-4147-A177-3AD203B41FA5}">
                          <a16:colId xmlns:a16="http://schemas.microsoft.com/office/drawing/2014/main" val="379829256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09057618"/>
                        </a:ext>
                      </a:extLst>
                    </a:gridCol>
                    <a:gridCol w="768626">
                      <a:extLst>
                        <a:ext uri="{9D8B030D-6E8A-4147-A177-3AD203B41FA5}">
                          <a16:colId xmlns:a16="http://schemas.microsoft.com/office/drawing/2014/main" val="3525438005"/>
                        </a:ext>
                      </a:extLst>
                    </a:gridCol>
                    <a:gridCol w="1948070">
                      <a:extLst>
                        <a:ext uri="{9D8B030D-6E8A-4147-A177-3AD203B41FA5}">
                          <a16:colId xmlns:a16="http://schemas.microsoft.com/office/drawing/2014/main" val="1661903210"/>
                        </a:ext>
                      </a:extLst>
                    </a:gridCol>
                    <a:gridCol w="1961322">
                      <a:extLst>
                        <a:ext uri="{9D8B030D-6E8A-4147-A177-3AD203B41FA5}">
                          <a16:colId xmlns:a16="http://schemas.microsoft.com/office/drawing/2014/main" val="271208940"/>
                        </a:ext>
                      </a:extLst>
                    </a:gridCol>
                    <a:gridCol w="755374">
                      <a:extLst>
                        <a:ext uri="{9D8B030D-6E8A-4147-A177-3AD203B41FA5}">
                          <a16:colId xmlns:a16="http://schemas.microsoft.com/office/drawing/2014/main" val="2068843276"/>
                        </a:ext>
                      </a:extLst>
                    </a:gridCol>
                  </a:tblGrid>
                  <a:tr h="341093"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Rates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1200" b="1" i="1" smtClean="0">
                                    <a:latin typeface="Cambria Math" panose="02040503050406030204" pitchFamily="18" charset="0"/>
                                  </a:rPr>
                                  <m:t>𝑮𝑯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num>
                                  <m:den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den>
                                </m:f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𝑫𝒆𝒕𝒆𝒄𝒕𝒐𝒓</m:t>
                                </m:r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92273842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16cm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𝟐𝟏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𝟎𝟏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𝟕𝟔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𝟎𝟖</m:t>
                                    </m:r>
                                  </m:e>
                                </m:d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𝟏𝟑𝟒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𝟎𝟎𝟔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𝟎𝟖𝟕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2.38%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5810867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21cm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𝟖𝟒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𝟖𝟔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𝟎𝟖</m:t>
                                    </m:r>
                                  </m:e>
                                </m:d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1.21%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𝟗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𝟎𝟑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𝟎𝟗𝟐</m:t>
                                    </m:r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5.50%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375674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26cm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𝟎𝟓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2.62%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𝟏𝟖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𝟎𝟐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𝟎𝟓𝟗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8.18%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3531124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30cm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𝟕𝟎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𝟎𝟒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𝟎𝟓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3.56%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𝟔𝟎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𝟎𝟐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𝟏𝟒𝟗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11.19%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2594228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35cm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𝟎𝟑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𝟎𝟗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𝟐𝟓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𝟎𝟐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𝟏𝟕𝟗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.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𝟎𝟎𝟖</m:t>
                                    </m:r>
                                  </m:e>
                                </m:d>
                                <m:r>
                                  <a:rPr lang="en-CA" sz="1200" b="1" i="1" kern="120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CA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2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  <m:r>
                                      <a:rPr lang="en-CA" sz="1200" b="1" i="1" kern="120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15.93%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6416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7">
                <a:extLst>
                  <a:ext uri="{FF2B5EF4-FFF2-40B4-BE49-F238E27FC236}">
                    <a16:creationId xmlns:a16="http://schemas.microsoft.com/office/drawing/2014/main" id="{FF40663D-3038-471F-B769-9E0089FC2A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621854"/>
                  </p:ext>
                </p:extLst>
              </p:nvPr>
            </p:nvGraphicFramePr>
            <p:xfrm>
              <a:off x="427896" y="1007189"/>
              <a:ext cx="10438887" cy="38264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6986">
                      <a:extLst>
                        <a:ext uri="{9D8B030D-6E8A-4147-A177-3AD203B41FA5}">
                          <a16:colId xmlns:a16="http://schemas.microsoft.com/office/drawing/2014/main" val="578493121"/>
                        </a:ext>
                      </a:extLst>
                    </a:gridCol>
                    <a:gridCol w="1769709">
                      <a:extLst>
                        <a:ext uri="{9D8B030D-6E8A-4147-A177-3AD203B41FA5}">
                          <a16:colId xmlns:a16="http://schemas.microsoft.com/office/drawing/2014/main" val="379829256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09057618"/>
                        </a:ext>
                      </a:extLst>
                    </a:gridCol>
                    <a:gridCol w="768626">
                      <a:extLst>
                        <a:ext uri="{9D8B030D-6E8A-4147-A177-3AD203B41FA5}">
                          <a16:colId xmlns:a16="http://schemas.microsoft.com/office/drawing/2014/main" val="3525438005"/>
                        </a:ext>
                      </a:extLst>
                    </a:gridCol>
                    <a:gridCol w="1948070">
                      <a:extLst>
                        <a:ext uri="{9D8B030D-6E8A-4147-A177-3AD203B41FA5}">
                          <a16:colId xmlns:a16="http://schemas.microsoft.com/office/drawing/2014/main" val="1661903210"/>
                        </a:ext>
                      </a:extLst>
                    </a:gridCol>
                    <a:gridCol w="1961322">
                      <a:extLst>
                        <a:ext uri="{9D8B030D-6E8A-4147-A177-3AD203B41FA5}">
                          <a16:colId xmlns:a16="http://schemas.microsoft.com/office/drawing/2014/main" val="271208940"/>
                        </a:ext>
                      </a:extLst>
                    </a:gridCol>
                    <a:gridCol w="755374">
                      <a:extLst>
                        <a:ext uri="{9D8B030D-6E8A-4147-A177-3AD203B41FA5}">
                          <a16:colId xmlns:a16="http://schemas.microsoft.com/office/drawing/2014/main" val="2068843276"/>
                        </a:ext>
                      </a:extLst>
                    </a:gridCol>
                  </a:tblGrid>
                  <a:tr h="6358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3" t="-11538" r="-643290" b="-5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electrons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Rate of photons from </a:t>
                          </a:r>
                          <a:r>
                            <a:rPr lang="en-US" sz="1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pions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Pi/e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92273842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16cm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00" t="-110476" r="-412414" b="-4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4000" t="-110476" r="-298667" b="-4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492" t="-110476" r="-141066" b="-4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789" t="-110476" r="-39752" b="-4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2.38%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5810867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21cm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00" t="-210476" r="-412414" b="-3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4000" t="-210476" r="-298667" b="-3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1.21%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492" t="-210476" r="-141066" b="-3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789" t="-210476" r="-39752" b="-3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5.50%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375674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26cm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00" t="-310476" r="-412414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4000" t="-310476" r="-298667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2.62%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492" t="-310476" r="-141066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789" t="-310476" r="-39752" b="-2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8.18%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3531124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30cm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00" t="-414423" r="-412414" b="-102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4000" t="-414423" r="-298667" b="-102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3.56%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492" t="-414423" r="-141066" b="-102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789" t="-414423" r="-39752" b="-102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11.19%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2594228"/>
                      </a:ext>
                    </a:extLst>
                  </a:tr>
                  <a:tr h="6381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Concrete and Lead at </a:t>
                          </a:r>
                          <a:r>
                            <a:rPr lang="en-US" sz="1200" b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35cm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00" t="-509524" r="-412414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4000" t="-509524" r="-298667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7492" t="-509524" r="-141066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789" t="-509524" r="-39752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15.93%</a:t>
                          </a: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A" sz="1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64167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2DBE8-0896-4E73-97AF-E73C063C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4090-DD1F-41A3-BE7C-A2021463CD6D}" type="slidenum">
              <a:rPr lang="en-CA" smtClean="0"/>
              <a:pPr/>
              <a:t>9</a:t>
            </a:fld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50FAC4-FF40-48E8-87E5-982793CBA9A7}"/>
                  </a:ext>
                </a:extLst>
              </p:cNvPr>
              <p:cNvSpPr txBox="1"/>
              <p:nvPr/>
            </p:nvSpPr>
            <p:spPr>
              <a:xfrm>
                <a:off x="231949" y="5976887"/>
                <a:ext cx="97866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i="0" dirty="0">
                    <a:solidFill>
                      <a:srgbClr val="1D1C1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</a:t>
                </a:r>
                <a:r>
                  <a:rPr lang="en-CA" dirty="0"/>
                  <a:t> 5.95e13</a:t>
                </a:r>
                <a:r>
                  <a:rPr lang="en-CA" i="0" dirty="0">
                    <a:solidFill>
                      <a:srgbClr val="1D1C1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comes from 85*14*10^9*50 to be in the unit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𝐺𝐻</m:t>
                    </m:r>
                    <m:f>
                      <m:fPr>
                        <m:type m:val="lin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CA" b="0" i="1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𝐷𝑒𝑡𝑒𝑐𝑡𝑜𝑟</m:t>
                    </m:r>
                  </m:oMath>
                </a14:m>
                <a:r>
                  <a:rPr lang="en-CA" i="0" dirty="0">
                    <a:solidFill>
                      <a:srgbClr val="1D1C1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/simulation </a:t>
                </a:r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50FAC4-FF40-48E8-87E5-982793CBA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49" y="5976887"/>
                <a:ext cx="9786694" cy="369332"/>
              </a:xfrm>
              <a:prstGeom prst="rect">
                <a:avLst/>
              </a:prstGeom>
              <a:blipFill>
                <a:blip r:embed="rId3"/>
                <a:stretch>
                  <a:fillRect l="-498" t="-116393" b="-1754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1722595-2B54-4DF4-B771-3C6FF722BF54}"/>
              </a:ext>
            </a:extLst>
          </p:cNvPr>
          <p:cNvSpPr txBox="1"/>
          <p:nvPr/>
        </p:nvSpPr>
        <p:spPr>
          <a:xfrm>
            <a:off x="201733" y="560894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/>
              <a:t>T-&gt;Draw("1","(rate/5.95e13)*(</a:t>
            </a:r>
            <a:r>
              <a:rPr lang="en-CA" sz="1400" dirty="0" err="1"/>
              <a:t>hit.det</a:t>
            </a:r>
            <a:r>
              <a:rPr lang="en-CA" sz="1400" dirty="0"/>
              <a:t>==8000)")</a:t>
            </a:r>
          </a:p>
        </p:txBody>
      </p:sp>
    </p:spTree>
    <p:extLst>
      <p:ext uri="{BB962C8B-B14F-4D97-AF65-F5344CB8AC3E}">
        <p14:creationId xmlns:p14="http://schemas.microsoft.com/office/powerpoint/2010/main" val="1200809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5773</TotalTime>
  <Words>2318</Words>
  <Application>Microsoft Office PowerPoint</Application>
  <PresentationFormat>Widescreen</PresentationFormat>
  <Paragraphs>355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Elham Gorgannejad</dc:creator>
  <cp:lastModifiedBy>Elham Gorgannejad</cp:lastModifiedBy>
  <cp:revision>185</cp:revision>
  <dcterms:created xsi:type="dcterms:W3CDTF">2021-01-07T01:52:48Z</dcterms:created>
  <dcterms:modified xsi:type="dcterms:W3CDTF">2021-02-25T20:02:13Z</dcterms:modified>
</cp:coreProperties>
</file>