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12"/>
  </p:notesMasterIdLst>
  <p:sldIdLst>
    <p:sldId id="458" r:id="rId2"/>
    <p:sldId id="490" r:id="rId3"/>
    <p:sldId id="488" r:id="rId4"/>
    <p:sldId id="418" r:id="rId5"/>
    <p:sldId id="491" r:id="rId6"/>
    <p:sldId id="424" r:id="rId7"/>
    <p:sldId id="463" r:id="rId8"/>
    <p:sldId id="487" r:id="rId9"/>
    <p:sldId id="486" r:id="rId10"/>
    <p:sldId id="3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-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46BC2-1930-4573-81B4-3D1BCFDEB9BE}" type="datetimeFigureOut">
              <a:rPr lang="en-CA" smtClean="0"/>
              <a:t>2021-02-11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B7093-06B2-45A9-B7D9-A9F454BABA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4613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7C1D2-D6BD-4B53-81E4-39A4EABF7C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8F68C6-584F-4A6D-A577-4FC1C41647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047A5-B569-4BB6-8DE5-030D6081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6ECC-83CC-44A8-9CCD-2BD45CDD6CF0}" type="datetime1">
              <a:rPr lang="en-CA" smtClean="0"/>
              <a:t>2021-02-11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5B211-97D5-46B0-8307-05F2D6937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9364-0046-40A3-82D2-B794AAC6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4090-DD1F-41A3-BE7C-A2021463CD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7685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A2C71-112D-4762-851B-AB9AFCDFE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2105E-4198-40F1-AF3A-EA3CB0516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ADC05-D66E-4383-8B13-7F71E0E23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D474-EF62-432A-BE0F-680D6CB938F9}" type="datetime1">
              <a:rPr lang="en-CA" smtClean="0"/>
              <a:t>2021-02-11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962F1-DA36-4663-84AE-8D7090D39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2E3FA-FB6F-47CC-8B0C-ADFB0F57B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4090-DD1F-41A3-BE7C-A2021463CD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815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3D6145-E21D-4037-B2C7-732D9E25ED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096E06-EDD5-4419-8DBD-1E921BD5B1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F13FA-F0D5-4C5D-B8CD-03FE556BE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0C01-2284-442E-A716-F6D76A75703B}" type="datetime1">
              <a:rPr lang="en-CA" smtClean="0"/>
              <a:t>2021-02-11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DAF8D-748B-4A97-BA6C-12CE14E8E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565D6-8A6E-4CFE-80FD-32D5C94DD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4090-DD1F-41A3-BE7C-A2021463CD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237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6D1F0-1782-42C6-A192-16E8F812E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89749-FCE3-4504-95E2-EAB1A1079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AF938-9D46-40C5-B8FD-E04694EFB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70FF-91C5-4399-85F5-8A37D8006463}" type="datetime1">
              <a:rPr lang="en-CA" smtClean="0"/>
              <a:t>2021-02-11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1A4F6-74A6-4FF6-8352-1D92B453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1489C-220B-4E4F-BCEE-21C12AEC7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4090-DD1F-41A3-BE7C-A2021463CD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6390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96E24-2CD1-4349-99E6-BC397C580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597AF-629F-4212-BA17-AFD6CCFAB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2830F-994E-4576-8DCD-264C9F906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B140-8375-4AE9-B7F2-64382B013052}" type="datetime1">
              <a:rPr lang="en-CA" smtClean="0"/>
              <a:t>2021-02-11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ABC7-3C87-462C-A7D8-1D2140DA6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C3D9B-DF04-4308-AB3B-4E2E1637B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4090-DD1F-41A3-BE7C-A2021463CD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609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75CFB-7096-4391-8FB4-BF13835C4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FEBF9-2C79-4F01-9E92-1E2D1CB1CC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426E33-6900-4B07-9F05-F1F160D774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54017-7C31-421B-9EDD-72A5A386C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4730-0AF0-4281-B306-5584C0700DB6}" type="datetime1">
              <a:rPr lang="en-CA" smtClean="0"/>
              <a:t>2021-02-11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143B7-0FA1-410B-9A0C-C07B0006D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9C82C-7FCC-4E88-BF74-F26EB68A5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4090-DD1F-41A3-BE7C-A2021463CD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8340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CD65D-A3D9-4D72-9E22-F06FAA77F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BDA94-A35A-4B7B-9184-FBF688394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8E63F-1805-4366-B12C-17C6E3824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EB476E-617B-4734-B3BC-0FB6230B2C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ED2F3E-E702-457B-8A4E-473592C353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5FA1C7-5D97-4DFE-BBBC-D19526561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5F5C-E75D-4D6A-9D40-8DBCFE245C77}" type="datetime1">
              <a:rPr lang="en-CA" smtClean="0"/>
              <a:t>2021-02-11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42CC6A-88E7-4A39-B443-E6254DA0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2C721E-E7F7-4158-A2C0-8DD08941D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4090-DD1F-41A3-BE7C-A2021463CD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802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AA81F-DE5A-49E2-8EBF-43315B9C2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89D5F5-59B2-4A20-B05F-F73B8E16B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50699-3673-4EC2-8250-F3AC9CE94C9C}" type="datetime1">
              <a:rPr lang="en-CA" smtClean="0"/>
              <a:t>2021-02-11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E26BEA-E9EE-4F55-B3FA-C41724134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22DCE4-350C-4B12-BE46-FF1F1A833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4090-DD1F-41A3-BE7C-A2021463CD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4095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9ADDDB-10D5-4A1A-96A4-CBA7EB313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33F5-FC14-4E0B-9800-10F4F0A1E11A}" type="datetime1">
              <a:rPr lang="en-CA" smtClean="0"/>
              <a:t>2021-02-11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D992E6-F093-4B92-8789-A757689BA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F66FFB-C651-4D3C-9461-71BE75921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7124090-DD1F-41A3-BE7C-A2021463CD6D}" type="slidenum">
              <a:rPr lang="en-CA" smtClean="0"/>
              <a:pPr/>
              <a:t>‹#›</a:t>
            </a:fld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014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4A313-DAED-4130-A758-9AEC809B5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6A7ED-0192-4030-954E-5F503C276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130B91-86E2-47D0-9015-B57C341D0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C125B3-C24D-4031-93E6-443A8E068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D0D8-FA96-4E3A-BD5C-0709DF2436F5}" type="datetime1">
              <a:rPr lang="en-CA" smtClean="0"/>
              <a:t>2021-02-11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B3F855-E69F-4D05-9166-CDD83CAD6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786B0E-8029-4F72-BA35-A5F8CE4B1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4090-DD1F-41A3-BE7C-A2021463CD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514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D7B46-5736-49A9-A0AC-6AD45B172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B3DE4D-67DD-49D5-B8B9-D59D0AAF8F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31FC2-899D-4E1B-8A76-08E43B0D2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66777D-DD0B-4EFD-B7F4-96F8BA5B1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F18C-B5BD-45E0-8699-2B50DB5586BF}" type="datetime1">
              <a:rPr lang="en-CA" smtClean="0"/>
              <a:t>2021-02-11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120C02-385C-4F6C-8A3A-4D9EBDCFD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E51F98-20EB-4CE4-9B30-A29366D4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4090-DD1F-41A3-BE7C-A2021463CD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969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B9DD38-C0AD-4D1A-AEA7-EC7312AE7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ED543-A7D4-4A33-9538-EE381C547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C80D4-CA1D-4893-81C1-DB81ADA764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E7ED9-FE21-4743-BF3C-B3775F61277F}" type="datetime1">
              <a:rPr lang="en-CA" smtClean="0"/>
              <a:t>2021-02-11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E98C3-C6AA-4459-B299-6B1CB67DD5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02C2C-8049-4700-9B0D-3C2023B20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24090-DD1F-41A3-BE7C-A2021463CD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132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98A7D-D453-411F-9A24-1882CA881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3622" y="907682"/>
            <a:ext cx="10624756" cy="92578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Different designs for the </a:t>
            </a:r>
            <a:r>
              <a:rPr lang="en-US" sz="21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newgeometry</a:t>
            </a:r>
            <a:r>
              <a:rPr lang="en-US" sz="2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shielding in the electron and pion generator</a:t>
            </a:r>
            <a:endParaRPr lang="en-CA" sz="21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6A598F-9620-4F58-8F57-CF96C32B6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2854" y="2620618"/>
            <a:ext cx="6096000" cy="214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n-CA" altLang="en-US" b="1" dirty="0"/>
              <a:t>The MOLLER Project</a:t>
            </a:r>
          </a:p>
          <a:p>
            <a:pPr algn="ctr" hangingPunct="1">
              <a:lnSpc>
                <a:spcPct val="100000"/>
              </a:lnSpc>
            </a:pPr>
            <a:r>
              <a:rPr lang="en-CA" altLang="en-US" b="1" dirty="0"/>
              <a:t>M</a:t>
            </a:r>
            <a:r>
              <a:rPr lang="en-CA" altLang="en-US" dirty="0"/>
              <a:t>easurement </a:t>
            </a:r>
            <a:r>
              <a:rPr lang="en-CA" altLang="en-US" b="1" dirty="0"/>
              <a:t>O</a:t>
            </a:r>
            <a:r>
              <a:rPr lang="en-CA" altLang="en-US" dirty="0"/>
              <a:t>f a </a:t>
            </a:r>
            <a:r>
              <a:rPr lang="en-CA" altLang="en-US" b="1" dirty="0"/>
              <a:t>L</a:t>
            </a:r>
            <a:r>
              <a:rPr lang="en-CA" altLang="en-US" dirty="0"/>
              <a:t>epton </a:t>
            </a:r>
            <a:r>
              <a:rPr lang="en-CA" altLang="en-US" b="1" dirty="0" err="1"/>
              <a:t>L</a:t>
            </a:r>
            <a:r>
              <a:rPr lang="en-CA" altLang="en-US" dirty="0" err="1"/>
              <a:t>epton</a:t>
            </a:r>
            <a:r>
              <a:rPr lang="en-CA" altLang="en-US" dirty="0"/>
              <a:t> </a:t>
            </a:r>
            <a:r>
              <a:rPr lang="en-CA" altLang="en-US" b="1" dirty="0"/>
              <a:t>E</a:t>
            </a:r>
            <a:r>
              <a:rPr lang="en-CA" altLang="en-US" dirty="0"/>
              <a:t>lectroweak </a:t>
            </a:r>
            <a:r>
              <a:rPr lang="en-CA" altLang="en-US" b="1" dirty="0"/>
              <a:t>R</a:t>
            </a:r>
            <a:r>
              <a:rPr lang="en-CA" altLang="en-US" dirty="0"/>
              <a:t>eaction</a:t>
            </a:r>
          </a:p>
          <a:p>
            <a:pPr algn="ctr" hangingPunct="1">
              <a:lnSpc>
                <a:spcPct val="100000"/>
              </a:lnSpc>
            </a:pPr>
            <a:endParaRPr lang="en-CA" altLang="en-US" b="1" dirty="0"/>
          </a:p>
          <a:p>
            <a:pPr algn="ctr" hangingPunct="1">
              <a:lnSpc>
                <a:spcPct val="150000"/>
              </a:lnSpc>
            </a:pPr>
            <a:r>
              <a:rPr lang="en-CA" altLang="en-US" b="1" dirty="0"/>
              <a:t>Dr. </a:t>
            </a:r>
            <a:r>
              <a:rPr lang="en-CA" altLang="en-US" b="1" dirty="0" err="1"/>
              <a:t>Wouter</a:t>
            </a:r>
            <a:r>
              <a:rPr lang="en-CA" altLang="en-US" b="1" dirty="0"/>
              <a:t> </a:t>
            </a:r>
            <a:r>
              <a:rPr lang="en-CA" altLang="en-US" b="1" dirty="0" err="1"/>
              <a:t>Deconinck</a:t>
            </a:r>
            <a:endParaRPr lang="en-CA" altLang="en-US" b="1" dirty="0"/>
          </a:p>
          <a:p>
            <a:pPr algn="ctr" hangingPunct="1">
              <a:lnSpc>
                <a:spcPct val="150000"/>
              </a:lnSpc>
            </a:pPr>
            <a:r>
              <a:rPr lang="en-CA" altLang="en-US" b="1" dirty="0"/>
              <a:t>Elham Gorgannejad</a:t>
            </a:r>
          </a:p>
          <a:p>
            <a:pPr algn="ctr" hangingPunct="1">
              <a:lnSpc>
                <a:spcPct val="150000"/>
              </a:lnSpc>
            </a:pPr>
            <a:r>
              <a:rPr lang="en-CA" altLang="en-US" sz="1600" dirty="0"/>
              <a:t>February,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B88591-9DEC-4068-A9AD-78BD53718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0" y="5024529"/>
            <a:ext cx="3754679" cy="1696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459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2CCCDA7-CF23-4E93-9298-7EE62B760F60}"/>
              </a:ext>
            </a:extLst>
          </p:cNvPr>
          <p:cNvSpPr/>
          <p:nvPr/>
        </p:nvSpPr>
        <p:spPr>
          <a:xfrm>
            <a:off x="2866496" y="2392568"/>
            <a:ext cx="5846430" cy="1317283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en-US" sz="6000" b="1" cap="none" spc="0" dirty="0">
                <a:ln w="38100">
                  <a:solidFill>
                    <a:srgbClr val="FFC00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Thank </a:t>
            </a:r>
            <a:r>
              <a:rPr lang="en-US" sz="6000" b="1" dirty="0">
                <a:ln w="38100">
                  <a:solidFill>
                    <a:srgbClr val="FFC00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6000" b="1" cap="none" spc="0" dirty="0">
                <a:ln w="38100">
                  <a:solidFill>
                    <a:srgbClr val="FFC00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6751A6-A73C-4EAE-A217-E1052550E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6343" y="6137119"/>
            <a:ext cx="1595657" cy="72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54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EDB182-1F49-49C1-A33F-DE657FF16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4090-DD1F-41A3-BE7C-A2021463CD6D}" type="slidenum">
              <a:rPr lang="en-CA" smtClean="0"/>
              <a:pPr/>
              <a:t>2</a:t>
            </a:fld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42650F-A6F3-4CDF-B48C-1E1AF2AF4A45}"/>
              </a:ext>
            </a:extLst>
          </p:cNvPr>
          <p:cNvSpPr txBox="1"/>
          <p:nvPr/>
        </p:nvSpPr>
        <p:spPr>
          <a:xfrm>
            <a:off x="1046922" y="756245"/>
            <a:ext cx="12457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8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hielding</a:t>
            </a:r>
            <a:endParaRPr lang="en-CA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AE47285-681F-41C1-9BA3-3EEF4DBC7915}"/>
              </a:ext>
            </a:extLst>
          </p:cNvPr>
          <p:cNvCxnSpPr>
            <a:cxnSpLocks/>
          </p:cNvCxnSpPr>
          <p:nvPr/>
        </p:nvCxnSpPr>
        <p:spPr>
          <a:xfrm flipV="1">
            <a:off x="2292626" y="453027"/>
            <a:ext cx="1020417" cy="30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D0416BB-DC37-4181-AF59-C28AF202EE44}"/>
              </a:ext>
            </a:extLst>
          </p:cNvPr>
          <p:cNvCxnSpPr>
            <a:cxnSpLocks/>
          </p:cNvCxnSpPr>
          <p:nvPr/>
        </p:nvCxnSpPr>
        <p:spPr>
          <a:xfrm>
            <a:off x="2292626" y="1125577"/>
            <a:ext cx="1020417" cy="204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08CC4D5-B65A-4DD8-908B-78AEE360EDDB}"/>
              </a:ext>
            </a:extLst>
          </p:cNvPr>
          <p:cNvSpPr txBox="1"/>
          <p:nvPr/>
        </p:nvSpPr>
        <p:spPr>
          <a:xfrm>
            <a:off x="3458818" y="235305"/>
            <a:ext cx="27829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Downstream shielding</a:t>
            </a:r>
            <a:endParaRPr lang="en-CA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7E5A90-603D-46F7-A78F-CF4D06A438F3}"/>
              </a:ext>
            </a:extLst>
          </p:cNvPr>
          <p:cNvSpPr txBox="1"/>
          <p:nvPr/>
        </p:nvSpPr>
        <p:spPr>
          <a:xfrm>
            <a:off x="3458818" y="1157988"/>
            <a:ext cx="29287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Inner radial shielding</a:t>
            </a:r>
            <a:endParaRPr lang="en-CA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637007-17A7-41AF-A4D9-9EDE375ECF9E}"/>
              </a:ext>
            </a:extLst>
          </p:cNvPr>
          <p:cNvSpPr txBox="1"/>
          <p:nvPr/>
        </p:nvSpPr>
        <p:spPr>
          <a:xfrm>
            <a:off x="1152939" y="3096117"/>
            <a:ext cx="12457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Lucite</a:t>
            </a:r>
            <a:endParaRPr lang="en-CA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CAD25FA-8CCD-43C5-99E4-417784627633}"/>
              </a:ext>
            </a:extLst>
          </p:cNvPr>
          <p:cNvCxnSpPr>
            <a:cxnSpLocks/>
          </p:cNvCxnSpPr>
          <p:nvPr/>
        </p:nvCxnSpPr>
        <p:spPr>
          <a:xfrm flipV="1">
            <a:off x="2186609" y="2353929"/>
            <a:ext cx="1033669" cy="537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9DA18F8-0386-4AEE-BCAC-8A21127F7683}"/>
              </a:ext>
            </a:extLst>
          </p:cNvPr>
          <p:cNvCxnSpPr>
            <a:cxnSpLocks/>
          </p:cNvCxnSpPr>
          <p:nvPr/>
        </p:nvCxnSpPr>
        <p:spPr>
          <a:xfrm flipV="1">
            <a:off x="2173355" y="3364331"/>
            <a:ext cx="113968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7F7D969-123B-45D9-9C82-A1869604FE0C}"/>
              </a:ext>
            </a:extLst>
          </p:cNvPr>
          <p:cNvCxnSpPr>
            <a:cxnSpLocks/>
          </p:cNvCxnSpPr>
          <p:nvPr/>
        </p:nvCxnSpPr>
        <p:spPr>
          <a:xfrm>
            <a:off x="2173355" y="3733663"/>
            <a:ext cx="1046923" cy="552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488EFE0-E144-4020-979B-DEEE01C9B38B}"/>
              </a:ext>
            </a:extLst>
          </p:cNvPr>
          <p:cNvSpPr txBox="1"/>
          <p:nvPr/>
        </p:nvSpPr>
        <p:spPr>
          <a:xfrm>
            <a:off x="3458818" y="2169263"/>
            <a:ext cx="29287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Lucite at 0 degree</a:t>
            </a:r>
            <a:endParaRPr lang="en-CA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53B7E89-A837-4883-9669-843D7728DDC3}"/>
              </a:ext>
            </a:extLst>
          </p:cNvPr>
          <p:cNvSpPr txBox="1"/>
          <p:nvPr/>
        </p:nvSpPr>
        <p:spPr>
          <a:xfrm>
            <a:off x="3458818" y="3104042"/>
            <a:ext cx="29287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Lucite at 22.5 degree</a:t>
            </a:r>
            <a:endParaRPr lang="en-CA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562766-D0C2-4252-AB5C-CE5A3245B5B9}"/>
              </a:ext>
            </a:extLst>
          </p:cNvPr>
          <p:cNvSpPr txBox="1"/>
          <p:nvPr/>
        </p:nvSpPr>
        <p:spPr>
          <a:xfrm>
            <a:off x="3458818" y="4101987"/>
            <a:ext cx="29287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Lucite at 45 degree</a:t>
            </a:r>
            <a:endParaRPr lang="en-CA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D7E23CE-E37A-4DF9-AF1B-8C0051F574AC}"/>
              </a:ext>
            </a:extLst>
          </p:cNvPr>
          <p:cNvSpPr txBox="1"/>
          <p:nvPr/>
        </p:nvSpPr>
        <p:spPr>
          <a:xfrm>
            <a:off x="1046922" y="5571671"/>
            <a:ext cx="21733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Upstream  height</a:t>
            </a:r>
            <a:endParaRPr lang="en-CA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C6EBB15-C63C-4802-8F95-5DA61297EAB5}"/>
              </a:ext>
            </a:extLst>
          </p:cNvPr>
          <p:cNvCxnSpPr>
            <a:cxnSpLocks/>
          </p:cNvCxnSpPr>
          <p:nvPr/>
        </p:nvCxnSpPr>
        <p:spPr>
          <a:xfrm flipV="1">
            <a:off x="3313043" y="5398540"/>
            <a:ext cx="530087" cy="273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2AD2392-FFD7-4A91-B217-7D64A1DEF25A}"/>
              </a:ext>
            </a:extLst>
          </p:cNvPr>
          <p:cNvCxnSpPr>
            <a:cxnSpLocks/>
          </p:cNvCxnSpPr>
          <p:nvPr/>
        </p:nvCxnSpPr>
        <p:spPr>
          <a:xfrm>
            <a:off x="3313043" y="5830958"/>
            <a:ext cx="530087" cy="293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FDEE1D3-F61D-43B9-896D-590A1B492D8E}"/>
              </a:ext>
            </a:extLst>
          </p:cNvPr>
          <p:cNvSpPr txBox="1"/>
          <p:nvPr/>
        </p:nvSpPr>
        <p:spPr>
          <a:xfrm>
            <a:off x="3935895" y="5176063"/>
            <a:ext cx="29287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cm </a:t>
            </a:r>
            <a:endParaRPr lang="en-CA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C5F3202-2BED-4CC7-82D0-ACAD9EF3A799}"/>
              </a:ext>
            </a:extLst>
          </p:cNvPr>
          <p:cNvSpPr txBox="1"/>
          <p:nvPr/>
        </p:nvSpPr>
        <p:spPr>
          <a:xfrm>
            <a:off x="3935895" y="5969097"/>
            <a:ext cx="29287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cm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0908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B607B78-F5EF-411F-8DDD-5D127DB80B02}"/>
              </a:ext>
            </a:extLst>
          </p:cNvPr>
          <p:cNvSpPr txBox="1"/>
          <p:nvPr/>
        </p:nvSpPr>
        <p:spPr>
          <a:xfrm>
            <a:off x="298075" y="157801"/>
            <a:ext cx="9760325" cy="958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origin location of all the secondaries anywhere for 5,000,000 events </a:t>
            </a:r>
          </a:p>
          <a:p>
            <a:pPr>
              <a:lnSpc>
                <a:spcPct val="150000"/>
              </a:lnSpc>
            </a:pPr>
            <a:r>
              <a:rPr lang="en-US" sz="20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(Lucite at 0 degree, 16 cm Upstream Lead )</a:t>
            </a:r>
            <a:endParaRPr lang="en-CA" sz="2000" b="1" spc="-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54EDA2AB-B758-4B55-AD78-0B84FDE7C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075" y="1194904"/>
            <a:ext cx="123348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 eaLnBrk="1"/>
            <a:r>
              <a:rPr lang="en-CA" altLang="en-US" b="1" dirty="0">
                <a:solidFill>
                  <a:srgbClr val="C9211E"/>
                </a:solidFill>
              </a:rPr>
              <a:t>Electron 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E3F4EF17-640C-468B-9648-E7BE16BE0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388" y="1194904"/>
            <a:ext cx="123348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 eaLnBrk="1"/>
            <a:r>
              <a:rPr lang="en-CA" altLang="en-US" b="1" dirty="0">
                <a:solidFill>
                  <a:srgbClr val="C9211E"/>
                </a:solidFill>
              </a:rPr>
              <a:t>Pion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583A57-F59C-49D6-AF26-40B50017083E}"/>
              </a:ext>
            </a:extLst>
          </p:cNvPr>
          <p:cNvSpPr txBox="1"/>
          <p:nvPr/>
        </p:nvSpPr>
        <p:spPr>
          <a:xfrm>
            <a:off x="298075" y="6169580"/>
            <a:ext cx="89784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T-&gt;Draw("sqrt(</a:t>
            </a:r>
            <a:r>
              <a:rPr lang="en-C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hit.vx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**2+hit.vy**2):</a:t>
            </a:r>
            <a:r>
              <a:rPr lang="en-C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hit.vz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&gt;&gt;h1(125,23800,26000,100,600,2200)")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FC7484-6677-489D-97A1-05B153F500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075" y="1584047"/>
            <a:ext cx="5294342" cy="38209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5BE22B-3E3B-4264-A5BF-EE0ED8156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7485" y="1584047"/>
            <a:ext cx="5349284" cy="3820917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82E867-1FC3-4B7D-B7B6-B2CC12F8F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4090-DD1F-41A3-BE7C-A2021463CD6D}" type="slidenum">
              <a:rPr lang="en-CA" smtClean="0"/>
              <a:pPr/>
              <a:t>3</a:t>
            </a:fld>
            <a:endParaRPr lang="en-CA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D57C19-FC8F-4D3C-ADC6-BFDBAB1E371A}"/>
              </a:ext>
            </a:extLst>
          </p:cNvPr>
          <p:cNvSpPr txBox="1"/>
          <p:nvPr/>
        </p:nvSpPr>
        <p:spPr>
          <a:xfrm>
            <a:off x="298075" y="5530727"/>
            <a:ext cx="60939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 err="1"/>
              <a:t>hit.trid</a:t>
            </a:r>
            <a:r>
              <a:rPr lang="en-CA" dirty="0"/>
              <a:t>==1        12</a:t>
            </a:r>
          </a:p>
          <a:p>
            <a:r>
              <a:rPr lang="en-CA" dirty="0" err="1"/>
              <a:t>hit.trid</a:t>
            </a:r>
            <a:r>
              <a:rPr lang="en-CA" dirty="0"/>
              <a:t>==2         10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8CCC16-9E25-4F2C-A1E1-30E933416370}"/>
              </a:ext>
            </a:extLst>
          </p:cNvPr>
          <p:cNvSpPr txBox="1"/>
          <p:nvPr/>
        </p:nvSpPr>
        <p:spPr>
          <a:xfrm>
            <a:off x="6098006" y="5586463"/>
            <a:ext cx="60939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 err="1"/>
              <a:t>hit.trid</a:t>
            </a:r>
            <a:r>
              <a:rPr lang="en-CA" dirty="0"/>
              <a:t>==1        6823</a:t>
            </a:r>
          </a:p>
        </p:txBody>
      </p:sp>
    </p:spTree>
    <p:extLst>
      <p:ext uri="{BB962C8B-B14F-4D97-AF65-F5344CB8AC3E}">
        <p14:creationId xmlns:p14="http://schemas.microsoft.com/office/powerpoint/2010/main" val="193428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EE6A869D-B6F2-4CC0-B851-E7784345D0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9619" y="5595582"/>
            <a:ext cx="1595657" cy="720881"/>
          </a:xfrm>
          <a:prstGeom prst="rect">
            <a:avLst/>
          </a:prstGeom>
        </p:spPr>
      </p:pic>
      <p:sp>
        <p:nvSpPr>
          <p:cNvPr id="13" name="Text Box 3">
            <a:extLst>
              <a:ext uri="{FF2B5EF4-FFF2-40B4-BE49-F238E27FC236}">
                <a16:creationId xmlns:a16="http://schemas.microsoft.com/office/drawing/2014/main" id="{54EDA2AB-B758-4B55-AD78-0B84FDE7C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075" y="1194904"/>
            <a:ext cx="123348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 eaLnBrk="1"/>
            <a:r>
              <a:rPr lang="en-CA" altLang="en-US" b="1" dirty="0">
                <a:solidFill>
                  <a:srgbClr val="C9211E"/>
                </a:solidFill>
              </a:rPr>
              <a:t>Electron 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E3F4EF17-640C-468B-9648-E7BE16BE0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388" y="1194904"/>
            <a:ext cx="123348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 eaLnBrk="1"/>
            <a:r>
              <a:rPr lang="en-CA" altLang="en-US" b="1" dirty="0">
                <a:solidFill>
                  <a:srgbClr val="C9211E"/>
                </a:solidFill>
              </a:rPr>
              <a:t>Pion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583A57-F59C-49D6-AF26-40B50017083E}"/>
              </a:ext>
            </a:extLst>
          </p:cNvPr>
          <p:cNvSpPr txBox="1"/>
          <p:nvPr/>
        </p:nvSpPr>
        <p:spPr>
          <a:xfrm>
            <a:off x="298075" y="6330867"/>
            <a:ext cx="89784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T-&gt;Draw("sqrt(</a:t>
            </a:r>
            <a:r>
              <a:rPr lang="en-C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hit.vx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**2+hit.vy**2):</a:t>
            </a:r>
            <a:r>
              <a:rPr lang="en-C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hit.vz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&gt;&gt;h1(125,23800,26000,100,600,2200)")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8099C0-2B9D-452A-BEA2-A6FE13955D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075" y="1536745"/>
            <a:ext cx="5270646" cy="37243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0FA7941-77F3-4C71-B1CE-ECA49079BE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4388" y="1536745"/>
            <a:ext cx="5270646" cy="380797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CBCE0C2-10E1-4FC8-85D2-4B8EE2ACBA33}"/>
              </a:ext>
            </a:extLst>
          </p:cNvPr>
          <p:cNvSpPr txBox="1"/>
          <p:nvPr/>
        </p:nvSpPr>
        <p:spPr>
          <a:xfrm>
            <a:off x="298075" y="157801"/>
            <a:ext cx="9760325" cy="958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origin location of all the secondaries anywhere for 5,000,000 events </a:t>
            </a:r>
          </a:p>
          <a:p>
            <a:pPr>
              <a:lnSpc>
                <a:spcPct val="150000"/>
              </a:lnSpc>
            </a:pPr>
            <a:r>
              <a:rPr lang="en-US" sz="20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(Lucite at 22.5 degree, 16 cm Upstream Lead )</a:t>
            </a:r>
            <a:endParaRPr lang="en-CA" sz="2000" b="1" spc="-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B98362-0E82-48AC-81CB-6E437A2CB7C9}"/>
              </a:ext>
            </a:extLst>
          </p:cNvPr>
          <p:cNvSpPr txBox="1"/>
          <p:nvPr/>
        </p:nvSpPr>
        <p:spPr>
          <a:xfrm>
            <a:off x="298075" y="5530727"/>
            <a:ext cx="60939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 err="1"/>
              <a:t>hit.trid</a:t>
            </a:r>
            <a:r>
              <a:rPr lang="en-CA" dirty="0"/>
              <a:t>==1        6</a:t>
            </a:r>
          </a:p>
          <a:p>
            <a:r>
              <a:rPr lang="en-CA" dirty="0" err="1"/>
              <a:t>hit.trid</a:t>
            </a:r>
            <a:r>
              <a:rPr lang="en-CA" dirty="0"/>
              <a:t>==2         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483D39-F4F2-477B-AF57-F09765DFAA49}"/>
              </a:ext>
            </a:extLst>
          </p:cNvPr>
          <p:cNvSpPr txBox="1"/>
          <p:nvPr/>
        </p:nvSpPr>
        <p:spPr>
          <a:xfrm>
            <a:off x="6098006" y="5610527"/>
            <a:ext cx="60939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 err="1"/>
              <a:t>hit.trid</a:t>
            </a:r>
            <a:r>
              <a:rPr lang="en-CA" dirty="0"/>
              <a:t>==1        6930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5250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EE6A869D-B6F2-4CC0-B851-E7784345D0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9619" y="5595582"/>
            <a:ext cx="1595657" cy="720881"/>
          </a:xfrm>
          <a:prstGeom prst="rect">
            <a:avLst/>
          </a:prstGeom>
        </p:spPr>
      </p:pic>
      <p:sp>
        <p:nvSpPr>
          <p:cNvPr id="13" name="Text Box 3">
            <a:extLst>
              <a:ext uri="{FF2B5EF4-FFF2-40B4-BE49-F238E27FC236}">
                <a16:creationId xmlns:a16="http://schemas.microsoft.com/office/drawing/2014/main" id="{54EDA2AB-B758-4B55-AD78-0B84FDE7C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075" y="1194903"/>
            <a:ext cx="123348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 eaLnBrk="1"/>
            <a:r>
              <a:rPr lang="en-CA" altLang="en-US" b="1" dirty="0">
                <a:solidFill>
                  <a:srgbClr val="C9211E"/>
                </a:solidFill>
              </a:rPr>
              <a:t>Electron 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E3F4EF17-640C-468B-9648-E7BE16BE0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194902"/>
            <a:ext cx="123348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 eaLnBrk="1"/>
            <a:r>
              <a:rPr lang="en-CA" altLang="en-US" b="1" dirty="0">
                <a:solidFill>
                  <a:srgbClr val="C9211E"/>
                </a:solidFill>
              </a:rPr>
              <a:t>Pion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583A57-F59C-49D6-AF26-40B50017083E}"/>
              </a:ext>
            </a:extLst>
          </p:cNvPr>
          <p:cNvSpPr txBox="1"/>
          <p:nvPr/>
        </p:nvSpPr>
        <p:spPr>
          <a:xfrm>
            <a:off x="298075" y="6330867"/>
            <a:ext cx="89784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T-&gt;Draw("sqrt(</a:t>
            </a:r>
            <a:r>
              <a:rPr lang="en-C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hit.vx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**2+hit.vy**2):</a:t>
            </a:r>
            <a:r>
              <a:rPr lang="en-C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hit.vz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&gt;&gt;h1(125,23800,26000,100,600,2200)")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D72BAD-63E1-4EFF-BE4C-68201D002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079" y="1466366"/>
            <a:ext cx="5452804" cy="38556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AC315A2-B5CA-4FE9-A45C-853F29AE0F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3400" y="1466366"/>
            <a:ext cx="5452805" cy="391571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B96F9F6-DE97-4000-A2AC-EDA38B86F320}"/>
              </a:ext>
            </a:extLst>
          </p:cNvPr>
          <p:cNvSpPr txBox="1"/>
          <p:nvPr/>
        </p:nvSpPr>
        <p:spPr>
          <a:xfrm>
            <a:off x="298075" y="157801"/>
            <a:ext cx="9760325" cy="958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origin location of all the secondaries anywhere for 5,000,000 events </a:t>
            </a:r>
          </a:p>
          <a:p>
            <a:pPr>
              <a:lnSpc>
                <a:spcPct val="150000"/>
              </a:lnSpc>
            </a:pPr>
            <a:r>
              <a:rPr lang="en-US" sz="20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(Lucite at 45 degree, 16 cm Upstream Lead )</a:t>
            </a:r>
            <a:endParaRPr lang="en-CA" sz="2000" b="1" spc="-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2412F7-0BB4-4F76-8567-3E4DAE75493C}"/>
              </a:ext>
            </a:extLst>
          </p:cNvPr>
          <p:cNvSpPr txBox="1"/>
          <p:nvPr/>
        </p:nvSpPr>
        <p:spPr>
          <a:xfrm>
            <a:off x="298075" y="5593434"/>
            <a:ext cx="60939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 err="1"/>
              <a:t>hit.trid</a:t>
            </a:r>
            <a:r>
              <a:rPr lang="en-CA" dirty="0"/>
              <a:t>==1        15</a:t>
            </a:r>
          </a:p>
          <a:p>
            <a:r>
              <a:rPr lang="en-CA" dirty="0" err="1"/>
              <a:t>hit.trid</a:t>
            </a:r>
            <a:r>
              <a:rPr lang="en-CA" dirty="0"/>
              <a:t>==2         13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F31C60-1C5C-49EE-8999-160BCFAA822A}"/>
              </a:ext>
            </a:extLst>
          </p:cNvPr>
          <p:cNvSpPr txBox="1"/>
          <p:nvPr/>
        </p:nvSpPr>
        <p:spPr>
          <a:xfrm>
            <a:off x="6098006" y="5610527"/>
            <a:ext cx="60939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 err="1"/>
              <a:t>hit.trid</a:t>
            </a:r>
            <a:r>
              <a:rPr lang="en-CA" dirty="0"/>
              <a:t>==1        6753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7556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3">
            <a:extLst>
              <a:ext uri="{FF2B5EF4-FFF2-40B4-BE49-F238E27FC236}">
                <a16:creationId xmlns:a16="http://schemas.microsoft.com/office/drawing/2014/main" id="{54EDA2AB-B758-4B55-AD78-0B84FDE7C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075" y="1194904"/>
            <a:ext cx="123348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 eaLnBrk="1"/>
            <a:r>
              <a:rPr lang="en-CA" altLang="en-US" b="1" dirty="0">
                <a:solidFill>
                  <a:srgbClr val="C9211E"/>
                </a:solidFill>
              </a:rPr>
              <a:t>Electron 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E3F4EF17-640C-468B-9648-E7BE16BE0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388" y="1194904"/>
            <a:ext cx="123348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 eaLnBrk="1"/>
            <a:r>
              <a:rPr lang="en-CA" altLang="en-US" b="1" dirty="0">
                <a:solidFill>
                  <a:srgbClr val="C9211E"/>
                </a:solidFill>
              </a:rPr>
              <a:t>Pion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583A57-F59C-49D6-AF26-40B50017083E}"/>
              </a:ext>
            </a:extLst>
          </p:cNvPr>
          <p:cNvSpPr txBox="1"/>
          <p:nvPr/>
        </p:nvSpPr>
        <p:spPr>
          <a:xfrm>
            <a:off x="298075" y="6286686"/>
            <a:ext cx="89784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T-&gt;Draw("sqrt(</a:t>
            </a:r>
            <a:r>
              <a:rPr lang="en-C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hit.vx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**2+hit.vy**2):</a:t>
            </a:r>
            <a:r>
              <a:rPr lang="en-C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hit.vz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&gt;&gt;h1(100,23800,26000,100,600,2200)")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82E867-1FC3-4B7D-B7B6-B2CC12F8F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4090-DD1F-41A3-BE7C-A2021463CD6D}" type="slidenum">
              <a:rPr lang="en-CA" smtClean="0"/>
              <a:pPr/>
              <a:t>6</a:t>
            </a:fld>
            <a:endParaRPr lang="en-CA" sz="1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672F5B-7C55-404F-A555-2867FF955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075" y="1453036"/>
            <a:ext cx="5395237" cy="38209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5891C61-27CE-42FE-B30B-1DE46B1B1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6975" y="1453036"/>
            <a:ext cx="5395237" cy="382233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E67D7F8-F11E-42C5-9A5D-4A0129F1E357}"/>
              </a:ext>
            </a:extLst>
          </p:cNvPr>
          <p:cNvSpPr txBox="1"/>
          <p:nvPr/>
        </p:nvSpPr>
        <p:spPr>
          <a:xfrm>
            <a:off x="298075" y="157801"/>
            <a:ext cx="9760325" cy="958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origin location of all the secondaries anywhere for 5,000,000 events </a:t>
            </a:r>
          </a:p>
          <a:p>
            <a:pPr>
              <a:lnSpc>
                <a:spcPct val="150000"/>
              </a:lnSpc>
            </a:pPr>
            <a:r>
              <a:rPr lang="en-US" sz="20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(Lucite at 0 degree, 26 cm Upstream Lead )</a:t>
            </a:r>
            <a:endParaRPr lang="en-CA" sz="2000" b="1" spc="-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BC674C-FB7B-4A69-ADFF-EDD1FD215B5E}"/>
              </a:ext>
            </a:extLst>
          </p:cNvPr>
          <p:cNvSpPr txBox="1"/>
          <p:nvPr/>
        </p:nvSpPr>
        <p:spPr>
          <a:xfrm>
            <a:off x="417137" y="5610528"/>
            <a:ext cx="60939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 err="1"/>
              <a:t>hit.trid</a:t>
            </a:r>
            <a:r>
              <a:rPr lang="en-CA" dirty="0"/>
              <a:t>==1        48</a:t>
            </a:r>
          </a:p>
          <a:p>
            <a:r>
              <a:rPr lang="en-CA" dirty="0" err="1"/>
              <a:t>hit.trid</a:t>
            </a:r>
            <a:r>
              <a:rPr lang="en-CA" dirty="0"/>
              <a:t>==2        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2E8AA4-DB97-4EFB-AE3E-289C94273347}"/>
              </a:ext>
            </a:extLst>
          </p:cNvPr>
          <p:cNvSpPr txBox="1"/>
          <p:nvPr/>
        </p:nvSpPr>
        <p:spPr>
          <a:xfrm>
            <a:off x="6098006" y="5610527"/>
            <a:ext cx="60939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 err="1"/>
              <a:t>hit.trid</a:t>
            </a:r>
            <a:r>
              <a:rPr lang="en-CA" dirty="0"/>
              <a:t>==1        150426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6203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5FAFDB9-6F2B-4EC0-B937-FC2B1F804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4090-DD1F-41A3-BE7C-A2021463CD6D}" type="slidenum">
              <a:rPr lang="en-CA" smtClean="0"/>
              <a:pPr/>
              <a:t>7</a:t>
            </a:fld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40B0C1-5EB4-4E87-981E-5ABA44E92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790" y="3243818"/>
            <a:ext cx="4026994" cy="2743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DB588CC-D565-40C4-BD08-FCFFE85ACF90}"/>
              </a:ext>
            </a:extLst>
          </p:cNvPr>
          <p:cNvSpPr txBox="1"/>
          <p:nvPr/>
        </p:nvSpPr>
        <p:spPr>
          <a:xfrm>
            <a:off x="7036904" y="598701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Lucite at 0 degree, 26 cm Upstream Lead </a:t>
            </a:r>
            <a:endParaRPr lang="en-C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8D4E786-DF47-4149-836E-BAD8C3FF3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790" y="136525"/>
            <a:ext cx="3838729" cy="260321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C49554F-FAB5-4C3B-9809-A4D48C829D5B}"/>
              </a:ext>
            </a:extLst>
          </p:cNvPr>
          <p:cNvSpPr txBox="1"/>
          <p:nvPr/>
        </p:nvSpPr>
        <p:spPr>
          <a:xfrm>
            <a:off x="6712225" y="28058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Lucite at 22.5 degree, 16 cm Upstream Lead </a:t>
            </a:r>
            <a:endParaRPr lang="en-CA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666016-DD87-4A78-ABF2-564706B64808}"/>
              </a:ext>
            </a:extLst>
          </p:cNvPr>
          <p:cNvSpPr txBox="1"/>
          <p:nvPr/>
        </p:nvSpPr>
        <p:spPr>
          <a:xfrm>
            <a:off x="735496" y="598701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Lucite at 22.5 degree, 16 cm Upstream Lead </a:t>
            </a:r>
            <a:endParaRPr lang="en-CA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B1079EB-F971-4435-87B5-05932E128C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789" y="3330117"/>
            <a:ext cx="4026995" cy="274346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F47CC7B-AE2D-49C5-B125-763E9180E8B7}"/>
              </a:ext>
            </a:extLst>
          </p:cNvPr>
          <p:cNvSpPr txBox="1"/>
          <p:nvPr/>
        </p:nvSpPr>
        <p:spPr>
          <a:xfrm>
            <a:off x="940904" y="284018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spc="-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Lucite at 0 degree, 16 cm Upstream Lead </a:t>
            </a:r>
            <a:endParaRPr lang="en-CA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BDAB376-B5A8-47FD-AE1C-6734228F31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2481" y="209566"/>
            <a:ext cx="3852751" cy="2603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998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F5CEEC-5E89-4B5A-A7ED-30184125E6F6}"/>
              </a:ext>
            </a:extLst>
          </p:cNvPr>
          <p:cNvSpPr txBox="1"/>
          <p:nvPr/>
        </p:nvSpPr>
        <p:spPr>
          <a:xfrm>
            <a:off x="427897" y="383598"/>
            <a:ext cx="111601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000" b="1" strike="noStrike" spc="-1" dirty="0">
                <a:solidFill>
                  <a:srgbClr val="C00000"/>
                </a:solidFill>
                <a:latin typeface="Arial"/>
              </a:rPr>
              <a:t>Comparison of rates at the Lucite for 5,000,000 events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85D285-97E8-4EF9-AF86-A173EC6DD904}"/>
              </a:ext>
            </a:extLst>
          </p:cNvPr>
          <p:cNvSpPr txBox="1"/>
          <p:nvPr/>
        </p:nvSpPr>
        <p:spPr>
          <a:xfrm>
            <a:off x="201733" y="4706357"/>
            <a:ext cx="116868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dirty="0"/>
              <a:t>T-&gt;Draw("1","(rate/5.95e13)*(</a:t>
            </a:r>
            <a:r>
              <a:rPr lang="en-CA" sz="1400" dirty="0" err="1"/>
              <a:t>hit.det</a:t>
            </a:r>
            <a:r>
              <a:rPr lang="en-CA" sz="1400" dirty="0"/>
              <a:t>==8001 &amp;&amp; </a:t>
            </a:r>
            <a:r>
              <a:rPr lang="en-CA" sz="1400" dirty="0" err="1"/>
              <a:t>hit.p</a:t>
            </a:r>
            <a:r>
              <a:rPr lang="en-CA" sz="1400" dirty="0"/>
              <a:t>&lt;2*MeV &amp;&amp; (</a:t>
            </a:r>
            <a:r>
              <a:rPr lang="en-CA" sz="1400" dirty="0" err="1"/>
              <a:t>hit.pid</a:t>
            </a:r>
            <a:r>
              <a:rPr lang="en-CA" sz="1400" dirty="0"/>
              <a:t>==11 || </a:t>
            </a:r>
            <a:r>
              <a:rPr lang="en-CA" sz="1400" dirty="0" err="1"/>
              <a:t>hit.pid</a:t>
            </a:r>
            <a:r>
              <a:rPr lang="en-CA" sz="1400" dirty="0"/>
              <a:t>==-11 || </a:t>
            </a:r>
            <a:r>
              <a:rPr lang="en-CA" sz="1400" dirty="0" err="1"/>
              <a:t>hit.pid</a:t>
            </a:r>
            <a:r>
              <a:rPr lang="en-CA" sz="1400" dirty="0"/>
              <a:t>==211 || </a:t>
            </a:r>
            <a:r>
              <a:rPr lang="en-CA" sz="1400" dirty="0" err="1"/>
              <a:t>hit.pid</a:t>
            </a:r>
            <a:r>
              <a:rPr lang="en-CA" sz="1400" dirty="0"/>
              <a:t>==-211 || </a:t>
            </a:r>
            <a:r>
              <a:rPr lang="en-CA" sz="1400" dirty="0" err="1"/>
              <a:t>hit.pid</a:t>
            </a:r>
            <a:r>
              <a:rPr lang="en-CA" sz="1400" dirty="0"/>
              <a:t>==13 || </a:t>
            </a:r>
            <a:r>
              <a:rPr lang="en-CA" sz="1400" dirty="0" err="1"/>
              <a:t>hit.pid</a:t>
            </a:r>
            <a:r>
              <a:rPr lang="en-CA" sz="1400" dirty="0"/>
              <a:t>==-13))")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FF40663D-3038-471F-B769-9E0089FC2A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0485388"/>
                  </p:ext>
                </p:extLst>
              </p:nvPr>
            </p:nvGraphicFramePr>
            <p:xfrm>
              <a:off x="427896" y="1007189"/>
              <a:ext cx="10438887" cy="31962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06986">
                      <a:extLst>
                        <a:ext uri="{9D8B030D-6E8A-4147-A177-3AD203B41FA5}">
                          <a16:colId xmlns:a16="http://schemas.microsoft.com/office/drawing/2014/main" val="578493121"/>
                        </a:ext>
                      </a:extLst>
                    </a:gridCol>
                    <a:gridCol w="1769709">
                      <a:extLst>
                        <a:ext uri="{9D8B030D-6E8A-4147-A177-3AD203B41FA5}">
                          <a16:colId xmlns:a16="http://schemas.microsoft.com/office/drawing/2014/main" val="3798292561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3009057618"/>
                        </a:ext>
                      </a:extLst>
                    </a:gridCol>
                    <a:gridCol w="768626">
                      <a:extLst>
                        <a:ext uri="{9D8B030D-6E8A-4147-A177-3AD203B41FA5}">
                          <a16:colId xmlns:a16="http://schemas.microsoft.com/office/drawing/2014/main" val="3525438005"/>
                        </a:ext>
                      </a:extLst>
                    </a:gridCol>
                    <a:gridCol w="1948070">
                      <a:extLst>
                        <a:ext uri="{9D8B030D-6E8A-4147-A177-3AD203B41FA5}">
                          <a16:colId xmlns:a16="http://schemas.microsoft.com/office/drawing/2014/main" val="1661903210"/>
                        </a:ext>
                      </a:extLst>
                    </a:gridCol>
                    <a:gridCol w="1961322">
                      <a:extLst>
                        <a:ext uri="{9D8B030D-6E8A-4147-A177-3AD203B41FA5}">
                          <a16:colId xmlns:a16="http://schemas.microsoft.com/office/drawing/2014/main" val="271208940"/>
                        </a:ext>
                      </a:extLst>
                    </a:gridCol>
                    <a:gridCol w="755374">
                      <a:extLst>
                        <a:ext uri="{9D8B030D-6E8A-4147-A177-3AD203B41FA5}">
                          <a16:colId xmlns:a16="http://schemas.microsoft.com/office/drawing/2014/main" val="2068843276"/>
                        </a:ext>
                      </a:extLst>
                    </a:gridCol>
                  </a:tblGrid>
                  <a:tr h="341093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Rates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CA" sz="1200" b="1" i="1" smtClean="0">
                                    <a:latin typeface="Cambria Math" panose="02040503050406030204" pitchFamily="18" charset="0"/>
                                  </a:rPr>
                                  <m:t>𝑮𝑯</m:t>
                                </m:r>
                                <m:f>
                                  <m:fPr>
                                    <m:type m:val="lin"/>
                                    <m:ctrlP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𝒛</m:t>
                                    </m:r>
                                  </m:num>
                                  <m:den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𝝁</m:t>
                                    </m:r>
                                  </m:den>
                                </m:f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𝑫𝒆𝒕𝒆𝒄𝒕𝒐𝒓</m:t>
                                </m:r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 of electrons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 of </a:t>
                          </a:r>
                          <a:r>
                            <a:rPr lang="en-US" sz="1200" b="1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pions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Pi/e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 of photons from electrons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 of photons from </a:t>
                          </a:r>
                          <a:r>
                            <a:rPr lang="en-US" sz="1200" b="1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pions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Pi/e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92273842"/>
                      </a:ext>
                    </a:extLst>
                  </a:tr>
                  <a:tr h="638109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With Lucite at 0deg, 16cm Lead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𝟖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𝟐𝟏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±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𝟎𝟗</m:t>
                                    </m:r>
                                  </m:e>
                                </m:d>
                                <m:r>
                                  <a:rPr lang="en-CA" sz="1200" b="1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𝟒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i="1" kern="1200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𝟎𝟖</m:t>
                                    </m:r>
                                  </m:e>
                                </m:d>
                                <m:r>
                                  <a:rPr lang="en-CA" sz="1200" b="1" i="1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  <m:r>
                                  <a:rPr lang="en-CA" sz="1200" b="1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0.62%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US" sz="1200" b="1" i="0" smtClean="0">
                                        <a:latin typeface="Cambria Math" panose="02040503050406030204" pitchFamily="18" charset="0"/>
                                      </a:rPr>
                                      <m:t>𝟑𝟓</m:t>
                                    </m:r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𝟎𝟎𝟑</m:t>
                                    </m:r>
                                  </m:e>
                                </m:d>
                                <m:r>
                                  <a:rPr lang="en-CA" sz="1200" b="1" i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0" smtClean="0">
                                        <a:latin typeface="Cambria Math" panose="02040503050406030204" pitchFamily="18" charset="0"/>
                                      </a:rPr>
                                      <m:t>𝟕𝟒𝟑</m:t>
                                    </m:r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𝟎𝟎𝟖</m:t>
                                    </m:r>
                                  </m:e>
                                </m:d>
                                <m:r>
                                  <a:rPr lang="en-CA" sz="1200" b="1" i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0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4.65%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810867"/>
                      </a:ext>
                    </a:extLst>
                  </a:tr>
                  <a:tr h="638109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With Lucite at 22.5deg, 16cm Lead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𝟐𝟑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±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𝟎𝟏</m:t>
                                    </m:r>
                                  </m:e>
                                </m:d>
                                <m:r>
                                  <a:rPr lang="en-CA" sz="1200" b="1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𝟑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i="1" kern="1200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CA" sz="1200" b="1" i="1" kern="1200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𝟕𝟖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𝟎𝟕</m:t>
                                    </m:r>
                                  </m:e>
                                </m:d>
                                <m:r>
                                  <a:rPr lang="en-CA" sz="1200" b="1" i="1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  <m:r>
                                  <a:rPr lang="en-CA" sz="1200" b="1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0.38%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𝟔𝟑𝟑</m:t>
                                    </m:r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𝟎𝟎𝟑</m:t>
                                    </m:r>
                                  </m:e>
                                </m:d>
                                <m:r>
                                  <a:rPr lang="en-CA" sz="1200" b="1" i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𝟎𝟔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𝟎𝟏</m:t>
                                    </m:r>
                                  </m:e>
                                </m:d>
                                <m:r>
                                  <a:rPr lang="en-CA" sz="1200" b="1" i="1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4.32%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7283119"/>
                      </a:ext>
                    </a:extLst>
                  </a:tr>
                  <a:tr h="638109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With Lucite at 45deg, 16cm Lead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𝟎𝟖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±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𝟎𝟏</m:t>
                                    </m:r>
                                  </m:e>
                                </m:d>
                                <m:r>
                                  <a:rPr lang="en-CA" sz="1200" b="1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𝟑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i="1" kern="1200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𝟒𝟎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𝟎𝟖</m:t>
                                    </m:r>
                                  </m:e>
                                </m:d>
                                <m:r>
                                  <a:rPr lang="en-CA" sz="1200" b="1" i="1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  <m:r>
                                  <a:rPr lang="en-CA" sz="1200" b="1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0.26%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𝟏𝟔𝟏</m:t>
                                    </m:r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𝟎𝟎𝟒</m:t>
                                    </m:r>
                                  </m:e>
                                </m:d>
                                <m:r>
                                  <a:rPr lang="en-CA" sz="1200" b="1" i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i="1" kern="1200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𝟓𝟎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𝟎𝟏</m:t>
                                    </m:r>
                                  </m:e>
                                </m:d>
                                <m:r>
                                  <a:rPr lang="en-CA" sz="1200" b="1" i="1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3.47%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74496641"/>
                      </a:ext>
                    </a:extLst>
                  </a:tr>
                  <a:tr h="638109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With Lucite at 0deg, 26cm Lead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𝟑𝟒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±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𝟎𝟓</m:t>
                                    </m:r>
                                  </m:e>
                                </m:d>
                                <m:r>
                                  <a:rPr lang="en-CA" sz="1200" b="1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𝟒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i="1" kern="1200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CA" sz="1200" b="1" i="1" kern="1200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𝟔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𝟏𝟑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±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𝟎𝟖</m:t>
                                    </m:r>
                                  </m:e>
                                </m:d>
                                <m:r>
                                  <a:rPr lang="en-CA" sz="1200" b="1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𝟔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2.62%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𝟔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𝟏𝟖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±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𝟎𝟐</m:t>
                                    </m:r>
                                  </m:e>
                                </m:d>
                                <m:r>
                                  <a:rPr lang="en-CA" sz="1200" b="1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𝟑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i="1" kern="1200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𝟓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𝟎𝟓𝟗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±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𝟎𝟎𝟖</m:t>
                                    </m:r>
                                  </m:e>
                                </m:d>
                                <m:r>
                                  <a:rPr lang="en-CA" sz="1200" b="1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𝟒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8.18%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7353112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FF40663D-3038-471F-B769-9E0089FC2A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0485388"/>
                  </p:ext>
                </p:extLst>
              </p:nvPr>
            </p:nvGraphicFramePr>
            <p:xfrm>
              <a:off x="427896" y="1007189"/>
              <a:ext cx="10438887" cy="31962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06986">
                      <a:extLst>
                        <a:ext uri="{9D8B030D-6E8A-4147-A177-3AD203B41FA5}">
                          <a16:colId xmlns:a16="http://schemas.microsoft.com/office/drawing/2014/main" val="578493121"/>
                        </a:ext>
                      </a:extLst>
                    </a:gridCol>
                    <a:gridCol w="1769709">
                      <a:extLst>
                        <a:ext uri="{9D8B030D-6E8A-4147-A177-3AD203B41FA5}">
                          <a16:colId xmlns:a16="http://schemas.microsoft.com/office/drawing/2014/main" val="3798292561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3009057618"/>
                        </a:ext>
                      </a:extLst>
                    </a:gridCol>
                    <a:gridCol w="768626">
                      <a:extLst>
                        <a:ext uri="{9D8B030D-6E8A-4147-A177-3AD203B41FA5}">
                          <a16:colId xmlns:a16="http://schemas.microsoft.com/office/drawing/2014/main" val="3525438005"/>
                        </a:ext>
                      </a:extLst>
                    </a:gridCol>
                    <a:gridCol w="1948070">
                      <a:extLst>
                        <a:ext uri="{9D8B030D-6E8A-4147-A177-3AD203B41FA5}">
                          <a16:colId xmlns:a16="http://schemas.microsoft.com/office/drawing/2014/main" val="1661903210"/>
                        </a:ext>
                      </a:extLst>
                    </a:gridCol>
                    <a:gridCol w="1961322">
                      <a:extLst>
                        <a:ext uri="{9D8B030D-6E8A-4147-A177-3AD203B41FA5}">
                          <a16:colId xmlns:a16="http://schemas.microsoft.com/office/drawing/2014/main" val="271208940"/>
                        </a:ext>
                      </a:extLst>
                    </a:gridCol>
                    <a:gridCol w="755374">
                      <a:extLst>
                        <a:ext uri="{9D8B030D-6E8A-4147-A177-3AD203B41FA5}">
                          <a16:colId xmlns:a16="http://schemas.microsoft.com/office/drawing/2014/main" val="2068843276"/>
                        </a:ext>
                      </a:extLst>
                    </a:gridCol>
                  </a:tblGrid>
                  <a:tr h="63588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33" t="-11538" r="-643290" b="-41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 of electrons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 of </a:t>
                          </a:r>
                          <a:r>
                            <a:rPr lang="en-US" sz="1200" b="1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pions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Pi/e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 of photons from electrons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 of photons from </a:t>
                          </a:r>
                          <a:r>
                            <a:rPr lang="en-US" sz="1200" b="1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pions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Pi/e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9227384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With Lucite at 0deg, 16cm Lead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80000" t="-109434" r="-412414" b="-303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74000" t="-109434" r="-298667" b="-303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0.62%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97492" t="-109434" r="-141066" b="-303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3789" t="-109434" r="-39752" b="-303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4.65%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81086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With Lucite at 22.5deg, 16cm Lead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80000" t="-211429" r="-412414" b="-2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74000" t="-211429" r="-298667" b="-2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0.38%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97492" t="-211429" r="-141066" b="-2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3789" t="-211429" r="-39752" b="-2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4.32%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728311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With Lucite at 45deg, 16cm Lead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80000" t="-311429" r="-412414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74000" t="-311429" r="-298667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0.26%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97492" t="-311429" r="-141066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3789" t="-311429" r="-39752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3.47%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7449664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With Lucite at 0deg, 26cm Lead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80000" t="-411429" r="-412414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74000" t="-411429" r="-298667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2.62%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97492" t="-411429" r="-141066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3789" t="-411429" r="-39752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8.18%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7353112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A2DBE8-0896-4E73-97AF-E73C063CD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4090-DD1F-41A3-BE7C-A2021463CD6D}" type="slidenum">
              <a:rPr lang="en-CA" smtClean="0"/>
              <a:pPr/>
              <a:t>8</a:t>
            </a:fld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450FAC4-FF40-48E8-87E5-982793CBA9A7}"/>
                  </a:ext>
                </a:extLst>
              </p:cNvPr>
              <p:cNvSpPr txBox="1"/>
              <p:nvPr/>
            </p:nvSpPr>
            <p:spPr>
              <a:xfrm>
                <a:off x="231949" y="5605826"/>
                <a:ext cx="978669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CA" i="0" dirty="0">
                    <a:solidFill>
                      <a:srgbClr val="1D1C1D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Note:</a:t>
                </a:r>
                <a:r>
                  <a:rPr lang="en-CA" dirty="0"/>
                  <a:t> 5.95e13</a:t>
                </a:r>
                <a:r>
                  <a:rPr lang="en-CA" i="0" dirty="0">
                    <a:solidFill>
                      <a:srgbClr val="1D1C1D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comes from 85*14*10^9*50 to be in the unit of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𝐺𝐻</m:t>
                    </m:r>
                    <m:f>
                      <m:fPr>
                        <m:type m:val="lin"/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b="0" i="1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en-CA" b="0" i="1">
                            <a:latin typeface="Cambria Math" panose="02040503050406030204" pitchFamily="18" charset="0"/>
                          </a:rPr>
                          <m:t>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𝐷𝑒𝑡𝑒𝑐𝑡𝑜𝑟</m:t>
                    </m:r>
                  </m:oMath>
                </a14:m>
                <a:r>
                  <a:rPr lang="en-CA" i="0" dirty="0">
                    <a:solidFill>
                      <a:srgbClr val="1D1C1D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/simulation </a:t>
                </a:r>
                <a:endParaRPr lang="en-C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450FAC4-FF40-48E8-87E5-982793CBA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949" y="5605826"/>
                <a:ext cx="9786694" cy="369332"/>
              </a:xfrm>
              <a:prstGeom prst="rect">
                <a:avLst/>
              </a:prstGeom>
              <a:blipFill>
                <a:blip r:embed="rId3"/>
                <a:stretch>
                  <a:fillRect l="-498" t="-118333" b="-1800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01722595-2B54-4DF4-B771-3C6FF722BF54}"/>
              </a:ext>
            </a:extLst>
          </p:cNvPr>
          <p:cNvSpPr txBox="1"/>
          <p:nvPr/>
        </p:nvSpPr>
        <p:spPr>
          <a:xfrm>
            <a:off x="201733" y="5237886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dirty="0"/>
              <a:t>T-&gt;Draw("1","(rate/5.95e13)*(</a:t>
            </a:r>
            <a:r>
              <a:rPr lang="en-CA" sz="1400" dirty="0" err="1"/>
              <a:t>hit.det</a:t>
            </a:r>
            <a:r>
              <a:rPr lang="en-CA" sz="1400" dirty="0"/>
              <a:t>==8000)")</a:t>
            </a:r>
          </a:p>
        </p:txBody>
      </p:sp>
    </p:spTree>
    <p:extLst>
      <p:ext uri="{BB962C8B-B14F-4D97-AF65-F5344CB8AC3E}">
        <p14:creationId xmlns:p14="http://schemas.microsoft.com/office/powerpoint/2010/main" val="1200809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F5CEEC-5E89-4B5A-A7ED-30184125E6F6}"/>
              </a:ext>
            </a:extLst>
          </p:cNvPr>
          <p:cNvSpPr txBox="1"/>
          <p:nvPr/>
        </p:nvSpPr>
        <p:spPr>
          <a:xfrm>
            <a:off x="427897" y="383598"/>
            <a:ext cx="111601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000" b="1" strike="noStrike" spc="-1" dirty="0">
                <a:solidFill>
                  <a:srgbClr val="C00000"/>
                </a:solidFill>
                <a:latin typeface="Arial"/>
              </a:rPr>
              <a:t>Comparison of rates at the Lucite for 5,000,000 events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85D285-97E8-4EF9-AF86-A173EC6DD904}"/>
              </a:ext>
            </a:extLst>
          </p:cNvPr>
          <p:cNvSpPr txBox="1"/>
          <p:nvPr/>
        </p:nvSpPr>
        <p:spPr>
          <a:xfrm>
            <a:off x="201733" y="4713326"/>
            <a:ext cx="116868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dirty="0"/>
              <a:t>T-&gt;Draw("1","(rate/5.95e13)*(</a:t>
            </a:r>
            <a:r>
              <a:rPr lang="en-CA" sz="1400" dirty="0" err="1"/>
              <a:t>hit.det</a:t>
            </a:r>
            <a:r>
              <a:rPr lang="en-CA" sz="1400" dirty="0"/>
              <a:t>==8001 &amp;&amp; </a:t>
            </a:r>
            <a:r>
              <a:rPr lang="en-CA" sz="1400" dirty="0" err="1"/>
              <a:t>hit.p</a:t>
            </a:r>
            <a:r>
              <a:rPr lang="en-CA" sz="1400" dirty="0"/>
              <a:t>&gt;2*MeV &amp;&amp; (</a:t>
            </a:r>
            <a:r>
              <a:rPr lang="en-CA" sz="1400" dirty="0" err="1"/>
              <a:t>hit.pid</a:t>
            </a:r>
            <a:r>
              <a:rPr lang="en-CA" sz="1400" dirty="0"/>
              <a:t>==11 || </a:t>
            </a:r>
            <a:r>
              <a:rPr lang="en-CA" sz="1400" dirty="0" err="1"/>
              <a:t>hit.pid</a:t>
            </a:r>
            <a:r>
              <a:rPr lang="en-CA" sz="1400" dirty="0"/>
              <a:t>==-11 || </a:t>
            </a:r>
            <a:r>
              <a:rPr lang="en-CA" sz="1400" dirty="0" err="1"/>
              <a:t>hit.pid</a:t>
            </a:r>
            <a:r>
              <a:rPr lang="en-CA" sz="1400" dirty="0"/>
              <a:t>==211 || </a:t>
            </a:r>
            <a:r>
              <a:rPr lang="en-CA" sz="1400" dirty="0" err="1"/>
              <a:t>hit.pid</a:t>
            </a:r>
            <a:r>
              <a:rPr lang="en-CA" sz="1400" dirty="0"/>
              <a:t>==-211 || </a:t>
            </a:r>
            <a:r>
              <a:rPr lang="en-CA" sz="1400" dirty="0" err="1"/>
              <a:t>hit.pid</a:t>
            </a:r>
            <a:r>
              <a:rPr lang="en-CA" sz="1400" dirty="0"/>
              <a:t>==13 || </a:t>
            </a:r>
            <a:r>
              <a:rPr lang="en-CA" sz="1400" dirty="0" err="1"/>
              <a:t>hit.pid</a:t>
            </a:r>
            <a:r>
              <a:rPr lang="en-CA" sz="1400" dirty="0"/>
              <a:t>==-13))")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FF40663D-3038-471F-B769-9E0089FC2A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16642765"/>
                  </p:ext>
                </p:extLst>
              </p:nvPr>
            </p:nvGraphicFramePr>
            <p:xfrm>
              <a:off x="320759" y="1005091"/>
              <a:ext cx="10796420" cy="31962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72660">
                      <a:extLst>
                        <a:ext uri="{9D8B030D-6E8A-4147-A177-3AD203B41FA5}">
                          <a16:colId xmlns:a16="http://schemas.microsoft.com/office/drawing/2014/main" val="578493121"/>
                        </a:ext>
                      </a:extLst>
                    </a:gridCol>
                    <a:gridCol w="1723549">
                      <a:extLst>
                        <a:ext uri="{9D8B030D-6E8A-4147-A177-3AD203B41FA5}">
                          <a16:colId xmlns:a16="http://schemas.microsoft.com/office/drawing/2014/main" val="3798292561"/>
                        </a:ext>
                      </a:extLst>
                    </a:gridCol>
                    <a:gridCol w="1900990">
                      <a:extLst>
                        <a:ext uri="{9D8B030D-6E8A-4147-A177-3AD203B41FA5}">
                          <a16:colId xmlns:a16="http://schemas.microsoft.com/office/drawing/2014/main" val="3009057618"/>
                        </a:ext>
                      </a:extLst>
                    </a:gridCol>
                    <a:gridCol w="747569">
                      <a:extLst>
                        <a:ext uri="{9D8B030D-6E8A-4147-A177-3AD203B41FA5}">
                          <a16:colId xmlns:a16="http://schemas.microsoft.com/office/drawing/2014/main" val="2234798169"/>
                        </a:ext>
                      </a:extLst>
                    </a:gridCol>
                    <a:gridCol w="2201779">
                      <a:extLst>
                        <a:ext uri="{9D8B030D-6E8A-4147-A177-3AD203B41FA5}">
                          <a16:colId xmlns:a16="http://schemas.microsoft.com/office/drawing/2014/main" val="1661903210"/>
                        </a:ext>
                      </a:extLst>
                    </a:gridCol>
                    <a:gridCol w="2009273">
                      <a:extLst>
                        <a:ext uri="{9D8B030D-6E8A-4147-A177-3AD203B41FA5}">
                          <a16:colId xmlns:a16="http://schemas.microsoft.com/office/drawing/2014/main" val="271208940"/>
                        </a:ext>
                      </a:extLst>
                    </a:gridCol>
                    <a:gridCol w="840600">
                      <a:extLst>
                        <a:ext uri="{9D8B030D-6E8A-4147-A177-3AD203B41FA5}">
                          <a16:colId xmlns:a16="http://schemas.microsoft.com/office/drawing/2014/main" val="3215314699"/>
                        </a:ext>
                      </a:extLst>
                    </a:gridCol>
                  </a:tblGrid>
                  <a:tr h="341093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Rates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CA" sz="1200" b="1" i="1" smtClean="0">
                                    <a:latin typeface="Cambria Math" panose="02040503050406030204" pitchFamily="18" charset="0"/>
                                  </a:rPr>
                                  <m:t>𝑮𝑯</m:t>
                                </m:r>
                                <m:f>
                                  <m:fPr>
                                    <m:type m:val="lin"/>
                                    <m:ctrlP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𝒛</m:t>
                                    </m:r>
                                  </m:num>
                                  <m:den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𝝁</m:t>
                                    </m:r>
                                  </m:den>
                                </m:f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𝑫𝒆𝒕𝒆𝒄𝒕𝒐𝒓</m:t>
                                </m:r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 of electrons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 of </a:t>
                          </a:r>
                          <a:r>
                            <a:rPr lang="en-US" sz="1200" b="1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pions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Pi/e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 of photons from electrons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 of photons from </a:t>
                          </a:r>
                          <a:r>
                            <a:rPr lang="en-US" sz="1200" b="1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pions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Pi/e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92273842"/>
                      </a:ext>
                    </a:extLst>
                  </a:tr>
                  <a:tr h="638109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With Lucite at 0deg, 16cm Lead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𝟔𝟔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±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𝟎𝟒</m:t>
                                    </m:r>
                                  </m:e>
                                </m:d>
                                <m:r>
                                  <a:rPr lang="en-CA" sz="1200" b="1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𝟒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i="1" kern="1200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𝟕𝟗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𝟎𝟐</m:t>
                                    </m:r>
                                  </m:e>
                                </m:d>
                                <m:r>
                                  <a:rPr lang="en-CA" sz="1200" b="1" i="1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  <m:r>
                                  <a:rPr lang="en-CA" sz="1200" b="1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16.8%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US" sz="1200" b="1" i="0" smtClean="0">
                                        <a:latin typeface="Cambria Math" panose="02040503050406030204" pitchFamily="18" charset="0"/>
                                      </a:rPr>
                                      <m:t>𝟑𝟓</m:t>
                                    </m:r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𝟎𝟎𝟑</m:t>
                                    </m:r>
                                  </m:e>
                                </m:d>
                                <m:r>
                                  <a:rPr lang="en-CA" sz="1200" b="1" i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0" smtClean="0">
                                        <a:latin typeface="Cambria Math" panose="02040503050406030204" pitchFamily="18" charset="0"/>
                                      </a:rPr>
                                      <m:t>𝟕𝟒𝟑</m:t>
                                    </m:r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𝟎𝟎𝟖</m:t>
                                    </m:r>
                                  </m:e>
                                </m:d>
                                <m:r>
                                  <a:rPr lang="en-CA" sz="1200" b="1" i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0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4.65%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810867"/>
                      </a:ext>
                    </a:extLst>
                  </a:tr>
                  <a:tr h="638109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With Lucite at 22.5deg, 16cm Lead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𝟗𝟕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±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𝟎𝟓</m:t>
                                    </m:r>
                                  </m:e>
                                </m:d>
                                <m:r>
                                  <a:rPr lang="en-CA" sz="1200" b="1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𝟒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i="1" kern="1200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CA" sz="1200" b="1" i="1" kern="1200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𝟔𝟔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𝟎𝟐</m:t>
                                    </m:r>
                                  </m:e>
                                </m:d>
                                <m:r>
                                  <a:rPr lang="en-CA" sz="1200" b="1" i="1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  <m:r>
                                  <a:rPr lang="en-CA" sz="1200" b="1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8.96%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𝟔𝟑𝟑</m:t>
                                    </m:r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𝟎𝟎𝟑</m:t>
                                    </m:r>
                                  </m:e>
                                </m:d>
                                <m:r>
                                  <a:rPr lang="en-CA" sz="1200" b="1" i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i="1" kern="1200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  <a:p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𝟎𝟔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𝟎𝟏</m:t>
                                    </m:r>
                                  </m:e>
                                </m:d>
                                <m:r>
                                  <a:rPr lang="en-CA" sz="1200" b="1" i="1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4.32%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61104978"/>
                      </a:ext>
                    </a:extLst>
                  </a:tr>
                  <a:tr h="638109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With Lucite at 45deg, 16cm Lead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𝟓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𝟖𝟖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±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𝟔𝟔</m:t>
                                    </m:r>
                                  </m:e>
                                </m:d>
                                <m:r>
                                  <a:rPr lang="en-CA" sz="1200" b="1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𝟒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i="1" kern="1200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𝟔𝟑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𝟎𝟐</m:t>
                                    </m:r>
                                  </m:e>
                                </m:d>
                                <m:r>
                                  <a:rPr lang="en-CA" sz="1200" b="1" i="1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  <m:r>
                                  <a:rPr lang="en-CA" sz="1200" b="1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4.47%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𝟏𝟔𝟏</m:t>
                                    </m:r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𝟎𝟎𝟒</m:t>
                                    </m:r>
                                  </m:e>
                                </m:d>
                                <m:r>
                                  <a:rPr lang="en-CA" sz="1200" b="1" i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CA" sz="1200" b="1" i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i="1" kern="1200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𝟓𝟎𝟑</m:t>
                                    </m:r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200" b="1" i="1">
                                        <a:latin typeface="Cambria Math" panose="02040503050406030204" pitchFamily="18" charset="0"/>
                                      </a:rPr>
                                      <m:t>𝟎𝟏</m:t>
                                    </m:r>
                                  </m:e>
                                </m:d>
                                <m:r>
                                  <a:rPr lang="en-CA" sz="1200" b="1" i="1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b="1" i="1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3.47%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9213112"/>
                      </a:ext>
                    </a:extLst>
                  </a:tr>
                  <a:tr h="638109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With Lucite at 0deg, 26cm Lead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𝟔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𝟐𝟐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±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𝟐𝟖</m:t>
                                    </m:r>
                                  </m:e>
                                </m:d>
                                <m:r>
                                  <a:rPr lang="en-CA" sz="1200" b="1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𝟓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i="1" kern="1200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𝟔𝟐𝟔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±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𝟎𝟎𝟓</m:t>
                                    </m:r>
                                  </m:e>
                                </m:d>
                                <m:r>
                                  <a:rPr lang="en-CA" sz="1200" b="1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𝟒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261%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𝟔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𝟏𝟖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±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𝟎𝟐</m:t>
                                    </m:r>
                                  </m:e>
                                </m:d>
                                <m:r>
                                  <a:rPr lang="en-CA" sz="1200" b="1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𝟑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i="1" kern="1200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𝟓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𝟎𝟓𝟗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±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𝟎𝟎𝟖</m:t>
                                    </m:r>
                                  </m:e>
                                </m:d>
                                <m:r>
                                  <a:rPr lang="en-CA" sz="1200" b="1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CA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1200" b="1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𝟒</m:t>
                                    </m:r>
                                    <m:r>
                                      <a:rPr lang="en-CA" sz="1200" b="1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8.1%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056196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FF40663D-3038-471F-B769-9E0089FC2A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16642765"/>
                  </p:ext>
                </p:extLst>
              </p:nvPr>
            </p:nvGraphicFramePr>
            <p:xfrm>
              <a:off x="320759" y="1005091"/>
              <a:ext cx="10796420" cy="31962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72660">
                      <a:extLst>
                        <a:ext uri="{9D8B030D-6E8A-4147-A177-3AD203B41FA5}">
                          <a16:colId xmlns:a16="http://schemas.microsoft.com/office/drawing/2014/main" val="578493121"/>
                        </a:ext>
                      </a:extLst>
                    </a:gridCol>
                    <a:gridCol w="1723549">
                      <a:extLst>
                        <a:ext uri="{9D8B030D-6E8A-4147-A177-3AD203B41FA5}">
                          <a16:colId xmlns:a16="http://schemas.microsoft.com/office/drawing/2014/main" val="3798292561"/>
                        </a:ext>
                      </a:extLst>
                    </a:gridCol>
                    <a:gridCol w="1900990">
                      <a:extLst>
                        <a:ext uri="{9D8B030D-6E8A-4147-A177-3AD203B41FA5}">
                          <a16:colId xmlns:a16="http://schemas.microsoft.com/office/drawing/2014/main" val="3009057618"/>
                        </a:ext>
                      </a:extLst>
                    </a:gridCol>
                    <a:gridCol w="747569">
                      <a:extLst>
                        <a:ext uri="{9D8B030D-6E8A-4147-A177-3AD203B41FA5}">
                          <a16:colId xmlns:a16="http://schemas.microsoft.com/office/drawing/2014/main" val="2234798169"/>
                        </a:ext>
                      </a:extLst>
                    </a:gridCol>
                    <a:gridCol w="2201779">
                      <a:extLst>
                        <a:ext uri="{9D8B030D-6E8A-4147-A177-3AD203B41FA5}">
                          <a16:colId xmlns:a16="http://schemas.microsoft.com/office/drawing/2014/main" val="1661903210"/>
                        </a:ext>
                      </a:extLst>
                    </a:gridCol>
                    <a:gridCol w="2009273">
                      <a:extLst>
                        <a:ext uri="{9D8B030D-6E8A-4147-A177-3AD203B41FA5}">
                          <a16:colId xmlns:a16="http://schemas.microsoft.com/office/drawing/2014/main" val="271208940"/>
                        </a:ext>
                      </a:extLst>
                    </a:gridCol>
                    <a:gridCol w="840600">
                      <a:extLst>
                        <a:ext uri="{9D8B030D-6E8A-4147-A177-3AD203B41FA5}">
                          <a16:colId xmlns:a16="http://schemas.microsoft.com/office/drawing/2014/main" val="3215314699"/>
                        </a:ext>
                      </a:extLst>
                    </a:gridCol>
                  </a:tblGrid>
                  <a:tr h="63588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44" t="-10476" r="-689333" b="-4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 of electrons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 of </a:t>
                          </a:r>
                          <a:r>
                            <a:rPr lang="en-US" sz="1200" b="1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pions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Pi/e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 of photons from electrons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Rate of photons from </a:t>
                          </a:r>
                          <a:r>
                            <a:rPr lang="en-US" sz="1200" b="1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pions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Pi/e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9227384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With Lucite at 0deg, 16cm Lead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9859" t="-110476" r="-448057" b="-3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3141" t="-110476" r="-306410" b="-3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16.8%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1496" t="-110476" r="-130748" b="-3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5455" t="-110476" r="-43030" b="-3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4.65%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81086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With Lucite at 22.5deg, 16cm Lead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9859" t="-210476" r="-448057" b="-2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3141" t="-210476" r="-306410" b="-2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8.96%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1496" t="-210476" r="-130748" b="-2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5455" t="-210476" r="-43030" b="-2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4.32%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6110497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With Lucite at 45deg, 16cm Lead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9859" t="-307547" r="-448057" b="-1047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3141" t="-307547" r="-306410" b="-1047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4.47%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1496" t="-307547" r="-130748" b="-1047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5455" t="-307547" r="-43030" b="-1047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3.47%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921311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With Lucite at 0deg, 26cm Lead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9859" t="-411429" r="-448057" b="-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3141" t="-411429" r="-306410" b="-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261%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1496" t="-411429" r="-130748" b="-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5455" t="-411429" r="-43030" b="-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8.1%</a:t>
                          </a:r>
                          <a:endParaRPr lang="en-CA" sz="1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05619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A2DBE8-0896-4E73-97AF-E73C063CD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4090-DD1F-41A3-BE7C-A2021463CD6D}" type="slidenum">
              <a:rPr lang="en-CA" smtClean="0"/>
              <a:pPr/>
              <a:t>9</a:t>
            </a:fld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450FAC4-FF40-48E8-87E5-982793CBA9A7}"/>
                  </a:ext>
                </a:extLst>
              </p:cNvPr>
              <p:cNvSpPr txBox="1"/>
              <p:nvPr/>
            </p:nvSpPr>
            <p:spPr>
              <a:xfrm>
                <a:off x="231949" y="5612795"/>
                <a:ext cx="978669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CA" i="0" dirty="0">
                    <a:solidFill>
                      <a:srgbClr val="1D1C1D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Note:</a:t>
                </a:r>
                <a:r>
                  <a:rPr lang="en-CA" dirty="0"/>
                  <a:t> 5.95e13</a:t>
                </a:r>
                <a:r>
                  <a:rPr lang="en-CA" i="0" dirty="0">
                    <a:solidFill>
                      <a:srgbClr val="1D1C1D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comes from 85*14*10^9*50 to be in the unit of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𝐺𝐻</m:t>
                    </m:r>
                    <m:f>
                      <m:fPr>
                        <m:type m:val="lin"/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b="0" i="1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en-CA" b="0" i="1">
                            <a:latin typeface="Cambria Math" panose="02040503050406030204" pitchFamily="18" charset="0"/>
                          </a:rPr>
                          <m:t>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𝐷𝑒𝑡𝑒𝑐𝑡𝑜𝑟</m:t>
                    </m:r>
                  </m:oMath>
                </a14:m>
                <a:r>
                  <a:rPr lang="en-CA" i="0" dirty="0">
                    <a:solidFill>
                      <a:srgbClr val="1D1C1D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/simulation </a:t>
                </a:r>
                <a:endParaRPr lang="en-C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450FAC4-FF40-48E8-87E5-982793CBA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949" y="5612795"/>
                <a:ext cx="9786694" cy="369332"/>
              </a:xfrm>
              <a:prstGeom prst="rect">
                <a:avLst/>
              </a:prstGeom>
              <a:blipFill>
                <a:blip r:embed="rId3"/>
                <a:stretch>
                  <a:fillRect l="-498" t="-118333" b="-1800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310C4D74-75FC-474B-8D48-6BE65367375A}"/>
              </a:ext>
            </a:extLst>
          </p:cNvPr>
          <p:cNvSpPr txBox="1"/>
          <p:nvPr/>
        </p:nvSpPr>
        <p:spPr>
          <a:xfrm>
            <a:off x="201733" y="5244855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dirty="0"/>
              <a:t>T-&gt;Draw("1","(rate/5.95e13)*(</a:t>
            </a:r>
            <a:r>
              <a:rPr lang="en-CA" sz="1400" dirty="0" err="1"/>
              <a:t>hit.det</a:t>
            </a:r>
            <a:r>
              <a:rPr lang="en-CA" sz="1400" dirty="0"/>
              <a:t>==8000)")</a:t>
            </a:r>
          </a:p>
        </p:txBody>
      </p:sp>
    </p:spTree>
    <p:extLst>
      <p:ext uri="{BB962C8B-B14F-4D97-AF65-F5344CB8AC3E}">
        <p14:creationId xmlns:p14="http://schemas.microsoft.com/office/powerpoint/2010/main" val="1758371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</TotalTime>
  <Words>820</Words>
  <Application>Microsoft Office PowerPoint</Application>
  <PresentationFormat>Widescreen</PresentationFormat>
  <Paragraphs>140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 Different designs for the newgeometry with shielding in the electron and pion generator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Elham Gorgannejad</dc:creator>
  <cp:lastModifiedBy>Elham Gorgannejad</cp:lastModifiedBy>
  <cp:revision>72</cp:revision>
  <dcterms:created xsi:type="dcterms:W3CDTF">2021-01-07T01:52:48Z</dcterms:created>
  <dcterms:modified xsi:type="dcterms:W3CDTF">2021-02-11T22:53:56Z</dcterms:modified>
</cp:coreProperties>
</file>