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4" r:id="rId4"/>
    <p:sldId id="265" r:id="rId5"/>
    <p:sldId id="266" r:id="rId6"/>
    <p:sldId id="259" r:id="rId7"/>
    <p:sldId id="260" r:id="rId8"/>
    <p:sldId id="284" r:id="rId9"/>
    <p:sldId id="285" r:id="rId10"/>
    <p:sldId id="261" r:id="rId11"/>
    <p:sldId id="290" r:id="rId12"/>
    <p:sldId id="258" r:id="rId13"/>
    <p:sldId id="267" r:id="rId14"/>
    <p:sldId id="287" r:id="rId15"/>
    <p:sldId id="288" r:id="rId16"/>
    <p:sldId id="289" r:id="rId17"/>
    <p:sldId id="28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2D8A0-437B-4F35-B519-F4CA7DA3944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A2633-1B27-41E0-808A-D14102EE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8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through</a:t>
            </a:r>
            <a:r>
              <a:rPr lang="en-US" baseline="0" dirty="0" smtClean="0"/>
              <a:t> bullets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Segmented needs 15% more current due to reduced coil straight lengths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D7A-B868-4C5C-9DA6-DE7C137D113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C2B-1637-4CE2-9998-E9A74442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9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D7A-B868-4C5C-9DA6-DE7C137D113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C2B-1637-4CE2-9998-E9A74442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D7A-B868-4C5C-9DA6-DE7C137D113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C2B-1637-4CE2-9998-E9A74442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1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7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D7A-B868-4C5C-9DA6-DE7C137D113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C2B-1637-4CE2-9998-E9A74442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8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D7A-B868-4C5C-9DA6-DE7C137D113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C2B-1637-4CE2-9998-E9A74442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D7A-B868-4C5C-9DA6-DE7C137D113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C2B-1637-4CE2-9998-E9A74442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D7A-B868-4C5C-9DA6-DE7C137D113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C2B-1637-4CE2-9998-E9A74442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7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D7A-B868-4C5C-9DA6-DE7C137D113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C2B-1637-4CE2-9998-E9A74442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7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D7A-B868-4C5C-9DA6-DE7C137D113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C2B-1637-4CE2-9998-E9A74442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D7A-B868-4C5C-9DA6-DE7C137D113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C2B-1637-4CE2-9998-E9A74442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D7A-B868-4C5C-9DA6-DE7C137D113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C2B-1637-4CE2-9998-E9A74442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3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4D7A-B868-4C5C-9DA6-DE7C137D113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A8C2B-1637-4CE2-9998-E9A74442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2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Moller Spectrometer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Down Stream Toroid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Coil Design Down Select Decision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Mammei</a:t>
            </a:r>
            <a:r>
              <a:rPr lang="en-US" dirty="0" smtClean="0"/>
              <a:t> / R. Fair</a:t>
            </a:r>
          </a:p>
          <a:p>
            <a:r>
              <a:rPr lang="en-US" dirty="0" smtClean="0"/>
              <a:t>v</a:t>
            </a:r>
            <a:r>
              <a:rPr lang="en-US" dirty="0"/>
              <a:t>2</a:t>
            </a:r>
            <a:r>
              <a:rPr lang="en-US" dirty="0" smtClean="0"/>
              <a:t>.00 – 12.15.2020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8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458" y="189571"/>
            <a:ext cx="2575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SCHEDULE IMPACT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2458" y="780586"/>
            <a:ext cx="7538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The one vendor who provided cost and schedule estimates for both designs confirmed that there would be no difference in schedule for coil delivery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26492"/>
              </p:ext>
            </p:extLst>
          </p:nvPr>
        </p:nvGraphicFramePr>
        <p:xfrm>
          <a:off x="8530683" y="880954"/>
          <a:ext cx="3382998" cy="2783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896">
                  <a:extLst>
                    <a:ext uri="{9D8B030D-6E8A-4147-A177-3AD203B41FA5}">
                      <a16:colId xmlns:a16="http://schemas.microsoft.com/office/drawing/2014/main" val="2209497294"/>
                    </a:ext>
                  </a:extLst>
                </a:gridCol>
                <a:gridCol w="1176102">
                  <a:extLst>
                    <a:ext uri="{9D8B030D-6E8A-4147-A177-3AD203B41FA5}">
                      <a16:colId xmlns:a16="http://schemas.microsoft.com/office/drawing/2014/main" val="348571022"/>
                    </a:ext>
                  </a:extLst>
                </a:gridCol>
              </a:tblGrid>
              <a:tr h="6499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DS Torus Production Coil</a:t>
                      </a:r>
                      <a:r>
                        <a:rPr lang="en-US" sz="1400" baseline="0" dirty="0" smtClean="0"/>
                        <a:t> #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Lead time ARO (weeks)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495134"/>
                  </a:ext>
                </a:extLst>
              </a:tr>
              <a:tr h="2323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338627"/>
                  </a:ext>
                </a:extLst>
              </a:tr>
              <a:tr h="2323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841680"/>
                  </a:ext>
                </a:extLst>
              </a:tr>
              <a:tr h="2323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34204"/>
                  </a:ext>
                </a:extLst>
              </a:tr>
              <a:tr h="2323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67933"/>
                  </a:ext>
                </a:extLst>
              </a:tr>
              <a:tr h="2323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422075"/>
                  </a:ext>
                </a:extLst>
              </a:tr>
              <a:tr h="2323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91860"/>
                  </a:ext>
                </a:extLst>
              </a:tr>
              <a:tr h="2323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8088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2458" y="4033026"/>
            <a:ext cx="10047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It is likely that additional time will be required for the segmented design as follows: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Design: 3 weeks </a:t>
            </a:r>
            <a:r>
              <a:rPr lang="en-US" dirty="0" smtClean="0"/>
              <a:t>(coil strong backs, water-cooled leads and jumpers)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Fabrication: 6 weeks </a:t>
            </a:r>
            <a:r>
              <a:rPr lang="en-US" dirty="0" smtClean="0"/>
              <a:t>(coil dies, water-cooled leads and jumpers, coil support and adjusters)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Assembly: 2 weeks </a:t>
            </a:r>
            <a:r>
              <a:rPr lang="en-US" dirty="0" smtClean="0"/>
              <a:t>(alignment and survey of coils on strong back and frame)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Installation: 1 week </a:t>
            </a:r>
            <a:r>
              <a:rPr lang="en-US" dirty="0" smtClean="0"/>
              <a:t>(alignment and survey)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Testing and performance: 1 week </a:t>
            </a:r>
            <a:r>
              <a:rPr lang="en-US" dirty="0" smtClean="0"/>
              <a:t>(alignment and survey)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53606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458" y="189571"/>
            <a:ext cx="1980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COST IMPACT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2458" y="780586"/>
            <a:ext cx="100472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Opting to use the segmented coil design impacts the cost as shown below primarily for the following reasons: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Additional materials (coil dies, water-cooled leads, prototype coil strong back and coil support and adjusters; note that the segmented coils are approximately $47 K lower </a:t>
            </a:r>
            <a:r>
              <a:rPr lang="en-US" sz="2200" dirty="0" smtClean="0"/>
              <a:t>in cost</a:t>
            </a:r>
            <a:r>
              <a:rPr lang="en-US" sz="2200" dirty="0"/>
              <a:t>)</a:t>
            </a:r>
            <a:endParaRPr lang="en-US" sz="22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Additional alignment time during assembly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Additional alignment time during installation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Additional alignment time during testing and performance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96690"/>
              </p:ext>
            </p:extLst>
          </p:nvPr>
        </p:nvGraphicFramePr>
        <p:xfrm>
          <a:off x="2321322" y="3783616"/>
          <a:ext cx="541866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254108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1033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$K or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55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$52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63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Principal Engineer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582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Senior Engineer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1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Engineer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1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</a:t>
                      </a:r>
                      <a:r>
                        <a:rPr lang="en-US" baseline="0" dirty="0" smtClean="0"/>
                        <a:t> Designer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3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378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898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458" y="189571"/>
            <a:ext cx="399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SUMMARY AND CONCLUSION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90292" y="1317226"/>
            <a:ext cx="1144115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dirty="0"/>
              <a:t>The result of the Pugh matrix analysis is +84 in favor of the segmented option.  Given that the weights can be somewhat subjective, the result was checked with equally weighted criteria, and the result is still in +17 favor of the segmented </a:t>
            </a:r>
            <a:r>
              <a:rPr lang="en-CA" dirty="0" smtClean="0"/>
              <a:t>option.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dirty="0" smtClean="0"/>
              <a:t>The </a:t>
            </a:r>
            <a:r>
              <a:rPr lang="en-CA" dirty="0"/>
              <a:t>results of implementing a finer field map to understand the relatively small differences between the hybrid and segmented are unlikely to change this </a:t>
            </a:r>
            <a:r>
              <a:rPr lang="en-CA" dirty="0" smtClean="0"/>
              <a:t>decision.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dirty="0" smtClean="0"/>
              <a:t>Therefore </a:t>
            </a:r>
            <a:r>
              <a:rPr lang="en-CA" dirty="0"/>
              <a:t>it is the recommendation of the Spectrometer Group that the MOLLER experiment move forward conditionally with a segmented configuration as the new baseline design for the spectrometer.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2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8398" y="2704093"/>
            <a:ext cx="5473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BACKUP – PUGH MATRIX EXTRACTS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820" y="168996"/>
            <a:ext cx="912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Extract from the Pugh Matrix for the coil design down select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913"/>
            <a:ext cx="12192000" cy="3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820" y="168996"/>
            <a:ext cx="912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Extract from the Pugh Matrix for the coil design down select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981075"/>
            <a:ext cx="123253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820" y="168996"/>
            <a:ext cx="912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Extract from the Pugh Matrix for the coil design down select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245"/>
            <a:ext cx="12192000" cy="57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706" y="2759849"/>
            <a:ext cx="4634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BACKUP – SYSTEM OVERVIEW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Subsystem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12615" y="928856"/>
            <a:ext cx="11543323" cy="5173930"/>
            <a:chOff x="0" y="928856"/>
            <a:chExt cx="9134265" cy="517393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928856"/>
              <a:ext cx="9134265" cy="5173930"/>
              <a:chOff x="0" y="928856"/>
              <a:chExt cx="9134265" cy="517393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928856"/>
                <a:ext cx="9134265" cy="5173930"/>
                <a:chOff x="-32419" y="924700"/>
                <a:chExt cx="9134265" cy="5173930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32419" y="1159912"/>
                  <a:ext cx="9134265" cy="2413438"/>
                </a:xfrm>
                <a:prstGeom prst="rect">
                  <a:avLst/>
                </a:prstGeom>
              </p:spPr>
            </p:pic>
            <p:grpSp>
              <p:nvGrpSpPr>
                <p:cNvPr id="18" name="Group 17"/>
                <p:cNvGrpSpPr/>
                <p:nvPr/>
              </p:nvGrpSpPr>
              <p:grpSpPr>
                <a:xfrm>
                  <a:off x="0" y="924700"/>
                  <a:ext cx="9101846" cy="5173930"/>
                  <a:chOff x="0" y="924700"/>
                  <a:chExt cx="9101846" cy="5173930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0" y="924700"/>
                    <a:ext cx="9101846" cy="5173930"/>
                    <a:chOff x="0" y="924700"/>
                    <a:chExt cx="9101846" cy="5173930"/>
                  </a:xfrm>
                </p:grpSpPr>
                <p:cxnSp>
                  <p:nvCxnSpPr>
                    <p:cNvPr id="32" name="Straight Arrow Connector 31"/>
                    <p:cNvCxnSpPr/>
                    <p:nvPr/>
                  </p:nvCxnSpPr>
                  <p:spPr>
                    <a:xfrm flipV="1">
                      <a:off x="787879" y="1207606"/>
                      <a:ext cx="8183593" cy="1537"/>
                    </a:xfrm>
                    <a:prstGeom prst="straightConnector1">
                      <a:avLst/>
                    </a:prstGeom>
                    <a:ln w="25400">
                      <a:solidFill>
                        <a:srgbClr val="FFFF00"/>
                      </a:solidFill>
                      <a:headEnd type="triangle" w="med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255199" y="953690"/>
                      <a:ext cx="4315891" cy="253916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900" dirty="0"/>
                        <a:t>Extent of Spectrometer Scope </a:t>
                      </a:r>
                      <a:r>
                        <a:rPr lang="en-US" sz="1050" dirty="0"/>
                        <a:t>+ beam pipes to the dump</a:t>
                      </a:r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0" y="924700"/>
                      <a:ext cx="726481" cy="23083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900" b="1" i="1" dirty="0"/>
                        <a:t>UPSTREAM</a:t>
                      </a: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8165035" y="926408"/>
                      <a:ext cx="920445" cy="23083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900" b="1" i="1" dirty="0"/>
                        <a:t>DOWNSTREAM</a:t>
                      </a:r>
                    </a:p>
                  </p:txBody>
                </p:sp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6182" y="1279003"/>
                      <a:ext cx="1373350" cy="754053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  <a:alpha val="69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dirty="0"/>
                        <a:t>Scattering Chamber and Target</a:t>
                      </a:r>
                    </a:p>
                    <a:p>
                      <a:pPr algn="ctr"/>
                      <a:r>
                        <a:rPr lang="en-US" sz="1050" i="1" dirty="0"/>
                        <a:t>(not included in Spectrometer scope)</a:t>
                      </a:r>
                    </a:p>
                  </p:txBody>
                </p:sp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28658" y="3842997"/>
                      <a:ext cx="1683250" cy="57708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1.03.06 Blockers #6 and #7</a:t>
                      </a:r>
                      <a:endParaRPr lang="en-US" sz="1050" dirty="0"/>
                    </a:p>
                    <a:p>
                      <a:pPr algn="ctr"/>
                      <a:r>
                        <a:rPr lang="en-US" sz="1050" i="1" dirty="0"/>
                        <a:t>(for calibration and</a:t>
                      </a:r>
                      <a:r>
                        <a:rPr lang="en-US" sz="1050" b="1" i="1" dirty="0"/>
                        <a:t> </a:t>
                      </a:r>
                      <a:r>
                        <a:rPr lang="en-US" sz="1050" i="1" dirty="0"/>
                        <a:t>background checks)</a:t>
                      </a: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379688" y="4715800"/>
                      <a:ext cx="1568279" cy="57708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1.03.06 Collimator #1</a:t>
                      </a:r>
                      <a:endParaRPr lang="en-US" sz="1200" b="1" dirty="0"/>
                    </a:p>
                    <a:p>
                      <a:pPr algn="ctr"/>
                      <a:r>
                        <a:rPr lang="en-US" sz="1050" i="1" dirty="0"/>
                        <a:t>(Primary beam intercepting collimator)</a:t>
                      </a:r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664194" y="5521549"/>
                      <a:ext cx="1382203" cy="57708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1.03.06 Collimator #2</a:t>
                      </a:r>
                    </a:p>
                    <a:p>
                      <a:pPr algn="ctr"/>
                      <a:r>
                        <a:rPr lang="en-US" sz="1050" i="1" dirty="0"/>
                        <a:t>(Primary acceptance defining collimator)</a:t>
                      </a:r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2425239" y="3872765"/>
                      <a:ext cx="1432379" cy="58477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1.03.06 Collimator #4</a:t>
                      </a:r>
                    </a:p>
                    <a:p>
                      <a:pPr algn="ctr"/>
                      <a:r>
                        <a:rPr lang="en-US" sz="1050" i="1" dirty="0"/>
                        <a:t>(Secondary acceptance defining collimator)</a:t>
                      </a:r>
                    </a:p>
                  </p:txBody>
                </p: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4494886" y="4661024"/>
                      <a:ext cx="1692371" cy="57708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1.03.02 Downstream Torus</a:t>
                      </a:r>
                    </a:p>
                    <a:p>
                      <a:pPr algn="ctr"/>
                      <a:r>
                        <a:rPr lang="en-US" sz="1050" i="1" dirty="0"/>
                        <a:t>(Focusing and separation of particles)</a:t>
                      </a:r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746391" y="5506160"/>
                      <a:ext cx="1576644" cy="59247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1.03.06 Collimator #5</a:t>
                      </a:r>
                    </a:p>
                    <a:p>
                      <a:pPr algn="ctr"/>
                      <a:r>
                        <a:rPr lang="en-US" sz="1050" i="1" dirty="0"/>
                        <a:t>(Photon-blocking collimator</a:t>
                      </a:r>
                      <a:r>
                        <a:rPr lang="en-US" sz="1100" i="1" dirty="0"/>
                        <a:t>) and Lintels</a:t>
                      </a:r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4811638" y="3967904"/>
                      <a:ext cx="2828018" cy="253916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50" b="1" dirty="0"/>
                        <a:t>1.03.07 Downstream Beam Pipes and Windows</a:t>
                      </a:r>
                    </a:p>
                  </p:txBody>
                </p:sp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6635314" y="4949564"/>
                      <a:ext cx="2424062" cy="76174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u="sng" dirty="0"/>
                        <a:t>Not shown here</a:t>
                      </a:r>
                      <a:r>
                        <a:rPr lang="en-US" sz="1200" dirty="0"/>
                        <a:t>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dirty="0"/>
                        <a:t>1.03.04 Field measurement system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dirty="0"/>
                        <a:t>1.03.05 Water chiller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dirty="0"/>
                        <a:t>1.03.08 Shielding supports</a:t>
                      </a:r>
                    </a:p>
                  </p:txBody>
                </p: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2104606" y="4715800"/>
                      <a:ext cx="1698123" cy="415498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1.03.03 Upstream Torus</a:t>
                      </a:r>
                    </a:p>
                    <a:p>
                      <a:pPr algn="ctr"/>
                      <a:r>
                        <a:rPr lang="en-US" sz="1050" i="1" dirty="0"/>
                        <a:t>(Pre-bending of particles)</a:t>
                      </a:r>
                      <a:endParaRPr lang="en-US" sz="1200" i="1" dirty="0"/>
                    </a:p>
                  </p:txBody>
                </p:sp>
                <p:cxnSp>
                  <p:nvCxnSpPr>
                    <p:cNvPr id="46" name="Straight Arrow Connector 45"/>
                    <p:cNvCxnSpPr/>
                    <p:nvPr/>
                  </p:nvCxnSpPr>
                  <p:spPr>
                    <a:xfrm flipH="1" flipV="1">
                      <a:off x="1788222" y="2750038"/>
                      <a:ext cx="5945" cy="109296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Arrow Connector 46"/>
                    <p:cNvCxnSpPr/>
                    <p:nvPr/>
                  </p:nvCxnSpPr>
                  <p:spPr>
                    <a:xfrm flipH="1" flipV="1">
                      <a:off x="1900580" y="2686215"/>
                      <a:ext cx="19873" cy="202958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Arrow Connector 47"/>
                    <p:cNvCxnSpPr/>
                    <p:nvPr/>
                  </p:nvCxnSpPr>
                  <p:spPr>
                    <a:xfrm flipH="1" flipV="1">
                      <a:off x="1967804" y="2750038"/>
                      <a:ext cx="30887" cy="277151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 flipH="1" flipV="1">
                      <a:off x="2273684" y="2836072"/>
                      <a:ext cx="25745" cy="187310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Arrow Connector 49"/>
                    <p:cNvCxnSpPr/>
                    <p:nvPr/>
                  </p:nvCxnSpPr>
                  <p:spPr>
                    <a:xfrm flipH="1" flipV="1">
                      <a:off x="2621386" y="2750037"/>
                      <a:ext cx="17068" cy="110903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 flipH="1" flipV="1">
                      <a:off x="4653881" y="3188000"/>
                      <a:ext cx="24798" cy="147302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Arrow Connector 51"/>
                    <p:cNvCxnSpPr/>
                    <p:nvPr/>
                  </p:nvCxnSpPr>
                  <p:spPr>
                    <a:xfrm flipH="1" flipV="1">
                      <a:off x="3866337" y="2836073"/>
                      <a:ext cx="24850" cy="262838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Arrow Connector 52"/>
                    <p:cNvCxnSpPr/>
                    <p:nvPr/>
                  </p:nvCxnSpPr>
                  <p:spPr>
                    <a:xfrm flipH="1" flipV="1">
                      <a:off x="5998342" y="3014123"/>
                      <a:ext cx="23715" cy="96732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7185832" y="5727660"/>
                      <a:ext cx="188818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i="1" dirty="0"/>
                        <a:t>[Note: There is no Collimator #3]</a:t>
                      </a:r>
                    </a:p>
                  </p:txBody>
                </p:sp>
                <p:sp>
                  <p:nvSpPr>
                    <p:cNvPr id="55" name="Right Arrow 54"/>
                    <p:cNvSpPr/>
                    <p:nvPr/>
                  </p:nvSpPr>
                  <p:spPr>
                    <a:xfrm>
                      <a:off x="1212284" y="2760946"/>
                      <a:ext cx="407772" cy="217300"/>
                    </a:xfrm>
                    <a:prstGeom prst="rightArrow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1077261" y="2934084"/>
                      <a:ext cx="683447" cy="4154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i="1" dirty="0">
                          <a:solidFill>
                            <a:schemeClr val="bg1"/>
                          </a:solidFill>
                        </a:rPr>
                        <a:t>Electron beam</a:t>
                      </a:r>
                      <a:endParaRPr lang="en-US" sz="1200" i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cxnSp>
                  <p:nvCxnSpPr>
                    <p:cNvPr id="57" name="Straight Arrow Connector 56"/>
                    <p:cNvCxnSpPr>
                      <a:stCxn id="43" idx="0"/>
                    </p:cNvCxnSpPr>
                    <p:nvPr/>
                  </p:nvCxnSpPr>
                  <p:spPr>
                    <a:xfrm flipV="1">
                      <a:off x="6225648" y="2865382"/>
                      <a:ext cx="586583" cy="110252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7678787" y="3558994"/>
                      <a:ext cx="1423059" cy="600164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  <a:alpha val="69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dirty="0"/>
                        <a:t>Detectors</a:t>
                      </a:r>
                    </a:p>
                    <a:p>
                      <a:pPr algn="ctr"/>
                      <a:r>
                        <a:rPr lang="en-US" sz="1100" i="1" dirty="0"/>
                        <a:t>(Not included in Spectrometer scope)</a:t>
                      </a:r>
                    </a:p>
                  </p:txBody>
                </p:sp>
              </p:grp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804575" y="3223257"/>
                    <a:ext cx="102972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</a:rPr>
                      <a:t>Target Lead Wall</a:t>
                    </a:r>
                    <a:endParaRPr lang="en-US" sz="1050" i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389442" y="1261421"/>
                    <a:ext cx="1017931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</a:rPr>
                      <a:t>Hybrid Lead Wall</a:t>
                    </a:r>
                    <a:endParaRPr lang="en-US" sz="1050" i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572000" y="1258587"/>
                    <a:ext cx="1273943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</a:rPr>
                      <a:t>Lead Collar</a:t>
                    </a:r>
                    <a:endParaRPr lang="en-US" sz="1050" i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263371" y="1269020"/>
                    <a:ext cx="1273943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</a:rPr>
                      <a:t>Lead Collar</a:t>
                    </a:r>
                    <a:endParaRPr lang="en-US" sz="1050" i="1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2884158" y="1530630"/>
                    <a:ext cx="0" cy="75595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>
                    <a:off x="5160752" y="1489441"/>
                    <a:ext cx="0" cy="93737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6870868" y="1530630"/>
                    <a:ext cx="18325" cy="75595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361371" y="2256438"/>
                  <a:ext cx="127394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Drift Pipe</a:t>
                  </a:r>
                  <a:endParaRPr lang="en-US" sz="1050" i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385147" y="2539315"/>
                  <a:ext cx="118578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chemeClr val="bg1"/>
                      </a:solidFill>
                    </a:rPr>
                    <a:t>Detector Pipe</a:t>
                  </a:r>
                  <a:endParaRPr lang="en-US" sz="105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361371" y="2560910"/>
                  <a:ext cx="127394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chemeClr val="bg1"/>
                      </a:solidFill>
                    </a:rPr>
                    <a:t>Drift Pipe</a:t>
                  </a:r>
                  <a:endParaRPr lang="en-US" sz="1050" i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2" name="Straight Arrow Connector 21"/>
                <p:cNvCxnSpPr>
                  <a:endCxn id="20" idx="1"/>
                </p:cNvCxnSpPr>
                <p:nvPr/>
              </p:nvCxnSpPr>
              <p:spPr>
                <a:xfrm flipV="1">
                  <a:off x="6722990" y="2670120"/>
                  <a:ext cx="662157" cy="13113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7022987" y="2750038"/>
                  <a:ext cx="1540630" cy="123140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1218857" y="1302019"/>
                <a:ext cx="12739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Lead Collar</a:t>
                </a:r>
                <a:endParaRPr lang="en-US" sz="1050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1434885" y="1532873"/>
                <a:ext cx="372724" cy="11059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851339" y="1866546"/>
                <a:ext cx="10179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Shield Pipes</a:t>
                </a:r>
                <a:endParaRPr lang="en-US" sz="1050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>
                <a:off x="2015666" y="2072588"/>
                <a:ext cx="342611" cy="6016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358277" y="2072588"/>
                <a:ext cx="627809" cy="6276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29270" y="1980885"/>
              <a:ext cx="1428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Primary beam window</a:t>
              </a:r>
              <a:endParaRPr lang="en-US" sz="1050" i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913048" y="2411772"/>
              <a:ext cx="38015" cy="262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ABC36748-3C39-E641-B982-871E09B9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2" y="6467336"/>
            <a:ext cx="5223851" cy="311322"/>
          </a:xfrm>
        </p:spPr>
        <p:txBody>
          <a:bodyPr/>
          <a:lstStyle/>
          <a:p>
            <a:r>
              <a:rPr lang="en-US" dirty="0"/>
              <a:t>WBS 1.03 Spectrometer</a:t>
            </a:r>
          </a:p>
        </p:txBody>
      </p:sp>
    </p:spTree>
    <p:extLst>
      <p:ext uri="{BB962C8B-B14F-4D97-AF65-F5344CB8AC3E}">
        <p14:creationId xmlns:p14="http://schemas.microsoft.com/office/powerpoint/2010/main" val="3051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706" y="2759849"/>
            <a:ext cx="246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BACKUP – KPPs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668" y="535259"/>
            <a:ext cx="7055842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 Introduction to the two DS coil designs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 Coil engineering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How did we use the Pugh matrix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 Physics </a:t>
            </a:r>
            <a:r>
              <a:rPr lang="en-US" sz="2800" dirty="0" smtClean="0"/>
              <a:t>Criteria – </a:t>
            </a:r>
            <a:r>
              <a:rPr lang="en-US" sz="2400" i="1" dirty="0" smtClean="0"/>
              <a:t>refer to Juliette’s slides</a:t>
            </a:r>
            <a:endParaRPr lang="en-US" sz="2800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 Engineering Criteria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Design, Fabrication, Assembly, Operation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 Schedule Impact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 Cost Impact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/>
              <a:t>Summary and Conclusion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7869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937" y="193183"/>
            <a:ext cx="8464753" cy="64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362" y="2399241"/>
            <a:ext cx="695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BACKUP – Coil Hydraulic and Electrical Design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66" y="3038429"/>
            <a:ext cx="11420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O:\Magnet_Design_Tools\Magnet Projects\MOLLER - Hall A\6. Engineering Calculations-Analyses-Simulations\Mechanical\Coil DP </a:t>
            </a:r>
            <a:r>
              <a:rPr lang="en-US" sz="1600" dirty="0" err="1"/>
              <a:t>calcs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841362" y="3668752"/>
            <a:ext cx="6219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Filename: CDT </a:t>
            </a:r>
            <a:r>
              <a:rPr lang="en-US" dirty="0"/>
              <a:t>110percent - Sept 2020 100psi </a:t>
            </a:r>
            <a:r>
              <a:rPr lang="en-US" dirty="0" err="1"/>
              <a:t>w_KPP</a:t>
            </a:r>
            <a:r>
              <a:rPr lang="en-US" dirty="0"/>
              <a:t> </a:t>
            </a:r>
            <a:r>
              <a:rPr lang="en-US" dirty="0" err="1"/>
              <a:t>Seg</a:t>
            </a:r>
            <a:r>
              <a:rPr lang="en-US" dirty="0"/>
              <a:t> SC </a:t>
            </a:r>
            <a:r>
              <a:rPr lang="en-US" dirty="0" smtClean="0"/>
              <a:t>4.xls</a:t>
            </a:r>
          </a:p>
          <a:p>
            <a:r>
              <a:rPr lang="en-US" dirty="0" smtClean="0"/>
              <a:t>Worksheet: Release Sheet_V2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16" y="430949"/>
            <a:ext cx="5457825" cy="93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03" y="2478706"/>
            <a:ext cx="5457825" cy="317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799" y="2507280"/>
            <a:ext cx="5457825" cy="311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603" y="345688"/>
            <a:ext cx="1618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UPSTREAM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503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23" y="0"/>
            <a:ext cx="5457825" cy="933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10" y="1838209"/>
            <a:ext cx="5457825" cy="3114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858" y="1838209"/>
            <a:ext cx="5457825" cy="3114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603" y="345688"/>
            <a:ext cx="15696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HYBRID 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70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23" y="0"/>
            <a:ext cx="5457825" cy="93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2" y="2340013"/>
            <a:ext cx="5457825" cy="311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335" y="2340012"/>
            <a:ext cx="5457825" cy="3114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603" y="345688"/>
            <a:ext cx="15696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HYBRID 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07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23" y="0"/>
            <a:ext cx="5457825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70" y="1080739"/>
            <a:ext cx="4918269" cy="2815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176" y="1080739"/>
            <a:ext cx="4963668" cy="2815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230" y="4043372"/>
            <a:ext cx="4840210" cy="2762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03" y="345688"/>
            <a:ext cx="2199961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SEGMENTED 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9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23" y="0"/>
            <a:ext cx="5457825" cy="93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2123378"/>
            <a:ext cx="5457825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858" y="2123378"/>
            <a:ext cx="5457825" cy="3114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03" y="345688"/>
            <a:ext cx="2199961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SEGMENTED DS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74999" y="1627949"/>
            <a:ext cx="204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turns per pancake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8170" y="1631254"/>
            <a:ext cx="204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turns per pancake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362" y="2399241"/>
            <a:ext cx="6539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BACKUP – Clearances to Particle Envelopes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66" y="3038429"/>
            <a:ext cx="1171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O:\Magnet_Design_Tools\Magnet Projects\MOLLER - Hall A\5. Preliminary Drawings - uncontrolled\Beamline Cad\ENVELOPE CLEARANCES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6845" y="3836020"/>
            <a:ext cx="432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Filename: </a:t>
            </a:r>
            <a:r>
              <a:rPr lang="en-US" dirty="0"/>
              <a:t>COIL CLEARANCES </a:t>
            </a:r>
            <a:r>
              <a:rPr lang="en-US" dirty="0" smtClean="0"/>
              <a:t>2_RRW_dk.xlsx</a:t>
            </a:r>
          </a:p>
          <a:p>
            <a:r>
              <a:rPr lang="en-US" dirty="0" smtClean="0"/>
              <a:t>Worksheet: Nov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5839" y="514350"/>
            <a:ext cx="12030208" cy="4392187"/>
            <a:chOff x="35839" y="514350"/>
            <a:chExt cx="12030208" cy="43921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39" y="1929161"/>
              <a:ext cx="12030208" cy="29773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08760" y="514350"/>
              <a:ext cx="2018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UPSTREAM TOROID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6070" y="514350"/>
              <a:ext cx="2399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DOWNSTREAM TOROID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49112" y="96417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21602" y="96417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94092" y="96417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89667" y="96417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SC4</a:t>
              </a:r>
              <a:endParaRPr lang="en-US" dirty="0"/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4982850" y="1424809"/>
              <a:ext cx="663438" cy="530916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 rot="5400000">
              <a:off x="5855341" y="1453701"/>
              <a:ext cx="663438" cy="530916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 rot="5400000">
              <a:off x="6692668" y="1424809"/>
              <a:ext cx="663438" cy="530916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5400000">
              <a:off x="8745011" y="152133"/>
              <a:ext cx="663438" cy="2890618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87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56" y="1178271"/>
            <a:ext cx="10550932" cy="4849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603" y="345688"/>
            <a:ext cx="1618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UPSTREAM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29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046" y="228876"/>
            <a:ext cx="595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Introduction to the two DS coil designs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83346" y="888643"/>
            <a:ext cx="8987675" cy="5789054"/>
            <a:chOff x="361308" y="938538"/>
            <a:chExt cx="8665003" cy="55747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909" y="972724"/>
              <a:ext cx="8425402" cy="24690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1308" y="938538"/>
              <a:ext cx="3899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 Hybrid Torus: Co-wound coils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936" y="4024527"/>
              <a:ext cx="8010838" cy="224352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1308" y="3655195"/>
              <a:ext cx="456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 Segmented Torus: Independent coils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1639229"/>
              <a:ext cx="2419815" cy="1527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199" y="4985590"/>
              <a:ext cx="2419815" cy="1527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4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603" y="345688"/>
            <a:ext cx="289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DOWNSTREAM – SC1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1" y="1030309"/>
            <a:ext cx="9781978" cy="50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603" y="345688"/>
            <a:ext cx="289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DOWNSTREAM – SC2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62" y="1007505"/>
            <a:ext cx="9574627" cy="513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603" y="345688"/>
            <a:ext cx="289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DOWNSTREAM – SC3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1014188"/>
            <a:ext cx="9968248" cy="53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603" y="345688"/>
            <a:ext cx="289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DOWNSTREAM – SC4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071"/>
            <a:ext cx="12192000" cy="3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Engineering -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Choose appropriate design goals </a:t>
            </a:r>
            <a:r>
              <a:rPr lang="en-US" sz="2400" baseline="30000" dirty="0"/>
              <a:t>[1] </a:t>
            </a:r>
            <a:endParaRPr lang="en-US" baseline="30000" dirty="0" smtClean="0"/>
          </a:p>
          <a:p>
            <a:pPr lvl="1"/>
            <a:r>
              <a:rPr lang="en-US" sz="1800" dirty="0" smtClean="0"/>
              <a:t>Current density: 20 A/mm</a:t>
            </a:r>
            <a:r>
              <a:rPr lang="en-US" sz="1800" baseline="30000" dirty="0" smtClean="0"/>
              <a:t>2</a:t>
            </a:r>
            <a:endParaRPr lang="en-US" sz="1800" baseline="30000" dirty="0"/>
          </a:p>
          <a:p>
            <a:pPr lvl="1"/>
            <a:r>
              <a:rPr lang="en-US" sz="1800" dirty="0" smtClean="0"/>
              <a:t>Water Flow Velocity: 15 </a:t>
            </a:r>
            <a:r>
              <a:rPr lang="en-US" sz="1800" dirty="0" err="1" smtClean="0"/>
              <a:t>ft</a:t>
            </a:r>
            <a:r>
              <a:rPr lang="en-US" sz="1800" dirty="0" smtClean="0"/>
              <a:t>/sec</a:t>
            </a:r>
          </a:p>
          <a:p>
            <a:pPr lvl="1"/>
            <a:r>
              <a:rPr lang="en-US" sz="1800" dirty="0" smtClean="0"/>
              <a:t>Water temperature rise: 35 </a:t>
            </a:r>
            <a:r>
              <a:rPr lang="en-US" sz="1800" baseline="30000" dirty="0" err="1" smtClean="0"/>
              <a:t>o</a:t>
            </a:r>
            <a:r>
              <a:rPr lang="en-US" sz="1800" dirty="0" err="1" smtClean="0"/>
              <a:t>C</a:t>
            </a:r>
            <a:r>
              <a:rPr lang="en-US" sz="1800" dirty="0" smtClean="0"/>
              <a:t> ( note coolant supply 30 </a:t>
            </a:r>
            <a:r>
              <a:rPr lang="en-US" sz="1800" baseline="30000" dirty="0" err="1" smtClean="0"/>
              <a:t>o</a:t>
            </a:r>
            <a:r>
              <a:rPr lang="en-US" sz="1800" dirty="0" err="1" smtClean="0"/>
              <a:t>C</a:t>
            </a:r>
            <a:r>
              <a:rPr lang="en-US" sz="1800" dirty="0" smtClean="0"/>
              <a:t>)</a:t>
            </a:r>
          </a:p>
          <a:p>
            <a:r>
              <a:rPr lang="en-US" dirty="0" smtClean="0"/>
              <a:t>Choose a operating differential pressure 100 </a:t>
            </a:r>
            <a:r>
              <a:rPr lang="en-US" dirty="0" err="1" smtClean="0"/>
              <a:t>psid</a:t>
            </a:r>
            <a:r>
              <a:rPr lang="en-US" dirty="0" smtClean="0"/>
              <a:t> (chosen to allow increase if needed to create flow but not limiting fitting or hose type choice)</a:t>
            </a:r>
          </a:p>
          <a:p>
            <a:r>
              <a:rPr lang="en-US" b="1" dirty="0" smtClean="0"/>
              <a:t>Nominal</a:t>
            </a:r>
            <a:r>
              <a:rPr lang="en-US" dirty="0" smtClean="0"/>
              <a:t> Current (Ampere Turns) by zone provided by collaboration)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Design</a:t>
            </a:r>
            <a:r>
              <a:rPr lang="en-US" dirty="0" smtClean="0"/>
              <a:t> current is 110% of nominal value provided by the collaboration</a:t>
            </a:r>
          </a:p>
          <a:p>
            <a:r>
              <a:rPr lang="en-US" dirty="0"/>
              <a:t>Choose a conductor size (</a:t>
            </a:r>
            <a:r>
              <a:rPr lang="en-US" dirty="0" smtClean="0"/>
              <a:t>H x W x </a:t>
            </a:r>
            <a:r>
              <a:rPr lang="en-US" dirty="0" err="1" smtClean="0"/>
              <a:t>dia</a:t>
            </a:r>
            <a:r>
              <a:rPr lang="en-US" dirty="0"/>
              <a:t>) </a:t>
            </a:r>
            <a:r>
              <a:rPr lang="en-US" dirty="0" smtClean="0"/>
              <a:t>for each coil type and </a:t>
            </a:r>
            <a:r>
              <a:rPr lang="en-US" dirty="0"/>
              <a:t>create </a:t>
            </a:r>
            <a:r>
              <a:rPr lang="en-US" dirty="0" smtClean="0"/>
              <a:t>wind-able </a:t>
            </a:r>
            <a:r>
              <a:rPr lang="en-US" dirty="0"/>
              <a:t>design to </a:t>
            </a:r>
            <a:r>
              <a:rPr lang="en-US" dirty="0" smtClean="0"/>
              <a:t>match</a:t>
            </a:r>
            <a:r>
              <a:rPr lang="en-US" dirty="0"/>
              <a:t> collaboration requested current placement geometry </a:t>
            </a:r>
            <a:r>
              <a:rPr lang="en-US" dirty="0" smtClean="0"/>
              <a:t>and to clear particle tracks</a:t>
            </a:r>
            <a:endParaRPr lang="en-US" dirty="0"/>
          </a:p>
          <a:p>
            <a:r>
              <a:rPr lang="en-US" dirty="0" smtClean="0"/>
              <a:t>Provide simplified (blocky model) of winding layout to collaboration for evaluation of particle tracking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Spectrometer Engineering and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80584" y="3266897"/>
          <a:ext cx="108055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792">
                  <a:extLst>
                    <a:ext uri="{9D8B030D-6E8A-4147-A177-3AD203B41FA5}">
                      <a16:colId xmlns:a16="http://schemas.microsoft.com/office/drawing/2014/main" val="3909434552"/>
                    </a:ext>
                  </a:extLst>
                </a:gridCol>
                <a:gridCol w="1059365">
                  <a:extLst>
                    <a:ext uri="{9D8B030D-6E8A-4147-A177-3AD203B41FA5}">
                      <a16:colId xmlns:a16="http://schemas.microsoft.com/office/drawing/2014/main" val="856796487"/>
                    </a:ext>
                  </a:extLst>
                </a:gridCol>
                <a:gridCol w="1260088">
                  <a:extLst>
                    <a:ext uri="{9D8B030D-6E8A-4147-A177-3AD203B41FA5}">
                      <a16:colId xmlns:a16="http://schemas.microsoft.com/office/drawing/2014/main" val="941799510"/>
                    </a:ext>
                  </a:extLst>
                </a:gridCol>
                <a:gridCol w="1382751">
                  <a:extLst>
                    <a:ext uri="{9D8B030D-6E8A-4147-A177-3AD203B41FA5}">
                      <a16:colId xmlns:a16="http://schemas.microsoft.com/office/drawing/2014/main" val="74876729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46410389"/>
                    </a:ext>
                  </a:extLst>
                </a:gridCol>
                <a:gridCol w="1248936">
                  <a:extLst>
                    <a:ext uri="{9D8B030D-6E8A-4147-A177-3AD203B41FA5}">
                      <a16:colId xmlns:a16="http://schemas.microsoft.com/office/drawing/2014/main" val="5175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 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91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Hybrid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29160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7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Segmented (15% More than Hybrid DS</a:t>
                      </a:r>
                      <a:r>
                        <a:rPr lang="en-US" baseline="0" dirty="0" smtClean="0"/>
                        <a:t> coil)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19391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1342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14233" y="1069965"/>
            <a:ext cx="486947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[1] – Based on review of water-cooled magnets at </a:t>
            </a:r>
            <a:r>
              <a:rPr lang="en-US" sz="1400" dirty="0" err="1" smtClean="0"/>
              <a:t>JLab</a:t>
            </a:r>
            <a:r>
              <a:rPr lang="en-US" sz="1400" dirty="0" smtClean="0"/>
              <a:t> and SLAC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19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205" y="104602"/>
            <a:ext cx="8551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How did we use the Pugh Matrix – </a:t>
            </a:r>
            <a:r>
              <a:rPr lang="en-US" sz="2800" b="1" dirty="0" smtClean="0">
                <a:solidFill>
                  <a:srgbClr val="00B050"/>
                </a:solidFill>
              </a:rPr>
              <a:t>this was a team effort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205" y="627822"/>
            <a:ext cx="11185753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Enter Critical to Quality (CTQs) requirements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For the Moller spectrometer, the main requirement (obviously) is being able to perform the physics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top level requirement can be broken down further to include the engineering requirements. We have divided it into DESIGN, FABRICATION, ASSEMBLY and OPERATION</a:t>
            </a:r>
          </a:p>
          <a:p>
            <a:pPr lvl="2"/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Give each CTQ a weight </a:t>
            </a:r>
            <a:r>
              <a:rPr lang="en-US" sz="2400" dirty="0" smtClean="0"/>
              <a:t>– i.e. ask ourselves how important is each CTQ to satisfying the physics requirements? The weights are usually rated from 1 to 10.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400" b="1" dirty="0" smtClean="0"/>
              <a:t>Rate each alternative design </a:t>
            </a:r>
            <a:r>
              <a:rPr lang="en-US" sz="2400" dirty="0" smtClean="0"/>
              <a:t>as better (1), worse (-1) or the same (0) as the ‘baseline design’.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Here we have selected the ‘baseline design’ to be the Hybrid coil design and the segmented coil design as the alternative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610" y="3559394"/>
            <a:ext cx="6805925" cy="13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458" y="189571"/>
            <a:ext cx="246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PHYSICS CRITERIA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39990" y="2743200"/>
            <a:ext cx="158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Juliette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4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458" y="189571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ENGINEERING CRITERIA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2458" y="780586"/>
            <a:ext cx="9647385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Design Criteria</a:t>
            </a:r>
            <a:endParaRPr lang="en-US" sz="22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Both coil designs satisfy physics optics requirements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Both coil designs can satisfy all the engineering design goals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urrent density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Temperature rise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Water flow velocity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Pressure drop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Both coil designs can satisfy the clearances to particle envelopes requirements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Power supply cost, number of joints, number of isolation breaks, etc. are similar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The segmented coil design is less technically complex</a:t>
            </a:r>
          </a:p>
          <a:p>
            <a:endParaRPr lang="en-US" sz="2200" dirty="0" smtClean="0"/>
          </a:p>
          <a:p>
            <a:r>
              <a:rPr lang="en-US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In terms of design, both designs are largely similar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5419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458" y="189571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ENGINEERING CRITERIA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2458" y="780586"/>
            <a:ext cx="1049329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Fabrication Criteria</a:t>
            </a:r>
            <a:endParaRPr lang="en-US" sz="22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The segmented coil design is less technically complex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Less complicated winding tooling, jigs and fixtures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Easier to wind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Easier to apply Ground wrap insulation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Easier to pot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Easier to control fabrication tolerances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Attachment of water and electrical fittings will be easier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Carrying out QA/QC checks on individual coils should be easier </a:t>
            </a:r>
          </a:p>
          <a:p>
            <a:endParaRPr lang="en-US" sz="2200" dirty="0" smtClean="0"/>
          </a:p>
          <a:p>
            <a:r>
              <a:rPr lang="en-US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T</a:t>
            </a:r>
            <a:r>
              <a:rPr lang="en-US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he segmented design should be more straightforward to fabricate, thereby reducing risk.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6036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458" y="189571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ENGINEERING CRITERIA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2458" y="780586"/>
            <a:ext cx="10493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Assembly Criteria</a:t>
            </a:r>
            <a:endParaRPr lang="en-US" sz="22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The segmented coil design is less technically complex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Handling and assembly should be easier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However, final alignment may require more effort due to having to align more separate elements </a:t>
            </a:r>
          </a:p>
          <a:p>
            <a:endParaRPr lang="en-US" sz="2200" dirty="0" smtClean="0"/>
          </a:p>
          <a:p>
            <a:r>
              <a:rPr lang="en-US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T</a:t>
            </a:r>
            <a:r>
              <a:rPr lang="en-US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he segmented design should be more straightforward to assemble thereby reducing risk.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458" y="3887971"/>
            <a:ext cx="104932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Operation Criteria</a:t>
            </a:r>
            <a:endParaRPr lang="en-US" sz="22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Both designs are very similar with regards to operation – i.e. forces, stresses, thermal growth are comparable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Although the segmented design may be more prone to changes in alignment during operation, any misalignment can be assessed and addressed more easily than for the hybrid. </a:t>
            </a:r>
          </a:p>
          <a:p>
            <a:endParaRPr lang="en-US" sz="2200" dirty="0" smtClean="0"/>
          </a:p>
          <a:p>
            <a:r>
              <a:rPr lang="en-US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T</a:t>
            </a:r>
            <a:r>
              <a:rPr lang="en-US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he segmented design should be more straightforward to align for operation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63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1349</Words>
  <Application>Microsoft Office PowerPoint</Application>
  <PresentationFormat>Widescreen</PresentationFormat>
  <Paragraphs>227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PingFangSC-Regular</vt:lpstr>
      <vt:lpstr>Wingdings</vt:lpstr>
      <vt:lpstr>Office Theme</vt:lpstr>
      <vt:lpstr>Moller Spectrometer Down Stream Toroid Coil Design Down Select Decision</vt:lpstr>
      <vt:lpstr>PowerPoint Presentation</vt:lpstr>
      <vt:lpstr>PowerPoint Presentation</vt:lpstr>
      <vt:lpstr>Coil Engineering -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Subsystem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Moller Spectrometer Down Stream Toroid Coil Design Down Select Decision</dc:title>
  <dc:creator>Ruben Fair</dc:creator>
  <cp:lastModifiedBy>Ruben Fair</cp:lastModifiedBy>
  <cp:revision>23</cp:revision>
  <dcterms:created xsi:type="dcterms:W3CDTF">2020-12-12T21:22:12Z</dcterms:created>
  <dcterms:modified xsi:type="dcterms:W3CDTF">2020-12-15T17:32:37Z</dcterms:modified>
</cp:coreProperties>
</file>