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360" r:id="rId3"/>
    <p:sldId id="367" r:id="rId4"/>
    <p:sldId id="368" r:id="rId5"/>
    <p:sldId id="369" r:id="rId6"/>
    <p:sldId id="280" r:id="rId7"/>
    <p:sldId id="358" r:id="rId8"/>
    <p:sldId id="312" r:id="rId9"/>
    <p:sldId id="359" r:id="rId10"/>
    <p:sldId id="330" r:id="rId11"/>
    <p:sldId id="267" r:id="rId12"/>
    <p:sldId id="361" r:id="rId13"/>
    <p:sldId id="363" r:id="rId14"/>
    <p:sldId id="364" r:id="rId15"/>
    <p:sldId id="362" r:id="rId16"/>
    <p:sldId id="365" r:id="rId17"/>
    <p:sldId id="366" r:id="rId18"/>
    <p:sldId id="266" r:id="rId19"/>
    <p:sldId id="317" r:id="rId20"/>
    <p:sldId id="339" r:id="rId21"/>
    <p:sldId id="354" r:id="rId22"/>
    <p:sldId id="353" r:id="rId23"/>
    <p:sldId id="331" r:id="rId24"/>
    <p:sldId id="355" r:id="rId25"/>
    <p:sldId id="356" r:id="rId26"/>
    <p:sldId id="333" r:id="rId27"/>
    <p:sldId id="332" r:id="rId28"/>
    <p:sldId id="33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1BFF"/>
    <a:srgbClr val="FF00FF"/>
    <a:srgbClr val="FF2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77" d="100"/>
          <a:sy n="177" d="100"/>
        </p:scale>
        <p:origin x="374" y="2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644EA8-1356-441F-B067-C99BF41F9400}" type="datetimeFigureOut">
              <a:rPr lang="en-US" smtClean="0"/>
              <a:t>5/13/2020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AF3ABA-98F6-4051-A370-8342DF88A19C}" type="slidenum">
              <a:rPr lang="en-US" smtClean="0"/>
              <a:t>‹#›</a:t>
            </a:fld>
            <a:endParaRPr lang="en-US"/>
          </a:p>
        </p:txBody>
      </p:sp>
    </p:spTree>
    <p:extLst>
      <p:ext uri="{BB962C8B-B14F-4D97-AF65-F5344CB8AC3E}">
        <p14:creationId xmlns:p14="http://schemas.microsoft.com/office/powerpoint/2010/main" val="2472227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D4F9D-65A8-4ABA-9344-21EDE7D7C5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B5153C-A772-4907-B76E-89F32CD886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4A66D78-53EF-41C3-B162-007DD51CD8F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4D2ECC1-95F1-4601-B987-EF4FB09AFB9F}"/>
              </a:ext>
            </a:extLst>
          </p:cNvPr>
          <p:cNvSpPr>
            <a:spLocks noGrp="1"/>
          </p:cNvSpPr>
          <p:nvPr>
            <p:ph type="ftr" sz="quarter" idx="11"/>
          </p:nvPr>
        </p:nvSpPr>
        <p:spPr/>
        <p:txBody>
          <a:bodyPr/>
          <a:lstStyle/>
          <a:p>
            <a:r>
              <a:rPr lang="en-US"/>
              <a:t>Ciprian Gal</a:t>
            </a:r>
          </a:p>
        </p:txBody>
      </p:sp>
      <p:sp>
        <p:nvSpPr>
          <p:cNvPr id="6" name="Slide Number Placeholder 5">
            <a:extLst>
              <a:ext uri="{FF2B5EF4-FFF2-40B4-BE49-F238E27FC236}">
                <a16:creationId xmlns:a16="http://schemas.microsoft.com/office/drawing/2014/main" id="{7E724BF6-A165-4EA4-9AB7-B4A5B4267571}"/>
              </a:ext>
            </a:extLst>
          </p:cNvPr>
          <p:cNvSpPr>
            <a:spLocks noGrp="1"/>
          </p:cNvSpPr>
          <p:nvPr>
            <p:ph type="sldNum" sz="quarter" idx="12"/>
          </p:nvPr>
        </p:nvSpPr>
        <p:spPr/>
        <p:txBody>
          <a:bodyPr/>
          <a:lstStyle/>
          <a:p>
            <a:fld id="{4CDA4B9D-FE46-474D-9F50-032B36FEA47E}" type="slidenum">
              <a:rPr lang="en-US" smtClean="0"/>
              <a:t>‹#›</a:t>
            </a:fld>
            <a:endParaRPr lang="en-US"/>
          </a:p>
        </p:txBody>
      </p:sp>
    </p:spTree>
    <p:extLst>
      <p:ext uri="{BB962C8B-B14F-4D97-AF65-F5344CB8AC3E}">
        <p14:creationId xmlns:p14="http://schemas.microsoft.com/office/powerpoint/2010/main" val="912038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E4E73-455F-4692-BAB6-EF363A1920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2EF2F0-FE9C-4471-B716-9043D0D9ED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ABD071-0E9E-42A5-AEC3-D0665C30256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BD12673-0448-4A3A-926C-FF19ED6EE262}"/>
              </a:ext>
            </a:extLst>
          </p:cNvPr>
          <p:cNvSpPr>
            <a:spLocks noGrp="1"/>
          </p:cNvSpPr>
          <p:nvPr>
            <p:ph type="ftr" sz="quarter" idx="11"/>
          </p:nvPr>
        </p:nvSpPr>
        <p:spPr/>
        <p:txBody>
          <a:bodyPr/>
          <a:lstStyle/>
          <a:p>
            <a:r>
              <a:rPr lang="en-US"/>
              <a:t>Ciprian Gal</a:t>
            </a:r>
          </a:p>
        </p:txBody>
      </p:sp>
      <p:sp>
        <p:nvSpPr>
          <p:cNvPr id="6" name="Slide Number Placeholder 5">
            <a:extLst>
              <a:ext uri="{FF2B5EF4-FFF2-40B4-BE49-F238E27FC236}">
                <a16:creationId xmlns:a16="http://schemas.microsoft.com/office/drawing/2014/main" id="{1CFCCCCE-3A47-4508-8C82-A2FFA841465C}"/>
              </a:ext>
            </a:extLst>
          </p:cNvPr>
          <p:cNvSpPr>
            <a:spLocks noGrp="1"/>
          </p:cNvSpPr>
          <p:nvPr>
            <p:ph type="sldNum" sz="quarter" idx="12"/>
          </p:nvPr>
        </p:nvSpPr>
        <p:spPr/>
        <p:txBody>
          <a:bodyPr/>
          <a:lstStyle/>
          <a:p>
            <a:fld id="{4CDA4B9D-FE46-474D-9F50-032B36FEA47E}" type="slidenum">
              <a:rPr lang="en-US" smtClean="0"/>
              <a:t>‹#›</a:t>
            </a:fld>
            <a:endParaRPr lang="en-US"/>
          </a:p>
        </p:txBody>
      </p:sp>
    </p:spTree>
    <p:extLst>
      <p:ext uri="{BB962C8B-B14F-4D97-AF65-F5344CB8AC3E}">
        <p14:creationId xmlns:p14="http://schemas.microsoft.com/office/powerpoint/2010/main" val="1650849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07FCF6-0989-4E25-BCAE-8578740563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5D74EC-5096-4742-A580-51219418A7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C7942E-C631-4FC3-B52D-CCA1712EB63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4B9C9F7-AE34-4D8D-9682-3A11AE7DE809}"/>
              </a:ext>
            </a:extLst>
          </p:cNvPr>
          <p:cNvSpPr>
            <a:spLocks noGrp="1"/>
          </p:cNvSpPr>
          <p:nvPr>
            <p:ph type="ftr" sz="quarter" idx="11"/>
          </p:nvPr>
        </p:nvSpPr>
        <p:spPr/>
        <p:txBody>
          <a:bodyPr/>
          <a:lstStyle/>
          <a:p>
            <a:r>
              <a:rPr lang="en-US"/>
              <a:t>Ciprian Gal</a:t>
            </a:r>
          </a:p>
        </p:txBody>
      </p:sp>
      <p:sp>
        <p:nvSpPr>
          <p:cNvPr id="6" name="Slide Number Placeholder 5">
            <a:extLst>
              <a:ext uri="{FF2B5EF4-FFF2-40B4-BE49-F238E27FC236}">
                <a16:creationId xmlns:a16="http://schemas.microsoft.com/office/drawing/2014/main" id="{520F2755-29B6-44F4-801E-1CCA053BCA9B}"/>
              </a:ext>
            </a:extLst>
          </p:cNvPr>
          <p:cNvSpPr>
            <a:spLocks noGrp="1"/>
          </p:cNvSpPr>
          <p:nvPr>
            <p:ph type="sldNum" sz="quarter" idx="12"/>
          </p:nvPr>
        </p:nvSpPr>
        <p:spPr/>
        <p:txBody>
          <a:bodyPr/>
          <a:lstStyle/>
          <a:p>
            <a:fld id="{4CDA4B9D-FE46-474D-9F50-032B36FEA47E}" type="slidenum">
              <a:rPr lang="en-US" smtClean="0"/>
              <a:t>‹#›</a:t>
            </a:fld>
            <a:endParaRPr lang="en-US"/>
          </a:p>
        </p:txBody>
      </p:sp>
    </p:spTree>
    <p:extLst>
      <p:ext uri="{BB962C8B-B14F-4D97-AF65-F5344CB8AC3E}">
        <p14:creationId xmlns:p14="http://schemas.microsoft.com/office/powerpoint/2010/main" val="361137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sz="1000" baseline="0">
                <a:solidFill>
                  <a:schemeClr val="tx1"/>
                </a:solidFill>
                <a:latin typeface="Arial" charset="0"/>
              </a:defRPr>
            </a:lvl1pPr>
          </a:lstStyle>
          <a:p>
            <a:r>
              <a:rPr lang="en-US"/>
              <a:t>MOLLER Design Review, December 2019</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9267" y="6407801"/>
            <a:ext cx="1772067" cy="430392"/>
          </a:xfrm>
          <a:prstGeom prst="rect">
            <a:avLst/>
          </a:prstGeom>
        </p:spPr>
      </p:pic>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2742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27706-0A45-4DF7-8995-60DFC9AAB10C}"/>
              </a:ext>
            </a:extLst>
          </p:cNvPr>
          <p:cNvSpPr>
            <a:spLocks noGrp="1"/>
          </p:cNvSpPr>
          <p:nvPr>
            <p:ph type="title"/>
          </p:nvPr>
        </p:nvSpPr>
        <p:spPr>
          <a:xfrm>
            <a:off x="0" y="1633"/>
            <a:ext cx="12192000" cy="94839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A3389F6-A9E5-45B1-A0A6-4CADE578299B}"/>
              </a:ext>
            </a:extLst>
          </p:cNvPr>
          <p:cNvSpPr>
            <a:spLocks noGrp="1"/>
          </p:cNvSpPr>
          <p:nvPr>
            <p:ph idx="1"/>
          </p:nvPr>
        </p:nvSpPr>
        <p:spPr>
          <a:xfrm>
            <a:off x="0" y="3936670"/>
            <a:ext cx="12192000" cy="2488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0F95C53-A248-4EEA-9D0E-A0672E88E781}"/>
              </a:ext>
            </a:extLst>
          </p:cNvPr>
          <p:cNvSpPr>
            <a:spLocks noGrp="1"/>
          </p:cNvSpPr>
          <p:nvPr>
            <p:ph type="ftr" sz="quarter" idx="11"/>
          </p:nvPr>
        </p:nvSpPr>
        <p:spPr>
          <a:xfrm>
            <a:off x="4038600" y="6572991"/>
            <a:ext cx="4114800" cy="247747"/>
          </a:xfrm>
        </p:spPr>
        <p:txBody>
          <a:bodyPr/>
          <a:lstStyle>
            <a:lvl1pPr>
              <a:defRPr sz="1600"/>
            </a:lvl1pPr>
          </a:lstStyle>
          <a:p>
            <a:r>
              <a:rPr lang="en-US" dirty="0"/>
              <a:t>Ciprian Gal</a:t>
            </a:r>
          </a:p>
        </p:txBody>
      </p:sp>
      <p:sp>
        <p:nvSpPr>
          <p:cNvPr id="6" name="Slide Number Placeholder 5">
            <a:extLst>
              <a:ext uri="{FF2B5EF4-FFF2-40B4-BE49-F238E27FC236}">
                <a16:creationId xmlns:a16="http://schemas.microsoft.com/office/drawing/2014/main" id="{F5EB9764-BC94-467D-A945-C1BCD4C02BE6}"/>
              </a:ext>
            </a:extLst>
          </p:cNvPr>
          <p:cNvSpPr>
            <a:spLocks noGrp="1"/>
          </p:cNvSpPr>
          <p:nvPr>
            <p:ph type="sldNum" sz="quarter" idx="12"/>
          </p:nvPr>
        </p:nvSpPr>
        <p:spPr>
          <a:xfrm>
            <a:off x="9448800" y="6578929"/>
            <a:ext cx="2743200" cy="247748"/>
          </a:xfrm>
        </p:spPr>
        <p:txBody>
          <a:bodyPr/>
          <a:lstStyle>
            <a:lvl1pPr>
              <a:defRPr sz="1600"/>
            </a:lvl1pPr>
          </a:lstStyle>
          <a:p>
            <a:fld id="{4CDA4B9D-FE46-474D-9F50-032B36FEA47E}" type="slidenum">
              <a:rPr lang="en-US" smtClean="0"/>
              <a:pPr/>
              <a:t>‹#›</a:t>
            </a:fld>
            <a:endParaRPr lang="en-US" dirty="0"/>
          </a:p>
        </p:txBody>
      </p:sp>
      <p:pic>
        <p:nvPicPr>
          <p:cNvPr id="8" name="Picture 7">
            <a:extLst>
              <a:ext uri="{FF2B5EF4-FFF2-40B4-BE49-F238E27FC236}">
                <a16:creationId xmlns:a16="http://schemas.microsoft.com/office/drawing/2014/main" id="{076A8E94-681B-40AE-A132-9E28380B51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95667"/>
            <a:ext cx="1903391" cy="362333"/>
          </a:xfrm>
          <a:prstGeom prst="rect">
            <a:avLst/>
          </a:prstGeom>
        </p:spPr>
      </p:pic>
    </p:spTree>
    <p:extLst>
      <p:ext uri="{BB962C8B-B14F-4D97-AF65-F5344CB8AC3E}">
        <p14:creationId xmlns:p14="http://schemas.microsoft.com/office/powerpoint/2010/main" val="527199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62107-3449-4838-B2C3-470EA3062C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1A3F4A-C0CB-4330-891A-2AF34D5D32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CAEF01-793E-4960-8F4D-B7924EEAAC2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2BA89DB-CB99-42E6-A23A-7DAA3E705283}"/>
              </a:ext>
            </a:extLst>
          </p:cNvPr>
          <p:cNvSpPr>
            <a:spLocks noGrp="1"/>
          </p:cNvSpPr>
          <p:nvPr>
            <p:ph type="ftr" sz="quarter" idx="11"/>
          </p:nvPr>
        </p:nvSpPr>
        <p:spPr/>
        <p:txBody>
          <a:bodyPr/>
          <a:lstStyle/>
          <a:p>
            <a:r>
              <a:rPr lang="en-US"/>
              <a:t>Ciprian Gal</a:t>
            </a:r>
          </a:p>
        </p:txBody>
      </p:sp>
      <p:sp>
        <p:nvSpPr>
          <p:cNvPr id="6" name="Slide Number Placeholder 5">
            <a:extLst>
              <a:ext uri="{FF2B5EF4-FFF2-40B4-BE49-F238E27FC236}">
                <a16:creationId xmlns:a16="http://schemas.microsoft.com/office/drawing/2014/main" id="{503FFC90-26BF-49B9-8034-3B935BF96C60}"/>
              </a:ext>
            </a:extLst>
          </p:cNvPr>
          <p:cNvSpPr>
            <a:spLocks noGrp="1"/>
          </p:cNvSpPr>
          <p:nvPr>
            <p:ph type="sldNum" sz="quarter" idx="12"/>
          </p:nvPr>
        </p:nvSpPr>
        <p:spPr/>
        <p:txBody>
          <a:bodyPr/>
          <a:lstStyle/>
          <a:p>
            <a:fld id="{4CDA4B9D-FE46-474D-9F50-032B36FEA47E}" type="slidenum">
              <a:rPr lang="en-US" smtClean="0"/>
              <a:t>‹#›</a:t>
            </a:fld>
            <a:endParaRPr lang="en-US"/>
          </a:p>
        </p:txBody>
      </p:sp>
    </p:spTree>
    <p:extLst>
      <p:ext uri="{BB962C8B-B14F-4D97-AF65-F5344CB8AC3E}">
        <p14:creationId xmlns:p14="http://schemas.microsoft.com/office/powerpoint/2010/main" val="733366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650FD-0C2A-4DA1-89E0-A66E81FE33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C3340E-CD56-4152-9C74-8B35BFA14F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59538F-2517-4684-A71D-86015CA34A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4A49FD-8009-4BA0-A2F0-4D2A8756E5F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9CCC94E-9B48-4EA5-AE9F-0CE8611E8EBE}"/>
              </a:ext>
            </a:extLst>
          </p:cNvPr>
          <p:cNvSpPr>
            <a:spLocks noGrp="1"/>
          </p:cNvSpPr>
          <p:nvPr>
            <p:ph type="ftr" sz="quarter" idx="11"/>
          </p:nvPr>
        </p:nvSpPr>
        <p:spPr/>
        <p:txBody>
          <a:bodyPr/>
          <a:lstStyle/>
          <a:p>
            <a:r>
              <a:rPr lang="en-US"/>
              <a:t>Ciprian Gal</a:t>
            </a:r>
          </a:p>
        </p:txBody>
      </p:sp>
      <p:sp>
        <p:nvSpPr>
          <p:cNvPr id="7" name="Slide Number Placeholder 6">
            <a:extLst>
              <a:ext uri="{FF2B5EF4-FFF2-40B4-BE49-F238E27FC236}">
                <a16:creationId xmlns:a16="http://schemas.microsoft.com/office/drawing/2014/main" id="{BE5ACB86-85D7-46FC-A8F3-5E34F09CA32F}"/>
              </a:ext>
            </a:extLst>
          </p:cNvPr>
          <p:cNvSpPr>
            <a:spLocks noGrp="1"/>
          </p:cNvSpPr>
          <p:nvPr>
            <p:ph type="sldNum" sz="quarter" idx="12"/>
          </p:nvPr>
        </p:nvSpPr>
        <p:spPr/>
        <p:txBody>
          <a:bodyPr/>
          <a:lstStyle/>
          <a:p>
            <a:fld id="{4CDA4B9D-FE46-474D-9F50-032B36FEA47E}" type="slidenum">
              <a:rPr lang="en-US" smtClean="0"/>
              <a:t>‹#›</a:t>
            </a:fld>
            <a:endParaRPr lang="en-US"/>
          </a:p>
        </p:txBody>
      </p:sp>
    </p:spTree>
    <p:extLst>
      <p:ext uri="{BB962C8B-B14F-4D97-AF65-F5344CB8AC3E}">
        <p14:creationId xmlns:p14="http://schemas.microsoft.com/office/powerpoint/2010/main" val="3922455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A4E4C-04BC-4B78-8727-005D60963B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B915FD-A338-4502-AB37-B5EA801CED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12FC04-CB5E-4BA5-B162-B4EE912AC3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2F98D2-1685-458F-9632-16C2976C28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D23E7B-55F0-40A5-B1AF-E6D641788D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A93515-380C-42B2-8FF7-0C178A2BDF77}"/>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75AE835A-27F8-46E0-BA28-E1DAF8BDF1B7}"/>
              </a:ext>
            </a:extLst>
          </p:cNvPr>
          <p:cNvSpPr>
            <a:spLocks noGrp="1"/>
          </p:cNvSpPr>
          <p:nvPr>
            <p:ph type="ftr" sz="quarter" idx="11"/>
          </p:nvPr>
        </p:nvSpPr>
        <p:spPr/>
        <p:txBody>
          <a:bodyPr/>
          <a:lstStyle/>
          <a:p>
            <a:r>
              <a:rPr lang="en-US"/>
              <a:t>Ciprian Gal</a:t>
            </a:r>
          </a:p>
        </p:txBody>
      </p:sp>
      <p:sp>
        <p:nvSpPr>
          <p:cNvPr id="9" name="Slide Number Placeholder 8">
            <a:extLst>
              <a:ext uri="{FF2B5EF4-FFF2-40B4-BE49-F238E27FC236}">
                <a16:creationId xmlns:a16="http://schemas.microsoft.com/office/drawing/2014/main" id="{CE3A31B8-E63B-4837-8C18-CEB1EFF3D21A}"/>
              </a:ext>
            </a:extLst>
          </p:cNvPr>
          <p:cNvSpPr>
            <a:spLocks noGrp="1"/>
          </p:cNvSpPr>
          <p:nvPr>
            <p:ph type="sldNum" sz="quarter" idx="12"/>
          </p:nvPr>
        </p:nvSpPr>
        <p:spPr/>
        <p:txBody>
          <a:bodyPr/>
          <a:lstStyle/>
          <a:p>
            <a:fld id="{4CDA4B9D-FE46-474D-9F50-032B36FEA47E}" type="slidenum">
              <a:rPr lang="en-US" smtClean="0"/>
              <a:t>‹#›</a:t>
            </a:fld>
            <a:endParaRPr lang="en-US"/>
          </a:p>
        </p:txBody>
      </p:sp>
    </p:spTree>
    <p:extLst>
      <p:ext uri="{BB962C8B-B14F-4D97-AF65-F5344CB8AC3E}">
        <p14:creationId xmlns:p14="http://schemas.microsoft.com/office/powerpoint/2010/main" val="3651418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38B68-E249-4640-8CE1-1A05FEC0A8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DB7280-7B58-4E53-A9CC-7818BCA99F8D}"/>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DA3D4F2-D984-474A-A4B8-0D38BC88D3D2}"/>
              </a:ext>
            </a:extLst>
          </p:cNvPr>
          <p:cNvSpPr>
            <a:spLocks noGrp="1"/>
          </p:cNvSpPr>
          <p:nvPr>
            <p:ph type="ftr" sz="quarter" idx="11"/>
          </p:nvPr>
        </p:nvSpPr>
        <p:spPr/>
        <p:txBody>
          <a:bodyPr/>
          <a:lstStyle/>
          <a:p>
            <a:r>
              <a:rPr lang="en-US"/>
              <a:t>Ciprian Gal</a:t>
            </a:r>
          </a:p>
        </p:txBody>
      </p:sp>
      <p:sp>
        <p:nvSpPr>
          <p:cNvPr id="5" name="Slide Number Placeholder 4">
            <a:extLst>
              <a:ext uri="{FF2B5EF4-FFF2-40B4-BE49-F238E27FC236}">
                <a16:creationId xmlns:a16="http://schemas.microsoft.com/office/drawing/2014/main" id="{3E7B533F-EE36-47DA-9EC3-EAF67C9307D7}"/>
              </a:ext>
            </a:extLst>
          </p:cNvPr>
          <p:cNvSpPr>
            <a:spLocks noGrp="1"/>
          </p:cNvSpPr>
          <p:nvPr>
            <p:ph type="sldNum" sz="quarter" idx="12"/>
          </p:nvPr>
        </p:nvSpPr>
        <p:spPr/>
        <p:txBody>
          <a:bodyPr/>
          <a:lstStyle/>
          <a:p>
            <a:fld id="{4CDA4B9D-FE46-474D-9F50-032B36FEA47E}" type="slidenum">
              <a:rPr lang="en-US" smtClean="0"/>
              <a:t>‹#›</a:t>
            </a:fld>
            <a:endParaRPr lang="en-US"/>
          </a:p>
        </p:txBody>
      </p:sp>
    </p:spTree>
    <p:extLst>
      <p:ext uri="{BB962C8B-B14F-4D97-AF65-F5344CB8AC3E}">
        <p14:creationId xmlns:p14="http://schemas.microsoft.com/office/powerpoint/2010/main" val="4034001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0C0763-063E-4B60-AA11-3FE18408B478}"/>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765C2C22-E4A0-4160-989D-52E3EBB40158}"/>
              </a:ext>
            </a:extLst>
          </p:cNvPr>
          <p:cNvSpPr>
            <a:spLocks noGrp="1"/>
          </p:cNvSpPr>
          <p:nvPr>
            <p:ph type="ftr" sz="quarter" idx="11"/>
          </p:nvPr>
        </p:nvSpPr>
        <p:spPr/>
        <p:txBody>
          <a:bodyPr/>
          <a:lstStyle/>
          <a:p>
            <a:r>
              <a:rPr lang="en-US"/>
              <a:t>Ciprian Gal</a:t>
            </a:r>
          </a:p>
        </p:txBody>
      </p:sp>
      <p:sp>
        <p:nvSpPr>
          <p:cNvPr id="4" name="Slide Number Placeholder 3">
            <a:extLst>
              <a:ext uri="{FF2B5EF4-FFF2-40B4-BE49-F238E27FC236}">
                <a16:creationId xmlns:a16="http://schemas.microsoft.com/office/drawing/2014/main" id="{838A4E46-2E32-4F44-9542-82368F96DBC6}"/>
              </a:ext>
            </a:extLst>
          </p:cNvPr>
          <p:cNvSpPr>
            <a:spLocks noGrp="1"/>
          </p:cNvSpPr>
          <p:nvPr>
            <p:ph type="sldNum" sz="quarter" idx="12"/>
          </p:nvPr>
        </p:nvSpPr>
        <p:spPr/>
        <p:txBody>
          <a:bodyPr/>
          <a:lstStyle/>
          <a:p>
            <a:fld id="{4CDA4B9D-FE46-474D-9F50-032B36FEA47E}" type="slidenum">
              <a:rPr lang="en-US" smtClean="0"/>
              <a:t>‹#›</a:t>
            </a:fld>
            <a:endParaRPr lang="en-US"/>
          </a:p>
        </p:txBody>
      </p:sp>
    </p:spTree>
    <p:extLst>
      <p:ext uri="{BB962C8B-B14F-4D97-AF65-F5344CB8AC3E}">
        <p14:creationId xmlns:p14="http://schemas.microsoft.com/office/powerpoint/2010/main" val="3432666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3FD39-FCA6-4F25-8626-4653C8F0B3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5D7268-51DD-4A81-80C6-78F6F01E5B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A6C477-A89A-4E17-8899-88D0F57A8D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6B7054-97D7-4487-B76B-F1B805EEC8C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B259E4E-5859-4313-852C-BE9F46CA866E}"/>
              </a:ext>
            </a:extLst>
          </p:cNvPr>
          <p:cNvSpPr>
            <a:spLocks noGrp="1"/>
          </p:cNvSpPr>
          <p:nvPr>
            <p:ph type="ftr" sz="quarter" idx="11"/>
          </p:nvPr>
        </p:nvSpPr>
        <p:spPr/>
        <p:txBody>
          <a:bodyPr/>
          <a:lstStyle/>
          <a:p>
            <a:r>
              <a:rPr lang="en-US"/>
              <a:t>Ciprian Gal</a:t>
            </a:r>
          </a:p>
        </p:txBody>
      </p:sp>
      <p:sp>
        <p:nvSpPr>
          <p:cNvPr id="7" name="Slide Number Placeholder 6">
            <a:extLst>
              <a:ext uri="{FF2B5EF4-FFF2-40B4-BE49-F238E27FC236}">
                <a16:creationId xmlns:a16="http://schemas.microsoft.com/office/drawing/2014/main" id="{784AF00F-7CDE-4AB0-826B-44BDE154B2C4}"/>
              </a:ext>
            </a:extLst>
          </p:cNvPr>
          <p:cNvSpPr>
            <a:spLocks noGrp="1"/>
          </p:cNvSpPr>
          <p:nvPr>
            <p:ph type="sldNum" sz="quarter" idx="12"/>
          </p:nvPr>
        </p:nvSpPr>
        <p:spPr/>
        <p:txBody>
          <a:bodyPr/>
          <a:lstStyle/>
          <a:p>
            <a:fld id="{4CDA4B9D-FE46-474D-9F50-032B36FEA47E}" type="slidenum">
              <a:rPr lang="en-US" smtClean="0"/>
              <a:t>‹#›</a:t>
            </a:fld>
            <a:endParaRPr lang="en-US"/>
          </a:p>
        </p:txBody>
      </p:sp>
    </p:spTree>
    <p:extLst>
      <p:ext uri="{BB962C8B-B14F-4D97-AF65-F5344CB8AC3E}">
        <p14:creationId xmlns:p14="http://schemas.microsoft.com/office/powerpoint/2010/main" val="96098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E9E77-E0AD-4DA7-B092-021A5584BC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61D704-0D5D-4B2A-BC63-5C1ADD41DF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1F5ABA-DB59-4F8E-A1CD-298DD2B54F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4BFD43-DF4E-435A-9664-F02097C7F12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C28191F-CFEB-4E65-8EC0-0FE61D85D718}"/>
              </a:ext>
            </a:extLst>
          </p:cNvPr>
          <p:cNvSpPr>
            <a:spLocks noGrp="1"/>
          </p:cNvSpPr>
          <p:nvPr>
            <p:ph type="ftr" sz="quarter" idx="11"/>
          </p:nvPr>
        </p:nvSpPr>
        <p:spPr/>
        <p:txBody>
          <a:bodyPr/>
          <a:lstStyle/>
          <a:p>
            <a:r>
              <a:rPr lang="en-US"/>
              <a:t>Ciprian Gal</a:t>
            </a:r>
          </a:p>
        </p:txBody>
      </p:sp>
      <p:sp>
        <p:nvSpPr>
          <p:cNvPr id="7" name="Slide Number Placeholder 6">
            <a:extLst>
              <a:ext uri="{FF2B5EF4-FFF2-40B4-BE49-F238E27FC236}">
                <a16:creationId xmlns:a16="http://schemas.microsoft.com/office/drawing/2014/main" id="{DF673BD3-D871-4F4D-B429-A1BF92D13773}"/>
              </a:ext>
            </a:extLst>
          </p:cNvPr>
          <p:cNvSpPr>
            <a:spLocks noGrp="1"/>
          </p:cNvSpPr>
          <p:nvPr>
            <p:ph type="sldNum" sz="quarter" idx="12"/>
          </p:nvPr>
        </p:nvSpPr>
        <p:spPr/>
        <p:txBody>
          <a:bodyPr/>
          <a:lstStyle/>
          <a:p>
            <a:fld id="{4CDA4B9D-FE46-474D-9F50-032B36FEA47E}" type="slidenum">
              <a:rPr lang="en-US" smtClean="0"/>
              <a:t>‹#›</a:t>
            </a:fld>
            <a:endParaRPr lang="en-US"/>
          </a:p>
        </p:txBody>
      </p:sp>
    </p:spTree>
    <p:extLst>
      <p:ext uri="{BB962C8B-B14F-4D97-AF65-F5344CB8AC3E}">
        <p14:creationId xmlns:p14="http://schemas.microsoft.com/office/powerpoint/2010/main" val="1771639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11EABA-3DC6-4128-A5EB-469744FFC8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CB42C2-4C71-4212-AE26-4D1AFAF038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884A9A-AD70-4C7E-8BBD-08AA6D9D3C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C23E9C9B-A609-4A43-A835-24FC8E148D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Ciprian Gal</a:t>
            </a:r>
          </a:p>
        </p:txBody>
      </p:sp>
      <p:sp>
        <p:nvSpPr>
          <p:cNvPr id="6" name="Slide Number Placeholder 5">
            <a:extLst>
              <a:ext uri="{FF2B5EF4-FFF2-40B4-BE49-F238E27FC236}">
                <a16:creationId xmlns:a16="http://schemas.microsoft.com/office/drawing/2014/main" id="{EB50E706-B7EC-44D0-BC12-F87D5EB946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A4B9D-FE46-474D-9F50-032B36FEA47E}" type="slidenum">
              <a:rPr lang="en-US" smtClean="0"/>
              <a:t>‹#›</a:t>
            </a:fld>
            <a:endParaRPr lang="en-US"/>
          </a:p>
        </p:txBody>
      </p:sp>
    </p:spTree>
    <p:extLst>
      <p:ext uri="{BB962C8B-B14F-4D97-AF65-F5344CB8AC3E}">
        <p14:creationId xmlns:p14="http://schemas.microsoft.com/office/powerpoint/2010/main" val="24963234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moller.jlab.org/cgi-bin/DocDB/private/ShowDocument?docid=577"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66008-1FB0-49B8-9563-C622FD68A0F2}"/>
              </a:ext>
            </a:extLst>
          </p:cNvPr>
          <p:cNvSpPr>
            <a:spLocks noGrp="1"/>
          </p:cNvSpPr>
          <p:nvPr>
            <p:ph type="ctrTitle"/>
          </p:nvPr>
        </p:nvSpPr>
        <p:spPr/>
        <p:txBody>
          <a:bodyPr>
            <a:normAutofit/>
          </a:bodyPr>
          <a:lstStyle/>
          <a:p>
            <a:r>
              <a:rPr lang="en-US" dirty="0"/>
              <a:t>Simulation overview </a:t>
            </a:r>
            <a:br>
              <a:rPr lang="en-US" dirty="0"/>
            </a:br>
            <a:r>
              <a:rPr lang="en-US" dirty="0"/>
              <a:t>and recommendations</a:t>
            </a:r>
          </a:p>
        </p:txBody>
      </p:sp>
      <p:sp>
        <p:nvSpPr>
          <p:cNvPr id="3" name="Subtitle 2">
            <a:extLst>
              <a:ext uri="{FF2B5EF4-FFF2-40B4-BE49-F238E27FC236}">
                <a16:creationId xmlns:a16="http://schemas.microsoft.com/office/drawing/2014/main" id="{65375862-6F32-4705-BC52-D6D5E35B4260}"/>
              </a:ext>
            </a:extLst>
          </p:cNvPr>
          <p:cNvSpPr>
            <a:spLocks noGrp="1"/>
          </p:cNvSpPr>
          <p:nvPr>
            <p:ph type="subTitle" idx="1"/>
          </p:nvPr>
        </p:nvSpPr>
        <p:spPr>
          <a:xfrm>
            <a:off x="1524000" y="3602038"/>
            <a:ext cx="9143999" cy="845554"/>
          </a:xfrm>
        </p:spPr>
        <p:txBody>
          <a:bodyPr/>
          <a:lstStyle/>
          <a:p>
            <a:r>
              <a:rPr lang="en-US" dirty="0"/>
              <a:t>Ciprian Gal</a:t>
            </a:r>
          </a:p>
        </p:txBody>
      </p:sp>
      <p:pic>
        <p:nvPicPr>
          <p:cNvPr id="1026" name="Picture 2">
            <a:extLst>
              <a:ext uri="{FF2B5EF4-FFF2-40B4-BE49-F238E27FC236}">
                <a16:creationId xmlns:a16="http://schemas.microsoft.com/office/drawing/2014/main" id="{96985FAA-D512-4F34-A198-93C24B6828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1798" y="4942210"/>
            <a:ext cx="2368129" cy="19157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A0E3EDB-B176-441E-9B76-864F267A46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8033" y="5549173"/>
            <a:ext cx="4683967" cy="13088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B991104-D799-4ECC-84D6-FC759C32F7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715946"/>
            <a:ext cx="4298302" cy="2141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173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D01E45-3529-4322-B770-F980D64E3FF3}"/>
              </a:ext>
            </a:extLst>
          </p:cNvPr>
          <p:cNvPicPr>
            <a:picLocks noChangeAspect="1"/>
          </p:cNvPicPr>
          <p:nvPr/>
        </p:nvPicPr>
        <p:blipFill>
          <a:blip r:embed="rId2"/>
          <a:stretch>
            <a:fillRect/>
          </a:stretch>
        </p:blipFill>
        <p:spPr>
          <a:xfrm>
            <a:off x="0" y="653839"/>
            <a:ext cx="12192000" cy="5550322"/>
          </a:xfrm>
          <a:prstGeom prst="rect">
            <a:avLst/>
          </a:prstGeom>
        </p:spPr>
      </p:pic>
      <p:sp>
        <p:nvSpPr>
          <p:cNvPr id="2" name="Title 1">
            <a:extLst>
              <a:ext uri="{FF2B5EF4-FFF2-40B4-BE49-F238E27FC236}">
                <a16:creationId xmlns:a16="http://schemas.microsoft.com/office/drawing/2014/main" id="{E589E492-69BD-4972-B406-E12E2B9504CC}"/>
              </a:ext>
            </a:extLst>
          </p:cNvPr>
          <p:cNvSpPr>
            <a:spLocks noGrp="1"/>
          </p:cNvSpPr>
          <p:nvPr>
            <p:ph type="title"/>
          </p:nvPr>
        </p:nvSpPr>
        <p:spPr/>
        <p:txBody>
          <a:bodyPr/>
          <a:lstStyle/>
          <a:p>
            <a:r>
              <a:rPr lang="en-US" dirty="0"/>
              <a:t>Main detector rates</a:t>
            </a:r>
          </a:p>
        </p:txBody>
      </p:sp>
      <p:sp>
        <p:nvSpPr>
          <p:cNvPr id="4" name="Footer Placeholder 3">
            <a:extLst>
              <a:ext uri="{FF2B5EF4-FFF2-40B4-BE49-F238E27FC236}">
                <a16:creationId xmlns:a16="http://schemas.microsoft.com/office/drawing/2014/main" id="{0E346DF5-1635-473D-AFC8-2B8300AADD53}"/>
              </a:ext>
            </a:extLst>
          </p:cNvPr>
          <p:cNvSpPr>
            <a:spLocks noGrp="1"/>
          </p:cNvSpPr>
          <p:nvPr>
            <p:ph type="ftr" sz="quarter" idx="11"/>
          </p:nvPr>
        </p:nvSpPr>
        <p:spPr/>
        <p:txBody>
          <a:bodyPr/>
          <a:lstStyle/>
          <a:p>
            <a:r>
              <a:rPr lang="en-US"/>
              <a:t>Ciprian Gal</a:t>
            </a:r>
            <a:endParaRPr lang="en-US" dirty="0"/>
          </a:p>
        </p:txBody>
      </p:sp>
      <p:sp>
        <p:nvSpPr>
          <p:cNvPr id="5" name="Slide Number Placeholder 4">
            <a:extLst>
              <a:ext uri="{FF2B5EF4-FFF2-40B4-BE49-F238E27FC236}">
                <a16:creationId xmlns:a16="http://schemas.microsoft.com/office/drawing/2014/main" id="{A3783F55-82A6-4ABD-B1F3-E05538FCD4EF}"/>
              </a:ext>
            </a:extLst>
          </p:cNvPr>
          <p:cNvSpPr>
            <a:spLocks noGrp="1"/>
          </p:cNvSpPr>
          <p:nvPr>
            <p:ph type="sldNum" sz="quarter" idx="12"/>
          </p:nvPr>
        </p:nvSpPr>
        <p:spPr/>
        <p:txBody>
          <a:bodyPr/>
          <a:lstStyle/>
          <a:p>
            <a:fld id="{4CDA4B9D-FE46-474D-9F50-032B36FEA47E}" type="slidenum">
              <a:rPr lang="en-US" smtClean="0"/>
              <a:pPr/>
              <a:t>10</a:t>
            </a:fld>
            <a:endParaRPr lang="en-US" dirty="0"/>
          </a:p>
        </p:txBody>
      </p:sp>
      <p:sp>
        <p:nvSpPr>
          <p:cNvPr id="7" name="TextBox 6">
            <a:extLst>
              <a:ext uri="{FF2B5EF4-FFF2-40B4-BE49-F238E27FC236}">
                <a16:creationId xmlns:a16="http://schemas.microsoft.com/office/drawing/2014/main" id="{317AB8EF-1582-4307-AB75-C57490164E69}"/>
              </a:ext>
            </a:extLst>
          </p:cNvPr>
          <p:cNvSpPr txBox="1"/>
          <p:nvPr/>
        </p:nvSpPr>
        <p:spPr>
          <a:xfrm>
            <a:off x="4335370" y="4236943"/>
            <a:ext cx="2771097" cy="1384995"/>
          </a:xfrm>
          <a:prstGeom prst="rect">
            <a:avLst/>
          </a:prstGeom>
          <a:noFill/>
        </p:spPr>
        <p:txBody>
          <a:bodyPr wrap="square" rtlCol="0">
            <a:spAutoFit/>
          </a:bodyPr>
          <a:lstStyle/>
          <a:p>
            <a:r>
              <a:rPr lang="en-US" sz="1400" b="1" dirty="0"/>
              <a:t>Black: gamma</a:t>
            </a:r>
          </a:p>
          <a:p>
            <a:r>
              <a:rPr lang="en-US" sz="1400" b="1" dirty="0"/>
              <a:t>Red: e- and pi-</a:t>
            </a:r>
          </a:p>
          <a:p>
            <a:r>
              <a:rPr lang="en-US" sz="1400" b="1" dirty="0"/>
              <a:t>Green: e+ and pi+</a:t>
            </a:r>
          </a:p>
          <a:p>
            <a:r>
              <a:rPr lang="en-US" sz="1400" b="1" dirty="0"/>
              <a:t>Blue: neutrons</a:t>
            </a:r>
          </a:p>
          <a:p>
            <a:r>
              <a:rPr lang="en-US" sz="1400" b="1" dirty="0"/>
              <a:t>Magenta: “e+/-” E&gt;1MeV</a:t>
            </a:r>
          </a:p>
          <a:p>
            <a:r>
              <a:rPr lang="en-US" sz="1400" b="1" dirty="0"/>
              <a:t>Cyan: primary E&gt;1MeV</a:t>
            </a:r>
          </a:p>
        </p:txBody>
      </p:sp>
      <p:sp>
        <p:nvSpPr>
          <p:cNvPr id="8" name="Arrow: Down 7">
            <a:extLst>
              <a:ext uri="{FF2B5EF4-FFF2-40B4-BE49-F238E27FC236}">
                <a16:creationId xmlns:a16="http://schemas.microsoft.com/office/drawing/2014/main" id="{1A6DA7F2-0E47-4ECA-964D-3236DD660B64}"/>
              </a:ext>
            </a:extLst>
          </p:cNvPr>
          <p:cNvSpPr/>
          <p:nvPr/>
        </p:nvSpPr>
        <p:spPr>
          <a:xfrm>
            <a:off x="8091578" y="1095556"/>
            <a:ext cx="530524" cy="1130060"/>
          </a:xfrm>
          <a:prstGeom prst="downArrow">
            <a:avLst/>
          </a:prstGeom>
          <a:solidFill>
            <a:srgbClr val="FF2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E20E025-4A44-463D-A149-54D3AAA67FC2}"/>
              </a:ext>
            </a:extLst>
          </p:cNvPr>
          <p:cNvSpPr txBox="1"/>
          <p:nvPr/>
        </p:nvSpPr>
        <p:spPr>
          <a:xfrm>
            <a:off x="7673197" y="802256"/>
            <a:ext cx="1475981" cy="369332"/>
          </a:xfrm>
          <a:prstGeom prst="rect">
            <a:avLst/>
          </a:prstGeom>
          <a:noFill/>
        </p:spPr>
        <p:txBody>
          <a:bodyPr wrap="none" rtlCol="0">
            <a:spAutoFit/>
          </a:bodyPr>
          <a:lstStyle/>
          <a:p>
            <a:r>
              <a:rPr lang="en-US" dirty="0">
                <a:solidFill>
                  <a:srgbClr val="FF00FF"/>
                </a:solidFill>
              </a:rPr>
              <a:t>Moller events</a:t>
            </a:r>
          </a:p>
        </p:txBody>
      </p:sp>
    </p:spTree>
    <p:extLst>
      <p:ext uri="{BB962C8B-B14F-4D97-AF65-F5344CB8AC3E}">
        <p14:creationId xmlns:p14="http://schemas.microsoft.com/office/powerpoint/2010/main" val="273027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71D5772-0CAD-488B-8B2D-DA7CC48351D5}"/>
              </a:ext>
            </a:extLst>
          </p:cNvPr>
          <p:cNvPicPr>
            <a:picLocks noChangeAspect="1"/>
          </p:cNvPicPr>
          <p:nvPr/>
        </p:nvPicPr>
        <p:blipFill>
          <a:blip r:embed="rId2"/>
          <a:stretch>
            <a:fillRect/>
          </a:stretch>
        </p:blipFill>
        <p:spPr>
          <a:xfrm>
            <a:off x="255589" y="682614"/>
            <a:ext cx="9342483" cy="4136294"/>
          </a:xfrm>
          <a:prstGeom prst="rect">
            <a:avLst/>
          </a:prstGeom>
        </p:spPr>
      </p:pic>
      <p:sp>
        <p:nvSpPr>
          <p:cNvPr id="2" name="Title 1">
            <a:extLst>
              <a:ext uri="{FF2B5EF4-FFF2-40B4-BE49-F238E27FC236}">
                <a16:creationId xmlns:a16="http://schemas.microsoft.com/office/drawing/2014/main" id="{E589E492-69BD-4972-B406-E12E2B9504CC}"/>
              </a:ext>
            </a:extLst>
          </p:cNvPr>
          <p:cNvSpPr>
            <a:spLocks noGrp="1"/>
          </p:cNvSpPr>
          <p:nvPr>
            <p:ph type="title"/>
          </p:nvPr>
        </p:nvSpPr>
        <p:spPr/>
        <p:txBody>
          <a:bodyPr/>
          <a:lstStyle/>
          <a:p>
            <a:r>
              <a:rPr lang="en-US" dirty="0"/>
              <a:t>Normalization of NIEL numbers</a:t>
            </a:r>
          </a:p>
        </p:txBody>
      </p:sp>
      <p:sp>
        <p:nvSpPr>
          <p:cNvPr id="4" name="Footer Placeholder 3">
            <a:extLst>
              <a:ext uri="{FF2B5EF4-FFF2-40B4-BE49-F238E27FC236}">
                <a16:creationId xmlns:a16="http://schemas.microsoft.com/office/drawing/2014/main" id="{0E346DF5-1635-473D-AFC8-2B8300AADD53}"/>
              </a:ext>
            </a:extLst>
          </p:cNvPr>
          <p:cNvSpPr>
            <a:spLocks noGrp="1"/>
          </p:cNvSpPr>
          <p:nvPr>
            <p:ph type="ftr" sz="quarter" idx="11"/>
          </p:nvPr>
        </p:nvSpPr>
        <p:spPr/>
        <p:txBody>
          <a:bodyPr/>
          <a:lstStyle/>
          <a:p>
            <a:r>
              <a:rPr lang="en-US"/>
              <a:t>Ciprian Gal</a:t>
            </a:r>
            <a:endParaRPr lang="en-US" dirty="0"/>
          </a:p>
        </p:txBody>
      </p:sp>
      <p:sp>
        <p:nvSpPr>
          <p:cNvPr id="5" name="Slide Number Placeholder 4">
            <a:extLst>
              <a:ext uri="{FF2B5EF4-FFF2-40B4-BE49-F238E27FC236}">
                <a16:creationId xmlns:a16="http://schemas.microsoft.com/office/drawing/2014/main" id="{A3783F55-82A6-4ABD-B1F3-E05538FCD4EF}"/>
              </a:ext>
            </a:extLst>
          </p:cNvPr>
          <p:cNvSpPr>
            <a:spLocks noGrp="1"/>
          </p:cNvSpPr>
          <p:nvPr>
            <p:ph type="sldNum" sz="quarter" idx="12"/>
          </p:nvPr>
        </p:nvSpPr>
        <p:spPr/>
        <p:txBody>
          <a:bodyPr/>
          <a:lstStyle/>
          <a:p>
            <a:fld id="{4CDA4B9D-FE46-474D-9F50-032B36FEA47E}" type="slidenum">
              <a:rPr lang="en-US" smtClean="0"/>
              <a:pPr/>
              <a:t>11</a:t>
            </a:fld>
            <a:endParaRPr lang="en-US" dirty="0"/>
          </a:p>
        </p:txBody>
      </p:sp>
      <p:sp>
        <p:nvSpPr>
          <p:cNvPr id="8" name="Content Placeholder 7">
            <a:extLst>
              <a:ext uri="{FF2B5EF4-FFF2-40B4-BE49-F238E27FC236}">
                <a16:creationId xmlns:a16="http://schemas.microsoft.com/office/drawing/2014/main" id="{FEA93E1F-5E3D-413F-9881-4ECC34103705}"/>
              </a:ext>
            </a:extLst>
          </p:cNvPr>
          <p:cNvSpPr>
            <a:spLocks noGrp="1"/>
          </p:cNvSpPr>
          <p:nvPr>
            <p:ph idx="1"/>
          </p:nvPr>
        </p:nvSpPr>
        <p:spPr>
          <a:xfrm>
            <a:off x="0" y="4790392"/>
            <a:ext cx="12117696" cy="1726865"/>
          </a:xfrm>
        </p:spPr>
        <p:txBody>
          <a:bodyPr>
            <a:normAutofit fontScale="77500" lnSpcReduction="20000"/>
          </a:bodyPr>
          <a:lstStyle/>
          <a:p>
            <a:r>
              <a:rPr lang="en-US" dirty="0"/>
              <a:t>Scale NIEL numbers in ring 7 by: 1.6e17 (full PAC days)</a:t>
            </a:r>
          </a:p>
          <a:p>
            <a:r>
              <a:rPr lang="en-US" dirty="0"/>
              <a:t>We can clearly see that we are dominated by neutrons and we reach about 1E12 1-MeV </a:t>
            </a:r>
            <a:r>
              <a:rPr lang="en-US" dirty="0" err="1"/>
              <a:t>n</a:t>
            </a:r>
            <a:r>
              <a:rPr lang="en-US" baseline="-25000" dirty="0" err="1"/>
              <a:t>eq</a:t>
            </a:r>
            <a:r>
              <a:rPr lang="en-US" dirty="0"/>
              <a:t>/cm</a:t>
            </a:r>
            <a:r>
              <a:rPr lang="en-US" baseline="30000" dirty="0"/>
              <a:t>2</a:t>
            </a:r>
            <a:r>
              <a:rPr lang="en-US" dirty="0"/>
              <a:t> without any shielding (Chandan has more details about this) for the entire life of the experiment</a:t>
            </a:r>
          </a:p>
          <a:p>
            <a:r>
              <a:rPr lang="en-US" dirty="0"/>
              <a:t>Closest sensitive electronics to this location will be the PMT bases which will be radially out from Ring 7 and have some local shielding </a:t>
            </a:r>
          </a:p>
        </p:txBody>
      </p:sp>
      <p:pic>
        <p:nvPicPr>
          <p:cNvPr id="6" name="Picture 5">
            <a:extLst>
              <a:ext uri="{FF2B5EF4-FFF2-40B4-BE49-F238E27FC236}">
                <a16:creationId xmlns:a16="http://schemas.microsoft.com/office/drawing/2014/main" id="{A5433C0D-EF1D-42B5-AE4A-9CF4E40A9C4F}"/>
              </a:ext>
            </a:extLst>
          </p:cNvPr>
          <p:cNvPicPr>
            <a:picLocks noChangeAspect="1"/>
          </p:cNvPicPr>
          <p:nvPr/>
        </p:nvPicPr>
        <p:blipFill>
          <a:blip r:embed="rId3"/>
          <a:stretch>
            <a:fillRect/>
          </a:stretch>
        </p:blipFill>
        <p:spPr>
          <a:xfrm>
            <a:off x="9343593" y="682614"/>
            <a:ext cx="2774103" cy="2272855"/>
          </a:xfrm>
          <a:prstGeom prst="rect">
            <a:avLst/>
          </a:prstGeom>
        </p:spPr>
      </p:pic>
      <p:sp>
        <p:nvSpPr>
          <p:cNvPr id="11" name="TextBox 10">
            <a:extLst>
              <a:ext uri="{FF2B5EF4-FFF2-40B4-BE49-F238E27FC236}">
                <a16:creationId xmlns:a16="http://schemas.microsoft.com/office/drawing/2014/main" id="{CA4995A9-BEFD-4FE6-869F-5CBC57F2DD26}"/>
              </a:ext>
            </a:extLst>
          </p:cNvPr>
          <p:cNvSpPr txBox="1"/>
          <p:nvPr/>
        </p:nvSpPr>
        <p:spPr>
          <a:xfrm>
            <a:off x="841076" y="757990"/>
            <a:ext cx="1897812" cy="1194757"/>
          </a:xfrm>
          <a:prstGeom prst="rect">
            <a:avLst/>
          </a:prstGeom>
          <a:solidFill>
            <a:schemeClr val="bg1"/>
          </a:solidFill>
        </p:spPr>
        <p:txBody>
          <a:bodyPr wrap="square" rtlCol="0">
            <a:spAutoFit/>
          </a:bodyPr>
          <a:lstStyle/>
          <a:p>
            <a:r>
              <a:rPr lang="en-US" sz="1200" b="1" dirty="0"/>
              <a:t>Black: gamma</a:t>
            </a:r>
          </a:p>
          <a:p>
            <a:r>
              <a:rPr lang="en-US" sz="1200" b="1" dirty="0"/>
              <a:t>Red: e- and pi-</a:t>
            </a:r>
          </a:p>
          <a:p>
            <a:r>
              <a:rPr lang="en-US" sz="1200" b="1" dirty="0"/>
              <a:t>Green: e+ and pi+</a:t>
            </a:r>
          </a:p>
          <a:p>
            <a:r>
              <a:rPr lang="en-US" sz="1200" b="1" dirty="0"/>
              <a:t>Blue: neutrons</a:t>
            </a:r>
          </a:p>
          <a:p>
            <a:r>
              <a:rPr lang="en-US" sz="1200" b="1" dirty="0"/>
              <a:t>Magenta: “e+/-” E&gt;1MeV</a:t>
            </a:r>
          </a:p>
          <a:p>
            <a:r>
              <a:rPr lang="en-US" sz="1200" b="1" dirty="0"/>
              <a:t>Cyan: primary E&gt;1MeV</a:t>
            </a:r>
          </a:p>
        </p:txBody>
      </p:sp>
      <p:sp>
        <p:nvSpPr>
          <p:cNvPr id="3" name="TextBox 2">
            <a:extLst>
              <a:ext uri="{FF2B5EF4-FFF2-40B4-BE49-F238E27FC236}">
                <a16:creationId xmlns:a16="http://schemas.microsoft.com/office/drawing/2014/main" id="{BB13C190-1D42-4BF2-BAD0-30D36DF47438}"/>
              </a:ext>
            </a:extLst>
          </p:cNvPr>
          <p:cNvSpPr txBox="1"/>
          <p:nvPr/>
        </p:nvSpPr>
        <p:spPr>
          <a:xfrm rot="16200000">
            <a:off x="-1290001" y="2375140"/>
            <a:ext cx="2949334" cy="369332"/>
          </a:xfrm>
          <a:prstGeom prst="rect">
            <a:avLst/>
          </a:prstGeom>
          <a:noFill/>
          <a:scene3d>
            <a:camera prst="orthographicFront">
              <a:rot lat="0" lon="0" rev="0"/>
            </a:camera>
            <a:lightRig rig="threePt" dir="t"/>
          </a:scene3d>
        </p:spPr>
        <p:txBody>
          <a:bodyPr wrap="none" rtlCol="0">
            <a:spAutoFit/>
          </a:bodyPr>
          <a:lstStyle/>
          <a:p>
            <a:r>
              <a:rPr lang="en-US" dirty="0"/>
              <a:t>Counts per electron on target</a:t>
            </a:r>
          </a:p>
        </p:txBody>
      </p:sp>
    </p:spTree>
    <p:extLst>
      <p:ext uri="{BB962C8B-B14F-4D97-AF65-F5344CB8AC3E}">
        <p14:creationId xmlns:p14="http://schemas.microsoft.com/office/powerpoint/2010/main" val="2968294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9E492-69BD-4972-B406-E12E2B9504CC}"/>
              </a:ext>
            </a:extLst>
          </p:cNvPr>
          <p:cNvSpPr>
            <a:spLocks noGrp="1"/>
          </p:cNvSpPr>
          <p:nvPr>
            <p:ph type="title"/>
          </p:nvPr>
        </p:nvSpPr>
        <p:spPr/>
        <p:txBody>
          <a:bodyPr>
            <a:normAutofit/>
          </a:bodyPr>
          <a:lstStyle/>
          <a:p>
            <a:r>
              <a:rPr lang="en-US" dirty="0"/>
              <a:t>Project Recommendation: </a:t>
            </a:r>
            <a:r>
              <a:rPr lang="pt-BR" dirty="0"/>
              <a:t>2016 Dec DR.03.R-04/R-10</a:t>
            </a:r>
            <a:endParaRPr lang="en-US" dirty="0"/>
          </a:p>
        </p:txBody>
      </p:sp>
      <p:sp>
        <p:nvSpPr>
          <p:cNvPr id="4" name="Footer Placeholder 3">
            <a:extLst>
              <a:ext uri="{FF2B5EF4-FFF2-40B4-BE49-F238E27FC236}">
                <a16:creationId xmlns:a16="http://schemas.microsoft.com/office/drawing/2014/main" id="{0E346DF5-1635-473D-AFC8-2B8300AADD53}"/>
              </a:ext>
            </a:extLst>
          </p:cNvPr>
          <p:cNvSpPr>
            <a:spLocks noGrp="1"/>
          </p:cNvSpPr>
          <p:nvPr>
            <p:ph type="ftr" sz="quarter" idx="11"/>
          </p:nvPr>
        </p:nvSpPr>
        <p:spPr/>
        <p:txBody>
          <a:bodyPr/>
          <a:lstStyle/>
          <a:p>
            <a:r>
              <a:rPr lang="en-US"/>
              <a:t>Ciprian Gal</a:t>
            </a:r>
            <a:endParaRPr lang="en-US" dirty="0"/>
          </a:p>
        </p:txBody>
      </p:sp>
      <p:sp>
        <p:nvSpPr>
          <p:cNvPr id="5" name="Slide Number Placeholder 4">
            <a:extLst>
              <a:ext uri="{FF2B5EF4-FFF2-40B4-BE49-F238E27FC236}">
                <a16:creationId xmlns:a16="http://schemas.microsoft.com/office/drawing/2014/main" id="{A3783F55-82A6-4ABD-B1F3-E05538FCD4EF}"/>
              </a:ext>
            </a:extLst>
          </p:cNvPr>
          <p:cNvSpPr>
            <a:spLocks noGrp="1"/>
          </p:cNvSpPr>
          <p:nvPr>
            <p:ph type="sldNum" sz="quarter" idx="12"/>
          </p:nvPr>
        </p:nvSpPr>
        <p:spPr/>
        <p:txBody>
          <a:bodyPr/>
          <a:lstStyle/>
          <a:p>
            <a:fld id="{4CDA4B9D-FE46-474D-9F50-032B36FEA47E}" type="slidenum">
              <a:rPr lang="en-US" smtClean="0"/>
              <a:pPr/>
              <a:t>12</a:t>
            </a:fld>
            <a:endParaRPr lang="en-US" dirty="0"/>
          </a:p>
        </p:txBody>
      </p:sp>
      <p:sp>
        <p:nvSpPr>
          <p:cNvPr id="6" name="TextBox 5">
            <a:extLst>
              <a:ext uri="{FF2B5EF4-FFF2-40B4-BE49-F238E27FC236}">
                <a16:creationId xmlns:a16="http://schemas.microsoft.com/office/drawing/2014/main" id="{79DB8AFD-2BEC-48AA-8ADF-901CA106EB82}"/>
              </a:ext>
            </a:extLst>
          </p:cNvPr>
          <p:cNvSpPr txBox="1"/>
          <p:nvPr/>
        </p:nvSpPr>
        <p:spPr>
          <a:xfrm>
            <a:off x="-43132" y="755987"/>
            <a:ext cx="11982498" cy="1477328"/>
          </a:xfrm>
          <a:prstGeom prst="rect">
            <a:avLst/>
          </a:prstGeom>
          <a:noFill/>
        </p:spPr>
        <p:txBody>
          <a:bodyPr wrap="square" rtlCol="0">
            <a:spAutoFit/>
          </a:bodyPr>
          <a:lstStyle/>
          <a:p>
            <a:r>
              <a:rPr lang="en-US" dirty="0">
                <a:solidFill>
                  <a:srgbClr val="000000"/>
                </a:solidFill>
                <a:latin typeface="Verdana" panose="020B0604030504040204" pitchFamily="34" charset="0"/>
              </a:rPr>
              <a:t>R-04: </a:t>
            </a:r>
            <a:r>
              <a:rPr lang="en-US" dirty="0" err="1">
                <a:solidFill>
                  <a:srgbClr val="000000"/>
                </a:solidFill>
                <a:latin typeface="Verdana" panose="020B0604030504040204" pitchFamily="34" charset="0"/>
              </a:rPr>
              <a:t>Splashback</a:t>
            </a:r>
            <a:r>
              <a:rPr lang="en-US" dirty="0">
                <a:solidFill>
                  <a:srgbClr val="000000"/>
                </a:solidFill>
                <a:latin typeface="Verdana" panose="020B0604030504040204" pitchFamily="34" charset="0"/>
              </a:rPr>
              <a:t> from the Shower Max Detector should be simulated to see the impact on the Thin Detector ring signals.</a:t>
            </a:r>
          </a:p>
          <a:p>
            <a:r>
              <a:rPr lang="en-US" dirty="0">
                <a:latin typeface="Verdana" panose="020B0604030504040204" pitchFamily="34" charset="0"/>
              </a:rPr>
              <a:t>R-10: Complete the shielding studies around the beam dump to ensure there is no excessive noise in the main MOLLER detectors.</a:t>
            </a:r>
          </a:p>
          <a:p>
            <a:endParaRPr lang="en-US" dirty="0">
              <a:solidFill>
                <a:srgbClr val="000000"/>
              </a:solidFill>
              <a:latin typeface="Verdana" panose="020B0604030504040204" pitchFamily="34" charset="0"/>
            </a:endParaRPr>
          </a:p>
        </p:txBody>
      </p:sp>
      <p:graphicFrame>
        <p:nvGraphicFramePr>
          <p:cNvPr id="8" name="Table 7">
            <a:extLst>
              <a:ext uri="{FF2B5EF4-FFF2-40B4-BE49-F238E27FC236}">
                <a16:creationId xmlns:a16="http://schemas.microsoft.com/office/drawing/2014/main" id="{61FEF2E8-464E-41B9-A342-617C4D02BC82}"/>
              </a:ext>
            </a:extLst>
          </p:cNvPr>
          <p:cNvGraphicFramePr>
            <a:graphicFrameLocks noGrp="1"/>
          </p:cNvGraphicFramePr>
          <p:nvPr>
            <p:extLst>
              <p:ext uri="{D42A27DB-BD31-4B8C-83A1-F6EECF244321}">
                <p14:modId xmlns:p14="http://schemas.microsoft.com/office/powerpoint/2010/main" val="1971236470"/>
              </p:ext>
            </p:extLst>
          </p:nvPr>
        </p:nvGraphicFramePr>
        <p:xfrm>
          <a:off x="2" y="1937646"/>
          <a:ext cx="12191998" cy="1930371"/>
        </p:xfrm>
        <a:graphic>
          <a:graphicData uri="http://schemas.openxmlformats.org/drawingml/2006/table">
            <a:tbl>
              <a:tblPr/>
              <a:tblGrid>
                <a:gridCol w="903412">
                  <a:extLst>
                    <a:ext uri="{9D8B030D-6E8A-4147-A177-3AD203B41FA5}">
                      <a16:colId xmlns:a16="http://schemas.microsoft.com/office/drawing/2014/main" val="2369615478"/>
                    </a:ext>
                  </a:extLst>
                </a:gridCol>
                <a:gridCol w="585998">
                  <a:extLst>
                    <a:ext uri="{9D8B030D-6E8A-4147-A177-3AD203B41FA5}">
                      <a16:colId xmlns:a16="http://schemas.microsoft.com/office/drawing/2014/main" val="2008746070"/>
                    </a:ext>
                  </a:extLst>
                </a:gridCol>
                <a:gridCol w="553442">
                  <a:extLst>
                    <a:ext uri="{9D8B030D-6E8A-4147-A177-3AD203B41FA5}">
                      <a16:colId xmlns:a16="http://schemas.microsoft.com/office/drawing/2014/main" val="2389261566"/>
                    </a:ext>
                  </a:extLst>
                </a:gridCol>
                <a:gridCol w="569719">
                  <a:extLst>
                    <a:ext uri="{9D8B030D-6E8A-4147-A177-3AD203B41FA5}">
                      <a16:colId xmlns:a16="http://schemas.microsoft.com/office/drawing/2014/main" val="661738236"/>
                    </a:ext>
                  </a:extLst>
                </a:gridCol>
                <a:gridCol w="577858">
                  <a:extLst>
                    <a:ext uri="{9D8B030D-6E8A-4147-A177-3AD203B41FA5}">
                      <a16:colId xmlns:a16="http://schemas.microsoft.com/office/drawing/2014/main" val="1126780370"/>
                    </a:ext>
                  </a:extLst>
                </a:gridCol>
                <a:gridCol w="561580">
                  <a:extLst>
                    <a:ext uri="{9D8B030D-6E8A-4147-A177-3AD203B41FA5}">
                      <a16:colId xmlns:a16="http://schemas.microsoft.com/office/drawing/2014/main" val="409016508"/>
                    </a:ext>
                  </a:extLst>
                </a:gridCol>
                <a:gridCol w="504609">
                  <a:extLst>
                    <a:ext uri="{9D8B030D-6E8A-4147-A177-3AD203B41FA5}">
                      <a16:colId xmlns:a16="http://schemas.microsoft.com/office/drawing/2014/main" val="1938736393"/>
                    </a:ext>
                  </a:extLst>
                </a:gridCol>
                <a:gridCol w="520887">
                  <a:extLst>
                    <a:ext uri="{9D8B030D-6E8A-4147-A177-3AD203B41FA5}">
                      <a16:colId xmlns:a16="http://schemas.microsoft.com/office/drawing/2014/main" val="711962234"/>
                    </a:ext>
                  </a:extLst>
                </a:gridCol>
                <a:gridCol w="553442">
                  <a:extLst>
                    <a:ext uri="{9D8B030D-6E8A-4147-A177-3AD203B41FA5}">
                      <a16:colId xmlns:a16="http://schemas.microsoft.com/office/drawing/2014/main" val="2940729740"/>
                    </a:ext>
                  </a:extLst>
                </a:gridCol>
                <a:gridCol w="561580">
                  <a:extLst>
                    <a:ext uri="{9D8B030D-6E8A-4147-A177-3AD203B41FA5}">
                      <a16:colId xmlns:a16="http://schemas.microsoft.com/office/drawing/2014/main" val="1246607070"/>
                    </a:ext>
                  </a:extLst>
                </a:gridCol>
                <a:gridCol w="545303">
                  <a:extLst>
                    <a:ext uri="{9D8B030D-6E8A-4147-A177-3AD203B41FA5}">
                      <a16:colId xmlns:a16="http://schemas.microsoft.com/office/drawing/2014/main" val="924951340"/>
                    </a:ext>
                  </a:extLst>
                </a:gridCol>
                <a:gridCol w="553442">
                  <a:extLst>
                    <a:ext uri="{9D8B030D-6E8A-4147-A177-3AD203B41FA5}">
                      <a16:colId xmlns:a16="http://schemas.microsoft.com/office/drawing/2014/main" val="1684588493"/>
                    </a:ext>
                  </a:extLst>
                </a:gridCol>
                <a:gridCol w="618553">
                  <a:extLst>
                    <a:ext uri="{9D8B030D-6E8A-4147-A177-3AD203B41FA5}">
                      <a16:colId xmlns:a16="http://schemas.microsoft.com/office/drawing/2014/main" val="959218144"/>
                    </a:ext>
                  </a:extLst>
                </a:gridCol>
                <a:gridCol w="529025">
                  <a:extLst>
                    <a:ext uri="{9D8B030D-6E8A-4147-A177-3AD203B41FA5}">
                      <a16:colId xmlns:a16="http://schemas.microsoft.com/office/drawing/2014/main" val="454344695"/>
                    </a:ext>
                  </a:extLst>
                </a:gridCol>
                <a:gridCol w="561580">
                  <a:extLst>
                    <a:ext uri="{9D8B030D-6E8A-4147-A177-3AD203B41FA5}">
                      <a16:colId xmlns:a16="http://schemas.microsoft.com/office/drawing/2014/main" val="3451692119"/>
                    </a:ext>
                  </a:extLst>
                </a:gridCol>
                <a:gridCol w="659247">
                  <a:extLst>
                    <a:ext uri="{9D8B030D-6E8A-4147-A177-3AD203B41FA5}">
                      <a16:colId xmlns:a16="http://schemas.microsoft.com/office/drawing/2014/main" val="1169455795"/>
                    </a:ext>
                  </a:extLst>
                </a:gridCol>
                <a:gridCol w="724358">
                  <a:extLst>
                    <a:ext uri="{9D8B030D-6E8A-4147-A177-3AD203B41FA5}">
                      <a16:colId xmlns:a16="http://schemas.microsoft.com/office/drawing/2014/main" val="3839169139"/>
                    </a:ext>
                  </a:extLst>
                </a:gridCol>
                <a:gridCol w="724358">
                  <a:extLst>
                    <a:ext uri="{9D8B030D-6E8A-4147-A177-3AD203B41FA5}">
                      <a16:colId xmlns:a16="http://schemas.microsoft.com/office/drawing/2014/main" val="727747669"/>
                    </a:ext>
                  </a:extLst>
                </a:gridCol>
                <a:gridCol w="626691">
                  <a:extLst>
                    <a:ext uri="{9D8B030D-6E8A-4147-A177-3AD203B41FA5}">
                      <a16:colId xmlns:a16="http://schemas.microsoft.com/office/drawing/2014/main" val="4098070885"/>
                    </a:ext>
                  </a:extLst>
                </a:gridCol>
                <a:gridCol w="756914">
                  <a:extLst>
                    <a:ext uri="{9D8B030D-6E8A-4147-A177-3AD203B41FA5}">
                      <a16:colId xmlns:a16="http://schemas.microsoft.com/office/drawing/2014/main" val="2786176503"/>
                    </a:ext>
                  </a:extLst>
                </a:gridCol>
              </a:tblGrid>
              <a:tr h="652903">
                <a:tc>
                  <a:txBody>
                    <a:bodyPr/>
                    <a:lstStyle/>
                    <a:p>
                      <a:pPr algn="ctr" rtl="0" fontAlgn="ctr"/>
                      <a:r>
                        <a:rPr lang="en-US" sz="1000" b="0" dirty="0">
                          <a:solidFill>
                            <a:srgbClr val="000000"/>
                          </a:solidFill>
                          <a:effectLst/>
                          <a:latin typeface="+mj-lt"/>
                        </a:rPr>
                        <a:t>R1-6 e- Rate</a:t>
                      </a:r>
                    </a:p>
                  </a:txBody>
                  <a:tcPr marL="21059" marR="21059" marT="14040" marB="1404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7CB4D"/>
                    </a:solidFill>
                  </a:tcPr>
                </a:tc>
                <a:tc>
                  <a:txBody>
                    <a:bodyPr/>
                    <a:lstStyle/>
                    <a:p>
                      <a:pPr algn="ctr" rtl="0" fontAlgn="ctr"/>
                      <a:r>
                        <a:rPr lang="en-US" sz="1000" b="0">
                          <a:solidFill>
                            <a:srgbClr val="000000"/>
                          </a:solidFill>
                          <a:effectLst/>
                          <a:latin typeface="+mj-lt"/>
                        </a:rPr>
                        <a:t>tgt</a:t>
                      </a:r>
                    </a:p>
                  </a:txBody>
                  <a:tcPr marL="21059" marR="21059" marT="14040" marB="1404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7CB4D"/>
                    </a:solidFill>
                  </a:tcPr>
                </a:tc>
                <a:tc>
                  <a:txBody>
                    <a:bodyPr/>
                    <a:lstStyle/>
                    <a:p>
                      <a:pPr algn="ctr" rtl="0" fontAlgn="ctr"/>
                      <a:r>
                        <a:rPr lang="en-US" sz="1000" b="0">
                          <a:solidFill>
                            <a:srgbClr val="000000"/>
                          </a:solidFill>
                          <a:effectLst/>
                          <a:latin typeface="+mj-lt"/>
                        </a:rPr>
                        <a:t>tgtReg</a:t>
                      </a:r>
                    </a:p>
                  </a:txBody>
                  <a:tcPr marL="21059" marR="21059" marT="14040" marB="1404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7CB4D"/>
                    </a:solidFill>
                  </a:tcPr>
                </a:tc>
                <a:tc>
                  <a:txBody>
                    <a:bodyPr/>
                    <a:lstStyle/>
                    <a:p>
                      <a:pPr algn="ctr" rtl="0" fontAlgn="ctr"/>
                      <a:r>
                        <a:rPr lang="en-US" sz="1000" b="0">
                          <a:solidFill>
                            <a:srgbClr val="000000"/>
                          </a:solidFill>
                          <a:effectLst/>
                          <a:latin typeface="+mj-lt"/>
                        </a:rPr>
                        <a:t>coll1&amp;2</a:t>
                      </a:r>
                    </a:p>
                  </a:txBody>
                  <a:tcPr marL="21059" marR="21059" marT="14040" marB="1404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7CB4D"/>
                    </a:solidFill>
                  </a:tcPr>
                </a:tc>
                <a:tc>
                  <a:txBody>
                    <a:bodyPr/>
                    <a:lstStyle/>
                    <a:p>
                      <a:pPr algn="ctr" rtl="0" fontAlgn="ctr"/>
                      <a:r>
                        <a:rPr lang="en-US" sz="1000" b="0">
                          <a:solidFill>
                            <a:srgbClr val="000000"/>
                          </a:solidFill>
                          <a:effectLst/>
                          <a:latin typeface="+mj-lt"/>
                        </a:rPr>
                        <a:t>USmag</a:t>
                      </a:r>
                    </a:p>
                  </a:txBody>
                  <a:tcPr marL="21059" marR="21059" marT="14040" marB="1404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7CB4D"/>
                    </a:solidFill>
                  </a:tcPr>
                </a:tc>
                <a:tc>
                  <a:txBody>
                    <a:bodyPr/>
                    <a:lstStyle/>
                    <a:p>
                      <a:pPr algn="ctr" rtl="0" fontAlgn="ctr"/>
                      <a:r>
                        <a:rPr lang="en-US" sz="1000" b="0">
                          <a:solidFill>
                            <a:srgbClr val="000000"/>
                          </a:solidFill>
                          <a:effectLst/>
                          <a:latin typeface="+mj-lt"/>
                        </a:rPr>
                        <a:t>coll3&amp;Pb</a:t>
                      </a:r>
                    </a:p>
                  </a:txBody>
                  <a:tcPr marL="21059" marR="21059" marT="14040" marB="1404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7CB4D"/>
                    </a:solidFill>
                  </a:tcPr>
                </a:tc>
                <a:tc>
                  <a:txBody>
                    <a:bodyPr/>
                    <a:lstStyle/>
                    <a:p>
                      <a:pPr algn="ctr" rtl="0" fontAlgn="ctr"/>
                      <a:r>
                        <a:rPr lang="en-US" sz="1000" b="0">
                          <a:solidFill>
                            <a:srgbClr val="000000"/>
                          </a:solidFill>
                          <a:effectLst/>
                          <a:latin typeface="+mj-lt"/>
                        </a:rPr>
                        <a:t>usDSmag</a:t>
                      </a:r>
                    </a:p>
                  </a:txBody>
                  <a:tcPr marL="21059" marR="21059" marT="14040" marB="1404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7CB4D"/>
                    </a:solidFill>
                  </a:tcPr>
                </a:tc>
                <a:tc>
                  <a:txBody>
                    <a:bodyPr/>
                    <a:lstStyle/>
                    <a:p>
                      <a:pPr algn="ctr" rtl="0" fontAlgn="ctr"/>
                      <a:r>
                        <a:rPr lang="en-US" sz="1000" b="0">
                          <a:solidFill>
                            <a:srgbClr val="000000"/>
                          </a:solidFill>
                          <a:effectLst/>
                          <a:latin typeface="+mj-lt"/>
                        </a:rPr>
                        <a:t>coll5</a:t>
                      </a:r>
                    </a:p>
                  </a:txBody>
                  <a:tcPr marL="21059" marR="21059" marT="14040" marB="1404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7CB4D"/>
                    </a:solidFill>
                  </a:tcPr>
                </a:tc>
                <a:tc>
                  <a:txBody>
                    <a:bodyPr/>
                    <a:lstStyle/>
                    <a:p>
                      <a:pPr algn="ctr" rtl="0" fontAlgn="ctr"/>
                      <a:r>
                        <a:rPr lang="en-US" sz="1000" b="0">
                          <a:solidFill>
                            <a:srgbClr val="000000"/>
                          </a:solidFill>
                          <a:effectLst/>
                          <a:latin typeface="+mj-lt"/>
                        </a:rPr>
                        <a:t>dsDSmag</a:t>
                      </a:r>
                    </a:p>
                  </a:txBody>
                  <a:tcPr marL="21059" marR="21059" marT="14040" marB="1404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7CB4D"/>
                    </a:solidFill>
                  </a:tcPr>
                </a:tc>
                <a:tc>
                  <a:txBody>
                    <a:bodyPr/>
                    <a:lstStyle/>
                    <a:p>
                      <a:pPr algn="ctr" rtl="0" fontAlgn="ctr"/>
                      <a:r>
                        <a:rPr lang="en-US" sz="1000" b="0" dirty="0">
                          <a:solidFill>
                            <a:srgbClr val="000000"/>
                          </a:solidFill>
                          <a:effectLst/>
                          <a:latin typeface="+mj-lt"/>
                        </a:rPr>
                        <a:t>collar1</a:t>
                      </a:r>
                    </a:p>
                  </a:txBody>
                  <a:tcPr marL="21059" marR="21059" marT="14040" marB="1404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7CB4D"/>
                    </a:solidFill>
                  </a:tcPr>
                </a:tc>
                <a:tc>
                  <a:txBody>
                    <a:bodyPr/>
                    <a:lstStyle/>
                    <a:p>
                      <a:pPr algn="ctr" rtl="0" fontAlgn="ctr"/>
                      <a:r>
                        <a:rPr lang="en-US" sz="1000" b="0">
                          <a:solidFill>
                            <a:srgbClr val="000000"/>
                          </a:solidFill>
                          <a:effectLst/>
                          <a:latin typeface="+mj-lt"/>
                        </a:rPr>
                        <a:t>driftPipe</a:t>
                      </a:r>
                    </a:p>
                  </a:txBody>
                  <a:tcPr marL="21059" marR="21059" marT="14040" marB="1404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7CB4D"/>
                    </a:solidFill>
                  </a:tcPr>
                </a:tc>
                <a:tc>
                  <a:txBody>
                    <a:bodyPr/>
                    <a:lstStyle/>
                    <a:p>
                      <a:pPr algn="ctr" rtl="0" fontAlgn="ctr"/>
                      <a:r>
                        <a:rPr lang="en-US" sz="1000" b="0" dirty="0">
                          <a:solidFill>
                            <a:srgbClr val="000000"/>
                          </a:solidFill>
                          <a:effectLst/>
                          <a:latin typeface="+mj-lt"/>
                        </a:rPr>
                        <a:t>collar2</a:t>
                      </a:r>
                    </a:p>
                  </a:txBody>
                  <a:tcPr marL="21059" marR="21059" marT="14040" marB="1404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7CB4D"/>
                    </a:solidFill>
                  </a:tcPr>
                </a:tc>
                <a:tc>
                  <a:txBody>
                    <a:bodyPr/>
                    <a:lstStyle/>
                    <a:p>
                      <a:pPr algn="ctr" rtl="0" fontAlgn="ctr"/>
                      <a:r>
                        <a:rPr lang="en-US" sz="1000" b="0">
                          <a:solidFill>
                            <a:srgbClr val="000000"/>
                          </a:solidFill>
                          <a:effectLst/>
                          <a:latin typeface="+mj-lt"/>
                        </a:rPr>
                        <a:t>airUSMD</a:t>
                      </a:r>
                    </a:p>
                  </a:txBody>
                  <a:tcPr marL="21059" marR="21059" marT="14040" marB="1404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7CB4D"/>
                    </a:solidFill>
                  </a:tcPr>
                </a:tc>
                <a:tc>
                  <a:txBody>
                    <a:bodyPr/>
                    <a:lstStyle/>
                    <a:p>
                      <a:pPr algn="ctr" rtl="0" fontAlgn="ctr"/>
                      <a:r>
                        <a:rPr lang="en-US" sz="1000" b="0">
                          <a:solidFill>
                            <a:srgbClr val="000000"/>
                          </a:solidFill>
                          <a:effectLst/>
                          <a:latin typeface="+mj-lt"/>
                        </a:rPr>
                        <a:t>SM &amp; Donut</a:t>
                      </a:r>
                    </a:p>
                  </a:txBody>
                  <a:tcPr marL="21059" marR="21059" marT="14040" marB="1404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7CB4D"/>
                    </a:solidFill>
                  </a:tcPr>
                </a:tc>
                <a:tc>
                  <a:txBody>
                    <a:bodyPr/>
                    <a:lstStyle/>
                    <a:p>
                      <a:pPr algn="ctr" rtl="0" fontAlgn="ctr"/>
                      <a:r>
                        <a:rPr lang="en-US" sz="1000" b="0">
                          <a:solidFill>
                            <a:srgbClr val="000000"/>
                          </a:solidFill>
                          <a:effectLst/>
                          <a:latin typeface="+mj-lt"/>
                        </a:rPr>
                        <a:t>end of DetPipe</a:t>
                      </a:r>
                    </a:p>
                  </a:txBody>
                  <a:tcPr marL="21059" marR="21059" marT="14040" marB="1404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7CB4D"/>
                    </a:solidFill>
                  </a:tcPr>
                </a:tc>
                <a:tc>
                  <a:txBody>
                    <a:bodyPr/>
                    <a:lstStyle/>
                    <a:p>
                      <a:pPr algn="ctr" rtl="0" fontAlgn="ctr"/>
                      <a:r>
                        <a:rPr lang="en-US" sz="1000" b="0">
                          <a:solidFill>
                            <a:srgbClr val="000000"/>
                          </a:solidFill>
                          <a:effectLst/>
                          <a:latin typeface="+mj-lt"/>
                        </a:rPr>
                        <a:t>dump Neck Down to Apperture</a:t>
                      </a:r>
                    </a:p>
                  </a:txBody>
                  <a:tcPr marL="21059" marR="21059" marT="14040" marB="1404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7CB4D"/>
                    </a:solidFill>
                  </a:tcPr>
                </a:tc>
                <a:tc>
                  <a:txBody>
                    <a:bodyPr/>
                    <a:lstStyle/>
                    <a:p>
                      <a:pPr algn="ctr" rtl="0" fontAlgn="ctr"/>
                      <a:r>
                        <a:rPr lang="en-US" sz="1000" b="0">
                          <a:solidFill>
                            <a:srgbClr val="000000"/>
                          </a:solidFill>
                          <a:effectLst/>
                          <a:latin typeface="+mj-lt"/>
                        </a:rPr>
                        <a:t>dump Apperture</a:t>
                      </a:r>
                    </a:p>
                  </a:txBody>
                  <a:tcPr marL="21059" marR="21059" marT="14040" marB="1404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7CB4D"/>
                    </a:solidFill>
                  </a:tcPr>
                </a:tc>
                <a:tc>
                  <a:txBody>
                    <a:bodyPr/>
                    <a:lstStyle/>
                    <a:p>
                      <a:pPr algn="ctr" rtl="0" fontAlgn="ctr"/>
                      <a:r>
                        <a:rPr lang="en-US" sz="1000" b="0">
                          <a:solidFill>
                            <a:srgbClr val="000000"/>
                          </a:solidFill>
                          <a:effectLst/>
                          <a:latin typeface="+mj-lt"/>
                        </a:rPr>
                        <a:t>Apperture to NeckDown2</a:t>
                      </a:r>
                    </a:p>
                  </a:txBody>
                  <a:tcPr marL="21059" marR="21059" marT="14040" marB="1404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7CB4D"/>
                    </a:solidFill>
                  </a:tcPr>
                </a:tc>
                <a:tc>
                  <a:txBody>
                    <a:bodyPr/>
                    <a:lstStyle/>
                    <a:p>
                      <a:pPr algn="ctr" rtl="0" fontAlgn="ctr"/>
                      <a:r>
                        <a:rPr lang="en-US" sz="1000" b="0">
                          <a:solidFill>
                            <a:srgbClr val="000000"/>
                          </a:solidFill>
                          <a:effectLst/>
                          <a:latin typeface="+mj-lt"/>
                        </a:rPr>
                        <a:t>neckDown &amp; Diffuser</a:t>
                      </a:r>
                    </a:p>
                  </a:txBody>
                  <a:tcPr marL="21059" marR="21059" marT="14040" marB="1404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7CB4D"/>
                    </a:solidFill>
                  </a:tcPr>
                </a:tc>
                <a:tc>
                  <a:txBody>
                    <a:bodyPr/>
                    <a:lstStyle/>
                    <a:p>
                      <a:pPr algn="ctr" rtl="0" fontAlgn="ctr"/>
                      <a:r>
                        <a:rPr lang="en-US" sz="1000" b="0" dirty="0">
                          <a:solidFill>
                            <a:srgbClr val="000000"/>
                          </a:solidFill>
                          <a:effectLst/>
                          <a:latin typeface="+mj-lt"/>
                        </a:rPr>
                        <a:t>ds of Diffuser</a:t>
                      </a:r>
                    </a:p>
                  </a:txBody>
                  <a:tcPr marL="21059" marR="21059" marT="14040" marB="1404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7CB4D"/>
                    </a:solidFill>
                  </a:tcPr>
                </a:tc>
                <a:extLst>
                  <a:ext uri="{0D108BD9-81ED-4DB2-BD59-A6C34878D82A}">
                    <a16:rowId xmlns:a16="http://schemas.microsoft.com/office/drawing/2014/main" val="3107075514"/>
                  </a:ext>
                </a:extLst>
              </a:tr>
              <a:tr h="319367">
                <a:tc>
                  <a:txBody>
                    <a:bodyPr/>
                    <a:lstStyle/>
                    <a:p>
                      <a:pPr algn="ctr" rtl="0" fontAlgn="b"/>
                      <a:r>
                        <a:rPr lang="en-US" sz="1000" b="0" dirty="0">
                          <a:solidFill>
                            <a:srgbClr val="000000"/>
                          </a:solidFill>
                          <a:effectLst/>
                          <a:latin typeface="+mj-lt"/>
                        </a:rPr>
                        <a:t>all E %</a:t>
                      </a:r>
                    </a:p>
                  </a:txBody>
                  <a:tcPr marL="21059" marR="21059" marT="14040" marB="140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dirty="0">
                          <a:solidFill>
                            <a:srgbClr val="000000"/>
                          </a:solidFill>
                          <a:effectLst/>
                          <a:latin typeface="+mj-lt"/>
                        </a:rPr>
                        <a:t>63%</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2%</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1%</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5%</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14%</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15%</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dirty="0">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extLst>
                  <a:ext uri="{0D108BD9-81ED-4DB2-BD59-A6C34878D82A}">
                    <a16:rowId xmlns:a16="http://schemas.microsoft.com/office/drawing/2014/main" val="1408839466"/>
                  </a:ext>
                </a:extLst>
              </a:tr>
              <a:tr h="319367">
                <a:tc>
                  <a:txBody>
                    <a:bodyPr/>
                    <a:lstStyle/>
                    <a:p>
                      <a:pPr algn="ctr" rtl="0" fontAlgn="b"/>
                      <a:r>
                        <a:rPr lang="en-US" sz="1000" b="0" dirty="0">
                          <a:solidFill>
                            <a:srgbClr val="000000"/>
                          </a:solidFill>
                          <a:effectLst/>
                          <a:latin typeface="+mj-lt"/>
                        </a:rPr>
                        <a:t>E&lt;1MeV[%]</a:t>
                      </a:r>
                    </a:p>
                  </a:txBody>
                  <a:tcPr marL="21059" marR="21059" marT="14040" marB="140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dirty="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dirty="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dirty="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dirty="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1%</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2%</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47%</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57%</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extLst>
                  <a:ext uri="{0D108BD9-81ED-4DB2-BD59-A6C34878D82A}">
                    <a16:rowId xmlns:a16="http://schemas.microsoft.com/office/drawing/2014/main" val="4117542444"/>
                  </a:ext>
                </a:extLst>
              </a:tr>
              <a:tr h="319367">
                <a:tc>
                  <a:txBody>
                    <a:bodyPr/>
                    <a:lstStyle/>
                    <a:p>
                      <a:pPr algn="ctr" rtl="0" fontAlgn="b"/>
                      <a:r>
                        <a:rPr lang="en-US" sz="1000" b="0" dirty="0">
                          <a:solidFill>
                            <a:srgbClr val="000000"/>
                          </a:solidFill>
                          <a:effectLst/>
                          <a:latin typeface="+mj-lt"/>
                        </a:rPr>
                        <a:t>1&lt;E&lt;10MeV%</a:t>
                      </a:r>
                    </a:p>
                  </a:txBody>
                  <a:tcPr marL="21059" marR="21059" marT="14040" marB="140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dirty="0">
                          <a:solidFill>
                            <a:srgbClr val="000000"/>
                          </a:solidFill>
                          <a:effectLst/>
                          <a:latin typeface="+mj-lt"/>
                        </a:rPr>
                        <a:t>1%</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dirty="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dirty="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3%</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3%</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11%</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34%</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47%</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dirty="0">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extLst>
                  <a:ext uri="{0D108BD9-81ED-4DB2-BD59-A6C34878D82A}">
                    <a16:rowId xmlns:a16="http://schemas.microsoft.com/office/drawing/2014/main" val="2103303817"/>
                  </a:ext>
                </a:extLst>
              </a:tr>
              <a:tr h="319367">
                <a:tc>
                  <a:txBody>
                    <a:bodyPr/>
                    <a:lstStyle/>
                    <a:p>
                      <a:pPr algn="ctr" rtl="0" fontAlgn="b"/>
                      <a:r>
                        <a:rPr lang="en-US" sz="1000" b="0" dirty="0">
                          <a:solidFill>
                            <a:srgbClr val="000000"/>
                          </a:solidFill>
                          <a:effectLst/>
                          <a:latin typeface="+mj-lt"/>
                        </a:rPr>
                        <a:t>10MeV&lt;E%</a:t>
                      </a:r>
                    </a:p>
                  </a:txBody>
                  <a:tcPr marL="21059" marR="21059" marT="14040" marB="140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88%</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dirty="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dirty="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2%</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dirty="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dirty="0">
                          <a:solidFill>
                            <a:srgbClr val="000000"/>
                          </a:solidFill>
                          <a:effectLst/>
                          <a:latin typeface="+mj-lt"/>
                        </a:rPr>
                        <a:t>4%</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dirty="0">
                          <a:solidFill>
                            <a:srgbClr val="000000"/>
                          </a:solidFill>
                          <a:effectLst/>
                          <a:latin typeface="+mj-lt"/>
                        </a:rPr>
                        <a:t>3%</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dirty="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dirty="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dirty="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dirty="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dirty="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dirty="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dirty="0">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extLst>
                  <a:ext uri="{0D108BD9-81ED-4DB2-BD59-A6C34878D82A}">
                    <a16:rowId xmlns:a16="http://schemas.microsoft.com/office/drawing/2014/main" val="828539785"/>
                  </a:ext>
                </a:extLst>
              </a:tr>
            </a:tbl>
          </a:graphicData>
        </a:graphic>
      </p:graphicFrame>
      <p:sp>
        <p:nvSpPr>
          <p:cNvPr id="11" name="Content Placeholder 7">
            <a:extLst>
              <a:ext uri="{FF2B5EF4-FFF2-40B4-BE49-F238E27FC236}">
                <a16:creationId xmlns:a16="http://schemas.microsoft.com/office/drawing/2014/main" id="{156B3C42-3BC2-4CBE-9A3B-4E56CEE27C8D}"/>
              </a:ext>
            </a:extLst>
          </p:cNvPr>
          <p:cNvSpPr>
            <a:spLocks noGrp="1"/>
          </p:cNvSpPr>
          <p:nvPr>
            <p:ph idx="1"/>
          </p:nvPr>
        </p:nvSpPr>
        <p:spPr>
          <a:xfrm>
            <a:off x="0" y="4186121"/>
            <a:ext cx="12117696" cy="2386869"/>
          </a:xfrm>
        </p:spPr>
        <p:txBody>
          <a:bodyPr>
            <a:normAutofit fontScale="85000" lnSpcReduction="20000"/>
          </a:bodyPr>
          <a:lstStyle/>
          <a:p>
            <a:r>
              <a:rPr lang="en-US" dirty="0"/>
              <a:t>We can estimate the impact of the different regions on the detector signal by looking at the rate of electrons reaching the Main Detector quartz area (particularly with energy larger than 1MeV) </a:t>
            </a:r>
          </a:p>
          <a:p>
            <a:pPr lvl="1"/>
            <a:r>
              <a:rPr lang="en-US" dirty="0"/>
              <a:t>Detailed numbers can be found in </a:t>
            </a:r>
            <a:r>
              <a:rPr lang="en-US" dirty="0">
                <a:hlinkClick r:id="rId2"/>
              </a:rPr>
              <a:t>docDB577</a:t>
            </a:r>
            <a:r>
              <a:rPr lang="en-US" dirty="0"/>
              <a:t> (for MD and PMT regions separated by species)</a:t>
            </a:r>
          </a:p>
          <a:p>
            <a:r>
              <a:rPr lang="en-US" dirty="0"/>
              <a:t>The target account for about 80% of electrons reaching the MD, the air in front of the detector accounts about the same amount as the SM (8%)</a:t>
            </a:r>
          </a:p>
          <a:p>
            <a:r>
              <a:rPr lang="en-US" dirty="0"/>
              <a:t>We can see that we don’t get any significant amount of electrons from DS of the SM</a:t>
            </a:r>
          </a:p>
        </p:txBody>
      </p:sp>
    </p:spTree>
    <p:extLst>
      <p:ext uri="{BB962C8B-B14F-4D97-AF65-F5344CB8AC3E}">
        <p14:creationId xmlns:p14="http://schemas.microsoft.com/office/powerpoint/2010/main" val="1439125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9E492-69BD-4972-B406-E12E2B9504CC}"/>
              </a:ext>
            </a:extLst>
          </p:cNvPr>
          <p:cNvSpPr>
            <a:spLocks noGrp="1"/>
          </p:cNvSpPr>
          <p:nvPr>
            <p:ph type="title"/>
          </p:nvPr>
        </p:nvSpPr>
        <p:spPr/>
        <p:txBody>
          <a:bodyPr>
            <a:normAutofit/>
          </a:bodyPr>
          <a:lstStyle/>
          <a:p>
            <a:r>
              <a:rPr lang="en-US" dirty="0"/>
              <a:t>Project Recommendation: </a:t>
            </a:r>
            <a:r>
              <a:rPr lang="pt-BR" dirty="0"/>
              <a:t>2016 Dec DR.03.R-10b </a:t>
            </a:r>
            <a:endParaRPr lang="en-US" dirty="0"/>
          </a:p>
        </p:txBody>
      </p:sp>
      <p:sp>
        <p:nvSpPr>
          <p:cNvPr id="4" name="Footer Placeholder 3">
            <a:extLst>
              <a:ext uri="{FF2B5EF4-FFF2-40B4-BE49-F238E27FC236}">
                <a16:creationId xmlns:a16="http://schemas.microsoft.com/office/drawing/2014/main" id="{0E346DF5-1635-473D-AFC8-2B8300AADD53}"/>
              </a:ext>
            </a:extLst>
          </p:cNvPr>
          <p:cNvSpPr>
            <a:spLocks noGrp="1"/>
          </p:cNvSpPr>
          <p:nvPr>
            <p:ph type="ftr" sz="quarter" idx="11"/>
          </p:nvPr>
        </p:nvSpPr>
        <p:spPr/>
        <p:txBody>
          <a:bodyPr/>
          <a:lstStyle/>
          <a:p>
            <a:r>
              <a:rPr lang="en-US"/>
              <a:t>Ciprian Gal</a:t>
            </a:r>
            <a:endParaRPr lang="en-US" dirty="0"/>
          </a:p>
        </p:txBody>
      </p:sp>
      <p:sp>
        <p:nvSpPr>
          <p:cNvPr id="5" name="Slide Number Placeholder 4">
            <a:extLst>
              <a:ext uri="{FF2B5EF4-FFF2-40B4-BE49-F238E27FC236}">
                <a16:creationId xmlns:a16="http://schemas.microsoft.com/office/drawing/2014/main" id="{A3783F55-82A6-4ABD-B1F3-E05538FCD4EF}"/>
              </a:ext>
            </a:extLst>
          </p:cNvPr>
          <p:cNvSpPr>
            <a:spLocks noGrp="1"/>
          </p:cNvSpPr>
          <p:nvPr>
            <p:ph type="sldNum" sz="quarter" idx="12"/>
          </p:nvPr>
        </p:nvSpPr>
        <p:spPr/>
        <p:txBody>
          <a:bodyPr/>
          <a:lstStyle/>
          <a:p>
            <a:fld id="{4CDA4B9D-FE46-474D-9F50-032B36FEA47E}" type="slidenum">
              <a:rPr lang="en-US" smtClean="0"/>
              <a:pPr/>
              <a:t>13</a:t>
            </a:fld>
            <a:endParaRPr lang="en-US" dirty="0"/>
          </a:p>
        </p:txBody>
      </p:sp>
      <p:sp>
        <p:nvSpPr>
          <p:cNvPr id="6" name="TextBox 5">
            <a:extLst>
              <a:ext uri="{FF2B5EF4-FFF2-40B4-BE49-F238E27FC236}">
                <a16:creationId xmlns:a16="http://schemas.microsoft.com/office/drawing/2014/main" id="{79DB8AFD-2BEC-48AA-8ADF-901CA106EB82}"/>
              </a:ext>
            </a:extLst>
          </p:cNvPr>
          <p:cNvSpPr txBox="1"/>
          <p:nvPr/>
        </p:nvSpPr>
        <p:spPr>
          <a:xfrm>
            <a:off x="-30600" y="901239"/>
            <a:ext cx="11982498" cy="646331"/>
          </a:xfrm>
          <a:prstGeom prst="rect">
            <a:avLst/>
          </a:prstGeom>
          <a:noFill/>
        </p:spPr>
        <p:txBody>
          <a:bodyPr wrap="square" rtlCol="0">
            <a:spAutoFit/>
          </a:bodyPr>
          <a:lstStyle/>
          <a:p>
            <a:pPr algn="just" fontAlgn="ctr"/>
            <a:r>
              <a:rPr lang="en-US" dirty="0">
                <a:latin typeface="Verdana" panose="020B0604030504040204" pitchFamily="34" charset="0"/>
              </a:rPr>
              <a:t>Complete the shielding studies around the beam dump to ensure there is no excessive noise in the main MOLLER electronics.</a:t>
            </a:r>
          </a:p>
        </p:txBody>
      </p:sp>
      <p:graphicFrame>
        <p:nvGraphicFramePr>
          <p:cNvPr id="8" name="Table 7">
            <a:extLst>
              <a:ext uri="{FF2B5EF4-FFF2-40B4-BE49-F238E27FC236}">
                <a16:creationId xmlns:a16="http://schemas.microsoft.com/office/drawing/2014/main" id="{61FEF2E8-464E-41B9-A342-617C4D02BC82}"/>
              </a:ext>
            </a:extLst>
          </p:cNvPr>
          <p:cNvGraphicFramePr>
            <a:graphicFrameLocks noGrp="1"/>
          </p:cNvGraphicFramePr>
          <p:nvPr>
            <p:extLst>
              <p:ext uri="{D42A27DB-BD31-4B8C-83A1-F6EECF244321}">
                <p14:modId xmlns:p14="http://schemas.microsoft.com/office/powerpoint/2010/main" val="3523854766"/>
              </p:ext>
            </p:extLst>
          </p:nvPr>
        </p:nvGraphicFramePr>
        <p:xfrm>
          <a:off x="0" y="1547570"/>
          <a:ext cx="12191998" cy="2187667"/>
        </p:xfrm>
        <a:graphic>
          <a:graphicData uri="http://schemas.openxmlformats.org/drawingml/2006/table">
            <a:tbl>
              <a:tblPr/>
              <a:tblGrid>
                <a:gridCol w="903412">
                  <a:extLst>
                    <a:ext uri="{9D8B030D-6E8A-4147-A177-3AD203B41FA5}">
                      <a16:colId xmlns:a16="http://schemas.microsoft.com/office/drawing/2014/main" val="2369615478"/>
                    </a:ext>
                  </a:extLst>
                </a:gridCol>
                <a:gridCol w="585998">
                  <a:extLst>
                    <a:ext uri="{9D8B030D-6E8A-4147-A177-3AD203B41FA5}">
                      <a16:colId xmlns:a16="http://schemas.microsoft.com/office/drawing/2014/main" val="2008746070"/>
                    </a:ext>
                  </a:extLst>
                </a:gridCol>
                <a:gridCol w="553442">
                  <a:extLst>
                    <a:ext uri="{9D8B030D-6E8A-4147-A177-3AD203B41FA5}">
                      <a16:colId xmlns:a16="http://schemas.microsoft.com/office/drawing/2014/main" val="2389261566"/>
                    </a:ext>
                  </a:extLst>
                </a:gridCol>
                <a:gridCol w="569719">
                  <a:extLst>
                    <a:ext uri="{9D8B030D-6E8A-4147-A177-3AD203B41FA5}">
                      <a16:colId xmlns:a16="http://schemas.microsoft.com/office/drawing/2014/main" val="661738236"/>
                    </a:ext>
                  </a:extLst>
                </a:gridCol>
                <a:gridCol w="577858">
                  <a:extLst>
                    <a:ext uri="{9D8B030D-6E8A-4147-A177-3AD203B41FA5}">
                      <a16:colId xmlns:a16="http://schemas.microsoft.com/office/drawing/2014/main" val="1126780370"/>
                    </a:ext>
                  </a:extLst>
                </a:gridCol>
                <a:gridCol w="561580">
                  <a:extLst>
                    <a:ext uri="{9D8B030D-6E8A-4147-A177-3AD203B41FA5}">
                      <a16:colId xmlns:a16="http://schemas.microsoft.com/office/drawing/2014/main" val="409016508"/>
                    </a:ext>
                  </a:extLst>
                </a:gridCol>
                <a:gridCol w="504609">
                  <a:extLst>
                    <a:ext uri="{9D8B030D-6E8A-4147-A177-3AD203B41FA5}">
                      <a16:colId xmlns:a16="http://schemas.microsoft.com/office/drawing/2014/main" val="1938736393"/>
                    </a:ext>
                  </a:extLst>
                </a:gridCol>
                <a:gridCol w="520887">
                  <a:extLst>
                    <a:ext uri="{9D8B030D-6E8A-4147-A177-3AD203B41FA5}">
                      <a16:colId xmlns:a16="http://schemas.microsoft.com/office/drawing/2014/main" val="711962234"/>
                    </a:ext>
                  </a:extLst>
                </a:gridCol>
                <a:gridCol w="553442">
                  <a:extLst>
                    <a:ext uri="{9D8B030D-6E8A-4147-A177-3AD203B41FA5}">
                      <a16:colId xmlns:a16="http://schemas.microsoft.com/office/drawing/2014/main" val="2940729740"/>
                    </a:ext>
                  </a:extLst>
                </a:gridCol>
                <a:gridCol w="561580">
                  <a:extLst>
                    <a:ext uri="{9D8B030D-6E8A-4147-A177-3AD203B41FA5}">
                      <a16:colId xmlns:a16="http://schemas.microsoft.com/office/drawing/2014/main" val="1246607070"/>
                    </a:ext>
                  </a:extLst>
                </a:gridCol>
                <a:gridCol w="545303">
                  <a:extLst>
                    <a:ext uri="{9D8B030D-6E8A-4147-A177-3AD203B41FA5}">
                      <a16:colId xmlns:a16="http://schemas.microsoft.com/office/drawing/2014/main" val="924951340"/>
                    </a:ext>
                  </a:extLst>
                </a:gridCol>
                <a:gridCol w="553442">
                  <a:extLst>
                    <a:ext uri="{9D8B030D-6E8A-4147-A177-3AD203B41FA5}">
                      <a16:colId xmlns:a16="http://schemas.microsoft.com/office/drawing/2014/main" val="1684588493"/>
                    </a:ext>
                  </a:extLst>
                </a:gridCol>
                <a:gridCol w="618553">
                  <a:extLst>
                    <a:ext uri="{9D8B030D-6E8A-4147-A177-3AD203B41FA5}">
                      <a16:colId xmlns:a16="http://schemas.microsoft.com/office/drawing/2014/main" val="959218144"/>
                    </a:ext>
                  </a:extLst>
                </a:gridCol>
                <a:gridCol w="529025">
                  <a:extLst>
                    <a:ext uri="{9D8B030D-6E8A-4147-A177-3AD203B41FA5}">
                      <a16:colId xmlns:a16="http://schemas.microsoft.com/office/drawing/2014/main" val="454344695"/>
                    </a:ext>
                  </a:extLst>
                </a:gridCol>
                <a:gridCol w="561580">
                  <a:extLst>
                    <a:ext uri="{9D8B030D-6E8A-4147-A177-3AD203B41FA5}">
                      <a16:colId xmlns:a16="http://schemas.microsoft.com/office/drawing/2014/main" val="3451692119"/>
                    </a:ext>
                  </a:extLst>
                </a:gridCol>
                <a:gridCol w="659247">
                  <a:extLst>
                    <a:ext uri="{9D8B030D-6E8A-4147-A177-3AD203B41FA5}">
                      <a16:colId xmlns:a16="http://schemas.microsoft.com/office/drawing/2014/main" val="1169455795"/>
                    </a:ext>
                  </a:extLst>
                </a:gridCol>
                <a:gridCol w="724358">
                  <a:extLst>
                    <a:ext uri="{9D8B030D-6E8A-4147-A177-3AD203B41FA5}">
                      <a16:colId xmlns:a16="http://schemas.microsoft.com/office/drawing/2014/main" val="3839169139"/>
                    </a:ext>
                  </a:extLst>
                </a:gridCol>
                <a:gridCol w="724358">
                  <a:extLst>
                    <a:ext uri="{9D8B030D-6E8A-4147-A177-3AD203B41FA5}">
                      <a16:colId xmlns:a16="http://schemas.microsoft.com/office/drawing/2014/main" val="727747669"/>
                    </a:ext>
                  </a:extLst>
                </a:gridCol>
                <a:gridCol w="626691">
                  <a:extLst>
                    <a:ext uri="{9D8B030D-6E8A-4147-A177-3AD203B41FA5}">
                      <a16:colId xmlns:a16="http://schemas.microsoft.com/office/drawing/2014/main" val="4098070885"/>
                    </a:ext>
                  </a:extLst>
                </a:gridCol>
                <a:gridCol w="756914">
                  <a:extLst>
                    <a:ext uri="{9D8B030D-6E8A-4147-A177-3AD203B41FA5}">
                      <a16:colId xmlns:a16="http://schemas.microsoft.com/office/drawing/2014/main" val="2786176503"/>
                    </a:ext>
                  </a:extLst>
                </a:gridCol>
              </a:tblGrid>
              <a:tr h="910199">
                <a:tc>
                  <a:txBody>
                    <a:bodyPr/>
                    <a:lstStyle/>
                    <a:p>
                      <a:pPr algn="ctr" rtl="0" fontAlgn="ctr"/>
                      <a:r>
                        <a:rPr lang="en-US" sz="1000" b="0" dirty="0">
                          <a:solidFill>
                            <a:srgbClr val="000000"/>
                          </a:solidFill>
                          <a:effectLst/>
                          <a:latin typeface="+mj-lt"/>
                        </a:rPr>
                        <a:t>R7 n Rate*NIEL</a:t>
                      </a:r>
                    </a:p>
                  </a:txBody>
                  <a:tcPr marL="21059" marR="21059" marT="14040" marB="1404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7CB4D"/>
                    </a:solidFill>
                  </a:tcPr>
                </a:tc>
                <a:tc>
                  <a:txBody>
                    <a:bodyPr/>
                    <a:lstStyle/>
                    <a:p>
                      <a:pPr algn="ctr" rtl="0" fontAlgn="ctr"/>
                      <a:r>
                        <a:rPr lang="en-US" sz="1000" b="0">
                          <a:solidFill>
                            <a:srgbClr val="000000"/>
                          </a:solidFill>
                          <a:effectLst/>
                          <a:latin typeface="+mj-lt"/>
                        </a:rPr>
                        <a:t>tgt</a:t>
                      </a:r>
                    </a:p>
                  </a:txBody>
                  <a:tcPr marL="21059" marR="21059" marT="14040" marB="1404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7CB4D"/>
                    </a:solidFill>
                  </a:tcPr>
                </a:tc>
                <a:tc>
                  <a:txBody>
                    <a:bodyPr/>
                    <a:lstStyle/>
                    <a:p>
                      <a:pPr algn="ctr" rtl="0" fontAlgn="ctr"/>
                      <a:r>
                        <a:rPr lang="en-US" sz="1000" b="0">
                          <a:solidFill>
                            <a:srgbClr val="000000"/>
                          </a:solidFill>
                          <a:effectLst/>
                          <a:latin typeface="+mj-lt"/>
                        </a:rPr>
                        <a:t>tgtReg</a:t>
                      </a:r>
                    </a:p>
                  </a:txBody>
                  <a:tcPr marL="21059" marR="21059" marT="14040" marB="1404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7CB4D"/>
                    </a:solidFill>
                  </a:tcPr>
                </a:tc>
                <a:tc>
                  <a:txBody>
                    <a:bodyPr/>
                    <a:lstStyle/>
                    <a:p>
                      <a:pPr algn="ctr" rtl="0" fontAlgn="ctr"/>
                      <a:r>
                        <a:rPr lang="en-US" sz="1000" b="0">
                          <a:solidFill>
                            <a:srgbClr val="000000"/>
                          </a:solidFill>
                          <a:effectLst/>
                          <a:latin typeface="+mj-lt"/>
                        </a:rPr>
                        <a:t>coll1&amp;2</a:t>
                      </a:r>
                    </a:p>
                  </a:txBody>
                  <a:tcPr marL="21059" marR="21059" marT="14040" marB="1404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7CB4D"/>
                    </a:solidFill>
                  </a:tcPr>
                </a:tc>
                <a:tc>
                  <a:txBody>
                    <a:bodyPr/>
                    <a:lstStyle/>
                    <a:p>
                      <a:pPr algn="ctr" rtl="0" fontAlgn="ctr"/>
                      <a:r>
                        <a:rPr lang="en-US" sz="1000" b="0">
                          <a:solidFill>
                            <a:srgbClr val="000000"/>
                          </a:solidFill>
                          <a:effectLst/>
                          <a:latin typeface="+mj-lt"/>
                        </a:rPr>
                        <a:t>USmag</a:t>
                      </a:r>
                    </a:p>
                  </a:txBody>
                  <a:tcPr marL="21059" marR="21059" marT="14040" marB="1404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7CB4D"/>
                    </a:solidFill>
                  </a:tcPr>
                </a:tc>
                <a:tc>
                  <a:txBody>
                    <a:bodyPr/>
                    <a:lstStyle/>
                    <a:p>
                      <a:pPr algn="ctr" rtl="0" fontAlgn="ctr"/>
                      <a:r>
                        <a:rPr lang="en-US" sz="1000" b="0">
                          <a:solidFill>
                            <a:srgbClr val="000000"/>
                          </a:solidFill>
                          <a:effectLst/>
                          <a:latin typeface="+mj-lt"/>
                        </a:rPr>
                        <a:t>coll3&amp;Pb</a:t>
                      </a:r>
                    </a:p>
                  </a:txBody>
                  <a:tcPr marL="21059" marR="21059" marT="14040" marB="1404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7CB4D"/>
                    </a:solidFill>
                  </a:tcPr>
                </a:tc>
                <a:tc>
                  <a:txBody>
                    <a:bodyPr/>
                    <a:lstStyle/>
                    <a:p>
                      <a:pPr algn="ctr" rtl="0" fontAlgn="ctr"/>
                      <a:r>
                        <a:rPr lang="en-US" sz="1000" b="0">
                          <a:solidFill>
                            <a:srgbClr val="000000"/>
                          </a:solidFill>
                          <a:effectLst/>
                          <a:latin typeface="+mj-lt"/>
                        </a:rPr>
                        <a:t>usDSmag</a:t>
                      </a:r>
                    </a:p>
                  </a:txBody>
                  <a:tcPr marL="21059" marR="21059" marT="14040" marB="1404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7CB4D"/>
                    </a:solidFill>
                  </a:tcPr>
                </a:tc>
                <a:tc>
                  <a:txBody>
                    <a:bodyPr/>
                    <a:lstStyle/>
                    <a:p>
                      <a:pPr algn="ctr" rtl="0" fontAlgn="ctr"/>
                      <a:r>
                        <a:rPr lang="en-US" sz="1000" b="0">
                          <a:solidFill>
                            <a:srgbClr val="000000"/>
                          </a:solidFill>
                          <a:effectLst/>
                          <a:latin typeface="+mj-lt"/>
                        </a:rPr>
                        <a:t>coll5</a:t>
                      </a:r>
                    </a:p>
                  </a:txBody>
                  <a:tcPr marL="21059" marR="21059" marT="14040" marB="1404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7CB4D"/>
                    </a:solidFill>
                  </a:tcPr>
                </a:tc>
                <a:tc>
                  <a:txBody>
                    <a:bodyPr/>
                    <a:lstStyle/>
                    <a:p>
                      <a:pPr algn="ctr" rtl="0" fontAlgn="ctr"/>
                      <a:r>
                        <a:rPr lang="en-US" sz="1000" b="0">
                          <a:solidFill>
                            <a:srgbClr val="000000"/>
                          </a:solidFill>
                          <a:effectLst/>
                          <a:latin typeface="+mj-lt"/>
                        </a:rPr>
                        <a:t>dsDSmag</a:t>
                      </a:r>
                    </a:p>
                  </a:txBody>
                  <a:tcPr marL="21059" marR="21059" marT="14040" marB="1404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7CB4D"/>
                    </a:solidFill>
                  </a:tcPr>
                </a:tc>
                <a:tc>
                  <a:txBody>
                    <a:bodyPr/>
                    <a:lstStyle/>
                    <a:p>
                      <a:pPr algn="ctr" rtl="0" fontAlgn="ctr"/>
                      <a:r>
                        <a:rPr lang="en-US" sz="1000" b="0" dirty="0">
                          <a:solidFill>
                            <a:srgbClr val="000000"/>
                          </a:solidFill>
                          <a:effectLst/>
                          <a:latin typeface="+mj-lt"/>
                        </a:rPr>
                        <a:t>collar1</a:t>
                      </a:r>
                    </a:p>
                  </a:txBody>
                  <a:tcPr marL="21059" marR="21059" marT="14040" marB="1404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7CB4D"/>
                    </a:solidFill>
                  </a:tcPr>
                </a:tc>
                <a:tc>
                  <a:txBody>
                    <a:bodyPr/>
                    <a:lstStyle/>
                    <a:p>
                      <a:pPr algn="ctr" rtl="0" fontAlgn="ctr"/>
                      <a:r>
                        <a:rPr lang="en-US" sz="1000" b="0">
                          <a:solidFill>
                            <a:srgbClr val="000000"/>
                          </a:solidFill>
                          <a:effectLst/>
                          <a:latin typeface="+mj-lt"/>
                        </a:rPr>
                        <a:t>driftPipe</a:t>
                      </a:r>
                    </a:p>
                  </a:txBody>
                  <a:tcPr marL="21059" marR="21059" marT="14040" marB="1404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7CB4D"/>
                    </a:solidFill>
                  </a:tcPr>
                </a:tc>
                <a:tc>
                  <a:txBody>
                    <a:bodyPr/>
                    <a:lstStyle/>
                    <a:p>
                      <a:pPr algn="ctr" rtl="0" fontAlgn="ctr"/>
                      <a:r>
                        <a:rPr lang="en-US" sz="1000" b="0">
                          <a:solidFill>
                            <a:srgbClr val="000000"/>
                          </a:solidFill>
                          <a:effectLst/>
                          <a:latin typeface="+mj-lt"/>
                        </a:rPr>
                        <a:t>collar2</a:t>
                      </a:r>
                    </a:p>
                  </a:txBody>
                  <a:tcPr marL="21059" marR="21059" marT="14040" marB="1404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7CB4D"/>
                    </a:solidFill>
                  </a:tcPr>
                </a:tc>
                <a:tc>
                  <a:txBody>
                    <a:bodyPr/>
                    <a:lstStyle/>
                    <a:p>
                      <a:pPr algn="ctr" rtl="0" fontAlgn="ctr"/>
                      <a:r>
                        <a:rPr lang="en-US" sz="1000" b="0">
                          <a:solidFill>
                            <a:srgbClr val="000000"/>
                          </a:solidFill>
                          <a:effectLst/>
                          <a:latin typeface="+mj-lt"/>
                        </a:rPr>
                        <a:t>airUSMD</a:t>
                      </a:r>
                    </a:p>
                  </a:txBody>
                  <a:tcPr marL="21059" marR="21059" marT="14040" marB="1404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7CB4D"/>
                    </a:solidFill>
                  </a:tcPr>
                </a:tc>
                <a:tc>
                  <a:txBody>
                    <a:bodyPr/>
                    <a:lstStyle/>
                    <a:p>
                      <a:pPr algn="ctr" rtl="0" fontAlgn="ctr"/>
                      <a:r>
                        <a:rPr lang="en-US" sz="1000" b="0">
                          <a:solidFill>
                            <a:srgbClr val="000000"/>
                          </a:solidFill>
                          <a:effectLst/>
                          <a:latin typeface="+mj-lt"/>
                        </a:rPr>
                        <a:t>SM &amp; Donut</a:t>
                      </a:r>
                    </a:p>
                  </a:txBody>
                  <a:tcPr marL="21059" marR="21059" marT="14040" marB="1404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7CB4D"/>
                    </a:solidFill>
                  </a:tcPr>
                </a:tc>
                <a:tc>
                  <a:txBody>
                    <a:bodyPr/>
                    <a:lstStyle/>
                    <a:p>
                      <a:pPr algn="ctr" rtl="0" fontAlgn="ctr"/>
                      <a:r>
                        <a:rPr lang="en-US" sz="1000" b="0">
                          <a:solidFill>
                            <a:srgbClr val="000000"/>
                          </a:solidFill>
                          <a:effectLst/>
                          <a:latin typeface="+mj-lt"/>
                        </a:rPr>
                        <a:t>end of DetPipe</a:t>
                      </a:r>
                    </a:p>
                  </a:txBody>
                  <a:tcPr marL="21059" marR="21059" marT="14040" marB="1404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7CB4D"/>
                    </a:solidFill>
                  </a:tcPr>
                </a:tc>
                <a:tc>
                  <a:txBody>
                    <a:bodyPr/>
                    <a:lstStyle/>
                    <a:p>
                      <a:pPr algn="ctr" rtl="0" fontAlgn="ctr"/>
                      <a:r>
                        <a:rPr lang="en-US" sz="1000" b="0">
                          <a:solidFill>
                            <a:srgbClr val="000000"/>
                          </a:solidFill>
                          <a:effectLst/>
                          <a:latin typeface="+mj-lt"/>
                        </a:rPr>
                        <a:t>dump Neck Down to Apperture</a:t>
                      </a:r>
                    </a:p>
                  </a:txBody>
                  <a:tcPr marL="21059" marR="21059" marT="14040" marB="1404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7CB4D"/>
                    </a:solidFill>
                  </a:tcPr>
                </a:tc>
                <a:tc>
                  <a:txBody>
                    <a:bodyPr/>
                    <a:lstStyle/>
                    <a:p>
                      <a:pPr algn="ctr" rtl="0" fontAlgn="ctr"/>
                      <a:r>
                        <a:rPr lang="en-US" sz="1000" b="0">
                          <a:solidFill>
                            <a:srgbClr val="000000"/>
                          </a:solidFill>
                          <a:effectLst/>
                          <a:latin typeface="+mj-lt"/>
                        </a:rPr>
                        <a:t>dump Apperture</a:t>
                      </a:r>
                    </a:p>
                  </a:txBody>
                  <a:tcPr marL="21059" marR="21059" marT="14040" marB="1404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7CB4D"/>
                    </a:solidFill>
                  </a:tcPr>
                </a:tc>
                <a:tc>
                  <a:txBody>
                    <a:bodyPr/>
                    <a:lstStyle/>
                    <a:p>
                      <a:pPr algn="ctr" rtl="0" fontAlgn="ctr"/>
                      <a:r>
                        <a:rPr lang="en-US" sz="1000" b="0">
                          <a:solidFill>
                            <a:srgbClr val="000000"/>
                          </a:solidFill>
                          <a:effectLst/>
                          <a:latin typeface="+mj-lt"/>
                        </a:rPr>
                        <a:t>Apperture to NeckDown2</a:t>
                      </a:r>
                    </a:p>
                  </a:txBody>
                  <a:tcPr marL="21059" marR="21059" marT="14040" marB="1404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7CB4D"/>
                    </a:solidFill>
                  </a:tcPr>
                </a:tc>
                <a:tc>
                  <a:txBody>
                    <a:bodyPr/>
                    <a:lstStyle/>
                    <a:p>
                      <a:pPr algn="ctr" rtl="0" fontAlgn="ctr"/>
                      <a:r>
                        <a:rPr lang="en-US" sz="1000" b="0">
                          <a:solidFill>
                            <a:srgbClr val="000000"/>
                          </a:solidFill>
                          <a:effectLst/>
                          <a:latin typeface="+mj-lt"/>
                        </a:rPr>
                        <a:t>neckDown &amp; Diffuser</a:t>
                      </a:r>
                    </a:p>
                  </a:txBody>
                  <a:tcPr marL="21059" marR="21059" marT="14040" marB="1404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7CB4D"/>
                    </a:solidFill>
                  </a:tcPr>
                </a:tc>
                <a:tc>
                  <a:txBody>
                    <a:bodyPr/>
                    <a:lstStyle/>
                    <a:p>
                      <a:pPr algn="ctr" rtl="0" fontAlgn="ctr"/>
                      <a:r>
                        <a:rPr lang="en-US" sz="1000" b="0" dirty="0">
                          <a:solidFill>
                            <a:srgbClr val="000000"/>
                          </a:solidFill>
                          <a:effectLst/>
                          <a:latin typeface="+mj-lt"/>
                        </a:rPr>
                        <a:t>ds of Diffuser</a:t>
                      </a:r>
                    </a:p>
                  </a:txBody>
                  <a:tcPr marL="21059" marR="21059" marT="14040" marB="1404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7CB4D"/>
                    </a:solidFill>
                  </a:tcPr>
                </a:tc>
                <a:extLst>
                  <a:ext uri="{0D108BD9-81ED-4DB2-BD59-A6C34878D82A}">
                    <a16:rowId xmlns:a16="http://schemas.microsoft.com/office/drawing/2014/main" val="3107075514"/>
                  </a:ext>
                </a:extLst>
              </a:tr>
              <a:tr h="319367">
                <a:tc>
                  <a:txBody>
                    <a:bodyPr/>
                    <a:lstStyle/>
                    <a:p>
                      <a:pPr algn="ctr" rtl="0" fontAlgn="b"/>
                      <a:r>
                        <a:rPr lang="en-US" sz="1000" b="0" dirty="0">
                          <a:solidFill>
                            <a:srgbClr val="000000"/>
                          </a:solidFill>
                          <a:effectLst/>
                          <a:latin typeface="+mj-lt"/>
                        </a:rPr>
                        <a:t>all E %</a:t>
                      </a:r>
                    </a:p>
                  </a:txBody>
                  <a:tcPr marL="21059" marR="21059" marT="14040" marB="140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dirty="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1%</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5%</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1%</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67%</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1%</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2%</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1%</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3%</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14%</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a:effectLst/>
                          <a:latin typeface="+mj-lt"/>
                        </a:rPr>
                        <a:t>4%</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extLst>
                  <a:ext uri="{0D108BD9-81ED-4DB2-BD59-A6C34878D82A}">
                    <a16:rowId xmlns:a16="http://schemas.microsoft.com/office/drawing/2014/main" val="1408839466"/>
                  </a:ext>
                </a:extLst>
              </a:tr>
              <a:tr h="319367">
                <a:tc>
                  <a:txBody>
                    <a:bodyPr/>
                    <a:lstStyle/>
                    <a:p>
                      <a:pPr algn="ctr" rtl="0" fontAlgn="b"/>
                      <a:r>
                        <a:rPr lang="en-US" sz="1000" b="0" dirty="0">
                          <a:solidFill>
                            <a:srgbClr val="000000"/>
                          </a:solidFill>
                          <a:effectLst/>
                          <a:latin typeface="+mj-lt"/>
                        </a:rPr>
                        <a:t>E&lt;1MeV[%]</a:t>
                      </a:r>
                    </a:p>
                  </a:txBody>
                  <a:tcPr marL="21059" marR="21059" marT="14040" marB="140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1%</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1%</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6%</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79%</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3%</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1%</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3%</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5%</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a:effectLst/>
                          <a:latin typeface="+mj-lt"/>
                        </a:rPr>
                        <a:t>2%</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extLst>
                  <a:ext uri="{0D108BD9-81ED-4DB2-BD59-A6C34878D82A}">
                    <a16:rowId xmlns:a16="http://schemas.microsoft.com/office/drawing/2014/main" val="4117542444"/>
                  </a:ext>
                </a:extLst>
              </a:tr>
              <a:tr h="319367">
                <a:tc>
                  <a:txBody>
                    <a:bodyPr/>
                    <a:lstStyle/>
                    <a:p>
                      <a:pPr algn="ctr" rtl="0" fontAlgn="b"/>
                      <a:r>
                        <a:rPr lang="en-US" sz="1000" b="0" dirty="0">
                          <a:solidFill>
                            <a:srgbClr val="000000"/>
                          </a:solidFill>
                          <a:effectLst/>
                          <a:latin typeface="+mj-lt"/>
                        </a:rPr>
                        <a:t>1&lt;E&lt;10MeV%</a:t>
                      </a:r>
                    </a:p>
                  </a:txBody>
                  <a:tcPr marL="21059" marR="21059" marT="14040" marB="140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5%</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1%</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65%</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1%</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1%</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1%</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3%</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16%</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a:effectLst/>
                          <a:latin typeface="+mj-lt"/>
                        </a:rPr>
                        <a:t>5%</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extLst>
                  <a:ext uri="{0D108BD9-81ED-4DB2-BD59-A6C34878D82A}">
                    <a16:rowId xmlns:a16="http://schemas.microsoft.com/office/drawing/2014/main" val="2103303817"/>
                  </a:ext>
                </a:extLst>
              </a:tr>
              <a:tr h="319367">
                <a:tc>
                  <a:txBody>
                    <a:bodyPr/>
                    <a:lstStyle/>
                    <a:p>
                      <a:pPr algn="ctr" rtl="0" fontAlgn="b"/>
                      <a:r>
                        <a:rPr lang="en-US" sz="1000" b="0" dirty="0">
                          <a:solidFill>
                            <a:srgbClr val="000000"/>
                          </a:solidFill>
                          <a:effectLst/>
                          <a:latin typeface="+mj-lt"/>
                        </a:rPr>
                        <a:t>10MeV&lt;E%</a:t>
                      </a:r>
                    </a:p>
                  </a:txBody>
                  <a:tcPr marL="21059" marR="21059" marT="14040" marB="140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1%</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2%</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1%</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3%</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1%</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27%</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3%</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3%</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4%</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b="0">
                          <a:solidFill>
                            <a:srgbClr val="000000"/>
                          </a:solidFill>
                          <a:effectLst/>
                          <a:latin typeface="+mj-lt"/>
                        </a:rPr>
                        <a:t>46%</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tc>
                  <a:txBody>
                    <a:bodyPr/>
                    <a:lstStyle/>
                    <a:p>
                      <a:pPr algn="ctr" rtl="0" fontAlgn="b"/>
                      <a:r>
                        <a:rPr lang="en-US" sz="1400" dirty="0">
                          <a:effectLst/>
                          <a:latin typeface="+mj-lt"/>
                        </a:rPr>
                        <a:t>8%</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EF8E3"/>
                    </a:solidFill>
                  </a:tcPr>
                </a:tc>
                <a:extLst>
                  <a:ext uri="{0D108BD9-81ED-4DB2-BD59-A6C34878D82A}">
                    <a16:rowId xmlns:a16="http://schemas.microsoft.com/office/drawing/2014/main" val="828539785"/>
                  </a:ext>
                </a:extLst>
              </a:tr>
            </a:tbl>
          </a:graphicData>
        </a:graphic>
      </p:graphicFrame>
      <p:sp>
        <p:nvSpPr>
          <p:cNvPr id="11" name="Content Placeholder 7">
            <a:extLst>
              <a:ext uri="{FF2B5EF4-FFF2-40B4-BE49-F238E27FC236}">
                <a16:creationId xmlns:a16="http://schemas.microsoft.com/office/drawing/2014/main" id="{156B3C42-3BC2-4CBE-9A3B-4E56CEE27C8D}"/>
              </a:ext>
            </a:extLst>
          </p:cNvPr>
          <p:cNvSpPr>
            <a:spLocks noGrp="1"/>
          </p:cNvSpPr>
          <p:nvPr>
            <p:ph idx="1"/>
          </p:nvPr>
        </p:nvSpPr>
        <p:spPr>
          <a:xfrm>
            <a:off x="0" y="3795283"/>
            <a:ext cx="12117696" cy="2514939"/>
          </a:xfrm>
        </p:spPr>
        <p:txBody>
          <a:bodyPr>
            <a:normAutofit fontScale="92500" lnSpcReduction="20000"/>
          </a:bodyPr>
          <a:lstStyle/>
          <a:p>
            <a:r>
              <a:rPr lang="en-US" dirty="0"/>
              <a:t>With respect to noise in electronics closest to the beamline we can look at the NIEL “dose” in Ring 7 separated by the same regions</a:t>
            </a:r>
          </a:p>
          <a:p>
            <a:r>
              <a:rPr lang="en-US" dirty="0"/>
              <a:t>We can see that while the diffuser dominates the high energy neutron damage the dump overall is not a big issue compared to the SM and Pion doughnut (factor of 5 smaller)</a:t>
            </a:r>
          </a:p>
          <a:p>
            <a:r>
              <a:rPr lang="en-US" dirty="0"/>
              <a:t>We conclude that the dump will not require significant changes or shielding to allow for uninterrupted experimental running</a:t>
            </a:r>
          </a:p>
        </p:txBody>
      </p:sp>
    </p:spTree>
    <p:extLst>
      <p:ext uri="{BB962C8B-B14F-4D97-AF65-F5344CB8AC3E}">
        <p14:creationId xmlns:p14="http://schemas.microsoft.com/office/powerpoint/2010/main" val="2024329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9E492-69BD-4972-B406-E12E2B9504CC}"/>
              </a:ext>
            </a:extLst>
          </p:cNvPr>
          <p:cNvSpPr>
            <a:spLocks noGrp="1"/>
          </p:cNvSpPr>
          <p:nvPr>
            <p:ph type="title"/>
          </p:nvPr>
        </p:nvSpPr>
        <p:spPr/>
        <p:txBody>
          <a:bodyPr>
            <a:normAutofit/>
          </a:bodyPr>
          <a:lstStyle/>
          <a:p>
            <a:r>
              <a:rPr lang="en-US" dirty="0"/>
              <a:t>Project Recommendation: </a:t>
            </a:r>
            <a:r>
              <a:rPr lang="pt-BR" dirty="0"/>
              <a:t>2019 Apr DR.05.R-09</a:t>
            </a:r>
            <a:endParaRPr lang="en-US" dirty="0"/>
          </a:p>
        </p:txBody>
      </p:sp>
      <p:sp>
        <p:nvSpPr>
          <p:cNvPr id="4" name="Footer Placeholder 3">
            <a:extLst>
              <a:ext uri="{FF2B5EF4-FFF2-40B4-BE49-F238E27FC236}">
                <a16:creationId xmlns:a16="http://schemas.microsoft.com/office/drawing/2014/main" id="{0E346DF5-1635-473D-AFC8-2B8300AADD53}"/>
              </a:ext>
            </a:extLst>
          </p:cNvPr>
          <p:cNvSpPr>
            <a:spLocks noGrp="1"/>
          </p:cNvSpPr>
          <p:nvPr>
            <p:ph type="ftr" sz="quarter" idx="11"/>
          </p:nvPr>
        </p:nvSpPr>
        <p:spPr/>
        <p:txBody>
          <a:bodyPr/>
          <a:lstStyle/>
          <a:p>
            <a:r>
              <a:rPr lang="en-US"/>
              <a:t>Ciprian Gal</a:t>
            </a:r>
            <a:endParaRPr lang="en-US" dirty="0"/>
          </a:p>
        </p:txBody>
      </p:sp>
      <p:sp>
        <p:nvSpPr>
          <p:cNvPr id="5" name="Slide Number Placeholder 4">
            <a:extLst>
              <a:ext uri="{FF2B5EF4-FFF2-40B4-BE49-F238E27FC236}">
                <a16:creationId xmlns:a16="http://schemas.microsoft.com/office/drawing/2014/main" id="{A3783F55-82A6-4ABD-B1F3-E05538FCD4EF}"/>
              </a:ext>
            </a:extLst>
          </p:cNvPr>
          <p:cNvSpPr>
            <a:spLocks noGrp="1"/>
          </p:cNvSpPr>
          <p:nvPr>
            <p:ph type="sldNum" sz="quarter" idx="12"/>
          </p:nvPr>
        </p:nvSpPr>
        <p:spPr/>
        <p:txBody>
          <a:bodyPr/>
          <a:lstStyle/>
          <a:p>
            <a:fld id="{4CDA4B9D-FE46-474D-9F50-032B36FEA47E}" type="slidenum">
              <a:rPr lang="en-US" smtClean="0"/>
              <a:pPr/>
              <a:t>14</a:t>
            </a:fld>
            <a:endParaRPr lang="en-US" dirty="0"/>
          </a:p>
        </p:txBody>
      </p:sp>
      <p:sp>
        <p:nvSpPr>
          <p:cNvPr id="6" name="TextBox 5">
            <a:extLst>
              <a:ext uri="{FF2B5EF4-FFF2-40B4-BE49-F238E27FC236}">
                <a16:creationId xmlns:a16="http://schemas.microsoft.com/office/drawing/2014/main" id="{79DB8AFD-2BEC-48AA-8ADF-901CA106EB82}"/>
              </a:ext>
            </a:extLst>
          </p:cNvPr>
          <p:cNvSpPr txBox="1"/>
          <p:nvPr/>
        </p:nvSpPr>
        <p:spPr>
          <a:xfrm>
            <a:off x="-30600" y="901239"/>
            <a:ext cx="11982498" cy="646331"/>
          </a:xfrm>
          <a:prstGeom prst="rect">
            <a:avLst/>
          </a:prstGeom>
          <a:noFill/>
        </p:spPr>
        <p:txBody>
          <a:bodyPr wrap="square" rtlCol="0">
            <a:spAutoFit/>
          </a:bodyPr>
          <a:lstStyle/>
          <a:p>
            <a:pPr algn="just" fontAlgn="ctr"/>
            <a:r>
              <a:rPr lang="en-US" dirty="0">
                <a:latin typeface="Verdana" panose="020B0604030504040204" pitchFamily="34" charset="0"/>
              </a:rPr>
              <a:t>Prepare a plan to handle possible radiation damage to the front end electronics, pending the results of the radiation field estimates.</a:t>
            </a:r>
          </a:p>
        </p:txBody>
      </p:sp>
      <p:sp>
        <p:nvSpPr>
          <p:cNvPr id="11" name="Content Placeholder 7">
            <a:extLst>
              <a:ext uri="{FF2B5EF4-FFF2-40B4-BE49-F238E27FC236}">
                <a16:creationId xmlns:a16="http://schemas.microsoft.com/office/drawing/2014/main" id="{156B3C42-3BC2-4CBE-9A3B-4E56CEE27C8D}"/>
              </a:ext>
            </a:extLst>
          </p:cNvPr>
          <p:cNvSpPr>
            <a:spLocks noGrp="1"/>
          </p:cNvSpPr>
          <p:nvPr>
            <p:ph idx="1"/>
          </p:nvPr>
        </p:nvSpPr>
        <p:spPr>
          <a:xfrm>
            <a:off x="3565127" y="1596831"/>
            <a:ext cx="8533419" cy="2983796"/>
          </a:xfrm>
        </p:spPr>
        <p:txBody>
          <a:bodyPr>
            <a:normAutofit lnSpcReduction="10000"/>
          </a:bodyPr>
          <a:lstStyle/>
          <a:p>
            <a:r>
              <a:rPr lang="en-US" dirty="0"/>
              <a:t>Estimations inside the electronics hut - </a:t>
            </a:r>
            <a:r>
              <a:rPr lang="en-US" b="1" dirty="0"/>
              <a:t>8E10 1-MeV </a:t>
            </a:r>
            <a:r>
              <a:rPr lang="en-US" b="1" dirty="0" err="1"/>
              <a:t>n</a:t>
            </a:r>
            <a:r>
              <a:rPr lang="en-US" b="1" baseline="-25000" dirty="0" err="1"/>
              <a:t>eq</a:t>
            </a:r>
            <a:r>
              <a:rPr lang="en-US" b="1" dirty="0"/>
              <a:t>/cm</a:t>
            </a:r>
            <a:r>
              <a:rPr lang="en-US" b="1" baseline="30000" dirty="0"/>
              <a:t>2</a:t>
            </a:r>
            <a:r>
              <a:rPr lang="en-US" dirty="0"/>
              <a:t> - and at the location of the retracted GEMs - </a:t>
            </a:r>
            <a:r>
              <a:rPr lang="en-US" b="1" dirty="0"/>
              <a:t>4E12 1-MeV </a:t>
            </a:r>
            <a:r>
              <a:rPr lang="en-US" b="1" dirty="0" err="1"/>
              <a:t>n</a:t>
            </a:r>
            <a:r>
              <a:rPr lang="en-US" b="1" baseline="-25000" dirty="0" err="1"/>
              <a:t>eq</a:t>
            </a:r>
            <a:r>
              <a:rPr lang="en-US" b="1" dirty="0"/>
              <a:t>/cm</a:t>
            </a:r>
            <a:r>
              <a:rPr lang="en-US" b="1" baseline="30000" dirty="0"/>
              <a:t>2</a:t>
            </a:r>
            <a:r>
              <a:rPr lang="en-US" dirty="0"/>
              <a:t> - (see Chandan’s talk) show that we are significantly lower than levels where permanent damage will be an issue</a:t>
            </a:r>
          </a:p>
          <a:p>
            <a:pPr lvl="1"/>
            <a:r>
              <a:rPr lang="en-US" dirty="0"/>
              <a:t>The GEM numbers are highly position dependent and we envision locating the most sensitive components in the closed sectors so that we avoid unnecessary exposure</a:t>
            </a:r>
          </a:p>
          <a:p>
            <a:endParaRPr lang="en-US" dirty="0"/>
          </a:p>
        </p:txBody>
      </p:sp>
      <p:grpSp>
        <p:nvGrpSpPr>
          <p:cNvPr id="3" name="Group 2">
            <a:extLst>
              <a:ext uri="{FF2B5EF4-FFF2-40B4-BE49-F238E27FC236}">
                <a16:creationId xmlns:a16="http://schemas.microsoft.com/office/drawing/2014/main" id="{E3C146D8-7FD7-4BD1-A6FF-8FE9E32F12C7}"/>
              </a:ext>
            </a:extLst>
          </p:cNvPr>
          <p:cNvGrpSpPr/>
          <p:nvPr/>
        </p:nvGrpSpPr>
        <p:grpSpPr>
          <a:xfrm>
            <a:off x="-30600" y="1547570"/>
            <a:ext cx="3493698" cy="5025421"/>
            <a:chOff x="0" y="1547570"/>
            <a:chExt cx="2096684" cy="2654716"/>
          </a:xfrm>
        </p:grpSpPr>
        <p:pic>
          <p:nvPicPr>
            <p:cNvPr id="9" name="Picture 8">
              <a:extLst>
                <a:ext uri="{FF2B5EF4-FFF2-40B4-BE49-F238E27FC236}">
                  <a16:creationId xmlns:a16="http://schemas.microsoft.com/office/drawing/2014/main" id="{98CE87E7-200E-4482-851A-D15C6E1CDC1C}"/>
                </a:ext>
              </a:extLst>
            </p:cNvPr>
            <p:cNvPicPr>
              <a:picLocks noChangeAspect="1"/>
            </p:cNvPicPr>
            <p:nvPr/>
          </p:nvPicPr>
          <p:blipFill rotWithShape="1">
            <a:blip r:embed="rId2"/>
            <a:srcRect r="81729"/>
            <a:stretch/>
          </p:blipFill>
          <p:spPr>
            <a:xfrm>
              <a:off x="0" y="1547570"/>
              <a:ext cx="1095555" cy="2654716"/>
            </a:xfrm>
            <a:prstGeom prst="rect">
              <a:avLst/>
            </a:prstGeom>
          </p:spPr>
        </p:pic>
        <p:pic>
          <p:nvPicPr>
            <p:cNvPr id="10" name="Picture 9">
              <a:extLst>
                <a:ext uri="{FF2B5EF4-FFF2-40B4-BE49-F238E27FC236}">
                  <a16:creationId xmlns:a16="http://schemas.microsoft.com/office/drawing/2014/main" id="{9FDC7A09-26F0-4567-A52A-9177D27183E9}"/>
                </a:ext>
              </a:extLst>
            </p:cNvPr>
            <p:cNvPicPr>
              <a:picLocks noChangeAspect="1"/>
            </p:cNvPicPr>
            <p:nvPr/>
          </p:nvPicPr>
          <p:blipFill rotWithShape="1">
            <a:blip r:embed="rId2"/>
            <a:srcRect l="83994"/>
            <a:stretch/>
          </p:blipFill>
          <p:spPr>
            <a:xfrm>
              <a:off x="1136971" y="1547570"/>
              <a:ext cx="959713" cy="2654716"/>
            </a:xfrm>
            <a:prstGeom prst="rect">
              <a:avLst/>
            </a:prstGeom>
          </p:spPr>
        </p:pic>
      </p:grpSp>
      <p:cxnSp>
        <p:nvCxnSpPr>
          <p:cNvPr id="12" name="Straight Connector 11">
            <a:extLst>
              <a:ext uri="{FF2B5EF4-FFF2-40B4-BE49-F238E27FC236}">
                <a16:creationId xmlns:a16="http://schemas.microsoft.com/office/drawing/2014/main" id="{1512A587-259F-4B24-92FF-9E1898EED3F6}"/>
              </a:ext>
            </a:extLst>
          </p:cNvPr>
          <p:cNvCxnSpPr>
            <a:cxnSpLocks/>
          </p:cNvCxnSpPr>
          <p:nvPr/>
        </p:nvCxnSpPr>
        <p:spPr>
          <a:xfrm>
            <a:off x="1860026" y="1608828"/>
            <a:ext cx="0" cy="4533180"/>
          </a:xfrm>
          <a:prstGeom prst="line">
            <a:avLst/>
          </a:prstGeom>
          <a:ln w="69850"/>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EC27161E-A94C-452B-9184-AC65CA5B7460}"/>
              </a:ext>
            </a:extLst>
          </p:cNvPr>
          <p:cNvSpPr/>
          <p:nvPr/>
        </p:nvSpPr>
        <p:spPr>
          <a:xfrm>
            <a:off x="537185" y="1918255"/>
            <a:ext cx="1405195" cy="646331"/>
          </a:xfrm>
          <a:prstGeom prst="rect">
            <a:avLst/>
          </a:prstGeom>
        </p:spPr>
        <p:txBody>
          <a:bodyPr wrap="square">
            <a:spAutoFit/>
          </a:bodyPr>
          <a:lstStyle/>
          <a:p>
            <a:r>
              <a:rPr lang="en-US" b="1" dirty="0">
                <a:solidFill>
                  <a:srgbClr val="1B1BFF"/>
                </a:solidFill>
              </a:rPr>
              <a:t>1E12 1-MeV </a:t>
            </a:r>
            <a:r>
              <a:rPr lang="en-US" b="1" dirty="0" err="1">
                <a:solidFill>
                  <a:srgbClr val="1B1BFF"/>
                </a:solidFill>
              </a:rPr>
              <a:t>n</a:t>
            </a:r>
            <a:r>
              <a:rPr lang="en-US" b="1" baseline="-25000" dirty="0" err="1">
                <a:solidFill>
                  <a:srgbClr val="1B1BFF"/>
                </a:solidFill>
              </a:rPr>
              <a:t>eq</a:t>
            </a:r>
            <a:r>
              <a:rPr lang="en-US" b="1" dirty="0">
                <a:solidFill>
                  <a:srgbClr val="1B1BFF"/>
                </a:solidFill>
              </a:rPr>
              <a:t>/cm</a:t>
            </a:r>
            <a:r>
              <a:rPr lang="en-US" b="1" baseline="30000" dirty="0">
                <a:solidFill>
                  <a:srgbClr val="1B1BFF"/>
                </a:solidFill>
              </a:rPr>
              <a:t>2</a:t>
            </a:r>
            <a:r>
              <a:rPr lang="en-US" b="1" dirty="0">
                <a:solidFill>
                  <a:srgbClr val="1B1BFF"/>
                </a:solidFill>
              </a:rPr>
              <a:t> </a:t>
            </a:r>
          </a:p>
        </p:txBody>
      </p:sp>
      <p:pic>
        <p:nvPicPr>
          <p:cNvPr id="10242" name="Picture 2">
            <a:extLst>
              <a:ext uri="{FF2B5EF4-FFF2-40B4-BE49-F238E27FC236}">
                <a16:creationId xmlns:a16="http://schemas.microsoft.com/office/drawing/2014/main" id="{0791D34D-3A3C-4C9F-86B3-754C41655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0172" y="4655119"/>
            <a:ext cx="4822252" cy="2202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129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9E492-69BD-4972-B406-E12E2B9504CC}"/>
              </a:ext>
            </a:extLst>
          </p:cNvPr>
          <p:cNvSpPr>
            <a:spLocks noGrp="1"/>
          </p:cNvSpPr>
          <p:nvPr>
            <p:ph type="title"/>
          </p:nvPr>
        </p:nvSpPr>
        <p:spPr/>
        <p:txBody>
          <a:bodyPr>
            <a:normAutofit/>
          </a:bodyPr>
          <a:lstStyle/>
          <a:p>
            <a:r>
              <a:rPr lang="en-US" dirty="0"/>
              <a:t>Other recommendations: thoughts</a:t>
            </a:r>
          </a:p>
        </p:txBody>
      </p:sp>
      <p:sp>
        <p:nvSpPr>
          <p:cNvPr id="4" name="Footer Placeholder 3">
            <a:extLst>
              <a:ext uri="{FF2B5EF4-FFF2-40B4-BE49-F238E27FC236}">
                <a16:creationId xmlns:a16="http://schemas.microsoft.com/office/drawing/2014/main" id="{0E346DF5-1635-473D-AFC8-2B8300AADD53}"/>
              </a:ext>
            </a:extLst>
          </p:cNvPr>
          <p:cNvSpPr>
            <a:spLocks noGrp="1"/>
          </p:cNvSpPr>
          <p:nvPr>
            <p:ph type="ftr" sz="quarter" idx="11"/>
          </p:nvPr>
        </p:nvSpPr>
        <p:spPr/>
        <p:txBody>
          <a:bodyPr/>
          <a:lstStyle/>
          <a:p>
            <a:r>
              <a:rPr lang="en-US"/>
              <a:t>Ciprian Gal</a:t>
            </a:r>
            <a:endParaRPr lang="en-US" dirty="0"/>
          </a:p>
        </p:txBody>
      </p:sp>
      <p:sp>
        <p:nvSpPr>
          <p:cNvPr id="5" name="Slide Number Placeholder 4">
            <a:extLst>
              <a:ext uri="{FF2B5EF4-FFF2-40B4-BE49-F238E27FC236}">
                <a16:creationId xmlns:a16="http://schemas.microsoft.com/office/drawing/2014/main" id="{A3783F55-82A6-4ABD-B1F3-E05538FCD4EF}"/>
              </a:ext>
            </a:extLst>
          </p:cNvPr>
          <p:cNvSpPr>
            <a:spLocks noGrp="1"/>
          </p:cNvSpPr>
          <p:nvPr>
            <p:ph type="sldNum" sz="quarter" idx="12"/>
          </p:nvPr>
        </p:nvSpPr>
        <p:spPr/>
        <p:txBody>
          <a:bodyPr/>
          <a:lstStyle/>
          <a:p>
            <a:fld id="{4CDA4B9D-FE46-474D-9F50-032B36FEA47E}" type="slidenum">
              <a:rPr lang="en-US" smtClean="0"/>
              <a:pPr/>
              <a:t>15</a:t>
            </a:fld>
            <a:endParaRPr lang="en-US" dirty="0"/>
          </a:p>
        </p:txBody>
      </p:sp>
      <p:graphicFrame>
        <p:nvGraphicFramePr>
          <p:cNvPr id="10" name="Table 9">
            <a:extLst>
              <a:ext uri="{FF2B5EF4-FFF2-40B4-BE49-F238E27FC236}">
                <a16:creationId xmlns:a16="http://schemas.microsoft.com/office/drawing/2014/main" id="{39BB5637-41A1-4EC8-B629-7CFF10B11811}"/>
              </a:ext>
            </a:extLst>
          </p:cNvPr>
          <p:cNvGraphicFramePr>
            <a:graphicFrameLocks noGrp="1"/>
          </p:cNvGraphicFramePr>
          <p:nvPr>
            <p:extLst>
              <p:ext uri="{D42A27DB-BD31-4B8C-83A1-F6EECF244321}">
                <p14:modId xmlns:p14="http://schemas.microsoft.com/office/powerpoint/2010/main" val="1919756720"/>
              </p:ext>
            </p:extLst>
          </p:nvPr>
        </p:nvGraphicFramePr>
        <p:xfrm>
          <a:off x="56073" y="1440611"/>
          <a:ext cx="12102861" cy="3007754"/>
        </p:xfrm>
        <a:graphic>
          <a:graphicData uri="http://schemas.openxmlformats.org/drawingml/2006/table">
            <a:tbl>
              <a:tblPr/>
              <a:tblGrid>
                <a:gridCol w="1186023">
                  <a:extLst>
                    <a:ext uri="{9D8B030D-6E8A-4147-A177-3AD203B41FA5}">
                      <a16:colId xmlns:a16="http://schemas.microsoft.com/office/drawing/2014/main" val="1369450120"/>
                    </a:ext>
                  </a:extLst>
                </a:gridCol>
                <a:gridCol w="4838290">
                  <a:extLst>
                    <a:ext uri="{9D8B030D-6E8A-4147-A177-3AD203B41FA5}">
                      <a16:colId xmlns:a16="http://schemas.microsoft.com/office/drawing/2014/main" val="3256977611"/>
                    </a:ext>
                  </a:extLst>
                </a:gridCol>
                <a:gridCol w="137014">
                  <a:extLst>
                    <a:ext uri="{9D8B030D-6E8A-4147-A177-3AD203B41FA5}">
                      <a16:colId xmlns:a16="http://schemas.microsoft.com/office/drawing/2014/main" val="3917366159"/>
                    </a:ext>
                  </a:extLst>
                </a:gridCol>
                <a:gridCol w="5941534">
                  <a:extLst>
                    <a:ext uri="{9D8B030D-6E8A-4147-A177-3AD203B41FA5}">
                      <a16:colId xmlns:a16="http://schemas.microsoft.com/office/drawing/2014/main" val="972266805"/>
                    </a:ext>
                  </a:extLst>
                </a:gridCol>
              </a:tblGrid>
              <a:tr h="897152">
                <a:tc>
                  <a:txBody>
                    <a:bodyPr/>
                    <a:lstStyle/>
                    <a:p>
                      <a:pPr rtl="0" fontAlgn="ctr"/>
                      <a:r>
                        <a:rPr lang="pt-BR" sz="1400" b="0" dirty="0">
                          <a:effectLst/>
                          <a:latin typeface="Verdana" panose="020B0604030504040204" pitchFamily="34" charset="0"/>
                        </a:rPr>
                        <a:t>2016 Dec DR.03.R-05</a:t>
                      </a:r>
                    </a:p>
                  </a:txBody>
                  <a:tcPr marL="8588" marR="8588" marT="0" marB="0" anchor="ctr">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just" rtl="0" fontAlgn="ctr"/>
                      <a:r>
                        <a:rPr lang="en-US" sz="1500" b="0" dirty="0">
                          <a:solidFill>
                            <a:srgbClr val="000000"/>
                          </a:solidFill>
                          <a:effectLst/>
                          <a:latin typeface="Verdana" panose="020B0604030504040204" pitchFamily="34" charset="0"/>
                        </a:rPr>
                        <a:t>Cross-talk between detector regions due to showering in the support structure of the Thin Detector should be simulated.</a:t>
                      </a:r>
                    </a:p>
                  </a:txBody>
                  <a:tcPr marL="8588" marR="85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ctr"/>
                      <a:endParaRPr lang="en-US" sz="1500" b="0" dirty="0">
                        <a:solidFill>
                          <a:srgbClr val="000000"/>
                        </a:solidFill>
                        <a:effectLst/>
                        <a:latin typeface="Verdana" panose="020B0604030504040204" pitchFamily="34" charset="0"/>
                      </a:endParaRPr>
                    </a:p>
                  </a:txBody>
                  <a:tcPr marL="8588" marR="85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ctr"/>
                      <a:r>
                        <a:rPr lang="en-US" sz="1500" b="0" dirty="0">
                          <a:solidFill>
                            <a:srgbClr val="000000"/>
                          </a:solidFill>
                          <a:effectLst/>
                          <a:latin typeface="Verdana" panose="020B0604030504040204" pitchFamily="34" charset="0"/>
                        </a:rPr>
                        <a:t>Work is progressing and we expect to get results by the end of the summer</a:t>
                      </a:r>
                    </a:p>
                  </a:txBody>
                  <a:tcPr marL="8588" marR="85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758439973"/>
                  </a:ext>
                </a:extLst>
              </a:tr>
              <a:tr h="1196202">
                <a:tc>
                  <a:txBody>
                    <a:bodyPr/>
                    <a:lstStyle/>
                    <a:p>
                      <a:pPr rtl="0" fontAlgn="ctr"/>
                      <a:r>
                        <a:rPr lang="pt-BR" sz="1400" b="0" dirty="0">
                          <a:effectLst/>
                          <a:latin typeface="Verdana" panose="020B0604030504040204" pitchFamily="34" charset="0"/>
                        </a:rPr>
                        <a:t>2019 Apr DR.04.R-08</a:t>
                      </a:r>
                    </a:p>
                  </a:txBody>
                  <a:tcPr marL="8588" marR="8588" marT="0" marB="0" anchor="ctr">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just" rtl="0" fontAlgn="ctr"/>
                      <a:r>
                        <a:rPr lang="en-US" sz="1500" b="0" dirty="0">
                          <a:effectLst/>
                          <a:latin typeface="Verdana" panose="020B0604030504040204" pitchFamily="34" charset="0"/>
                        </a:rPr>
                        <a:t>Complete the inclusion of the detailed detector geometry into the detector simulation to confirm design choices, and verify that the final design meets the requirements of the experiment.</a:t>
                      </a:r>
                    </a:p>
                  </a:txBody>
                  <a:tcPr marL="8588" marR="85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ctr"/>
                      <a:endParaRPr lang="en-US" sz="1500" b="0" dirty="0">
                        <a:effectLst/>
                        <a:latin typeface="Verdana" panose="020B0604030504040204" pitchFamily="34" charset="0"/>
                      </a:endParaRPr>
                    </a:p>
                  </a:txBody>
                  <a:tcPr marL="8588" marR="85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ctr"/>
                      <a:r>
                        <a:rPr lang="en-US" sz="1500" b="0" dirty="0">
                          <a:effectLst/>
                          <a:latin typeface="Verdana" panose="020B0604030504040204" pitchFamily="34" charset="0"/>
                        </a:rPr>
                        <a:t>We will continue integration of the different components as design progresses (including the detector supports and frames).</a:t>
                      </a:r>
                    </a:p>
                  </a:txBody>
                  <a:tcPr marL="8588" marR="85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37260396"/>
                  </a:ext>
                </a:extLst>
              </a:tr>
              <a:tr h="897152">
                <a:tc>
                  <a:txBody>
                    <a:bodyPr/>
                    <a:lstStyle/>
                    <a:p>
                      <a:pPr rtl="0" fontAlgn="ctr"/>
                      <a:r>
                        <a:rPr lang="pt-BR" sz="1400" b="0" dirty="0">
                          <a:effectLst/>
                          <a:latin typeface="Verdana" panose="020B0604030504040204" pitchFamily="34" charset="0"/>
                        </a:rPr>
                        <a:t>2016 Dec DR.03.R-09 </a:t>
                      </a:r>
                    </a:p>
                  </a:txBody>
                  <a:tcPr marL="8588" marR="8588" marT="0" marB="0" anchor="ctr">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just" rtl="0" fontAlgn="ctr"/>
                      <a:r>
                        <a:rPr lang="en-US" sz="1500" b="0" dirty="0">
                          <a:solidFill>
                            <a:srgbClr val="000000"/>
                          </a:solidFill>
                          <a:effectLst/>
                          <a:latin typeface="Verdana" panose="020B0604030504040204" pitchFamily="34" charset="0"/>
                        </a:rPr>
                        <a:t>Simulations of the combined apparatus and hall are needed, for example, to assess backscattering backgrounds from the dump in the pion detectors.</a:t>
                      </a:r>
                    </a:p>
                  </a:txBody>
                  <a:tcPr marL="8588" marR="85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ctr"/>
                      <a:endParaRPr lang="en-US" sz="1500" b="0" dirty="0">
                        <a:solidFill>
                          <a:srgbClr val="000000"/>
                        </a:solidFill>
                        <a:effectLst/>
                        <a:latin typeface="Verdana" panose="020B0604030504040204" pitchFamily="34" charset="0"/>
                      </a:endParaRPr>
                    </a:p>
                  </a:txBody>
                  <a:tcPr marL="8588" marR="85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ctr"/>
                      <a:r>
                        <a:rPr lang="en-US" sz="1500" b="0" dirty="0">
                          <a:solidFill>
                            <a:srgbClr val="000000"/>
                          </a:solidFill>
                          <a:effectLst/>
                          <a:latin typeface="Verdana" panose="020B0604030504040204" pitchFamily="34" charset="0"/>
                        </a:rPr>
                        <a:t>At this point it should be fairly straightforward to add sensitive detectors at the location of the Pion detectors and PMTs and perform a similar analysis as for the other areas.</a:t>
                      </a:r>
                    </a:p>
                  </a:txBody>
                  <a:tcPr marL="8588" marR="85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694067417"/>
                  </a:ext>
                </a:extLst>
              </a:tr>
            </a:tbl>
          </a:graphicData>
        </a:graphic>
      </p:graphicFrame>
    </p:spTree>
    <p:extLst>
      <p:ext uri="{BB962C8B-B14F-4D97-AF65-F5344CB8AC3E}">
        <p14:creationId xmlns:p14="http://schemas.microsoft.com/office/powerpoint/2010/main" val="175283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9E492-69BD-4972-B406-E12E2B9504CC}"/>
              </a:ext>
            </a:extLst>
          </p:cNvPr>
          <p:cNvSpPr>
            <a:spLocks noGrp="1"/>
          </p:cNvSpPr>
          <p:nvPr>
            <p:ph type="title"/>
          </p:nvPr>
        </p:nvSpPr>
        <p:spPr/>
        <p:txBody>
          <a:bodyPr>
            <a:normAutofit/>
          </a:bodyPr>
          <a:lstStyle/>
          <a:p>
            <a:r>
              <a:rPr lang="en-US" dirty="0"/>
              <a:t>Some thoughts on next steps</a:t>
            </a:r>
          </a:p>
        </p:txBody>
      </p:sp>
      <p:sp>
        <p:nvSpPr>
          <p:cNvPr id="4" name="Footer Placeholder 3">
            <a:extLst>
              <a:ext uri="{FF2B5EF4-FFF2-40B4-BE49-F238E27FC236}">
                <a16:creationId xmlns:a16="http://schemas.microsoft.com/office/drawing/2014/main" id="{0E346DF5-1635-473D-AFC8-2B8300AADD53}"/>
              </a:ext>
            </a:extLst>
          </p:cNvPr>
          <p:cNvSpPr>
            <a:spLocks noGrp="1"/>
          </p:cNvSpPr>
          <p:nvPr>
            <p:ph type="ftr" sz="quarter" idx="11"/>
          </p:nvPr>
        </p:nvSpPr>
        <p:spPr/>
        <p:txBody>
          <a:bodyPr/>
          <a:lstStyle/>
          <a:p>
            <a:r>
              <a:rPr lang="en-US"/>
              <a:t>Ciprian Gal</a:t>
            </a:r>
            <a:endParaRPr lang="en-US" dirty="0"/>
          </a:p>
        </p:txBody>
      </p:sp>
      <p:sp>
        <p:nvSpPr>
          <p:cNvPr id="5" name="Slide Number Placeholder 4">
            <a:extLst>
              <a:ext uri="{FF2B5EF4-FFF2-40B4-BE49-F238E27FC236}">
                <a16:creationId xmlns:a16="http://schemas.microsoft.com/office/drawing/2014/main" id="{A3783F55-82A6-4ABD-B1F3-E05538FCD4EF}"/>
              </a:ext>
            </a:extLst>
          </p:cNvPr>
          <p:cNvSpPr>
            <a:spLocks noGrp="1"/>
          </p:cNvSpPr>
          <p:nvPr>
            <p:ph type="sldNum" sz="quarter" idx="12"/>
          </p:nvPr>
        </p:nvSpPr>
        <p:spPr/>
        <p:txBody>
          <a:bodyPr/>
          <a:lstStyle/>
          <a:p>
            <a:fld id="{4CDA4B9D-FE46-474D-9F50-032B36FEA47E}" type="slidenum">
              <a:rPr lang="en-US" smtClean="0"/>
              <a:pPr/>
              <a:t>16</a:t>
            </a:fld>
            <a:endParaRPr lang="en-US" dirty="0"/>
          </a:p>
        </p:txBody>
      </p:sp>
      <p:sp>
        <p:nvSpPr>
          <p:cNvPr id="6" name="Content Placeholder 7">
            <a:extLst>
              <a:ext uri="{FF2B5EF4-FFF2-40B4-BE49-F238E27FC236}">
                <a16:creationId xmlns:a16="http://schemas.microsoft.com/office/drawing/2014/main" id="{2005C296-EC9F-4C3F-8CA5-84B94B14A21B}"/>
              </a:ext>
            </a:extLst>
          </p:cNvPr>
          <p:cNvSpPr>
            <a:spLocks noGrp="1"/>
          </p:cNvSpPr>
          <p:nvPr>
            <p:ph idx="1"/>
          </p:nvPr>
        </p:nvSpPr>
        <p:spPr>
          <a:xfrm>
            <a:off x="0" y="950026"/>
            <a:ext cx="12117696" cy="5502531"/>
          </a:xfrm>
        </p:spPr>
        <p:txBody>
          <a:bodyPr>
            <a:normAutofit fontScale="92500" lnSpcReduction="10000"/>
          </a:bodyPr>
          <a:lstStyle/>
          <a:p>
            <a:r>
              <a:rPr lang="en-US" dirty="0"/>
              <a:t>Geometry updates:</a:t>
            </a:r>
          </a:p>
          <a:p>
            <a:pPr lvl="1"/>
            <a:r>
              <a:rPr lang="en-US" dirty="0"/>
              <a:t>Electronics hut requirements can be relaxed (open the top and increase the walls, reduce the thickness of the walls); placement will be revisited once design progresses</a:t>
            </a:r>
          </a:p>
          <a:p>
            <a:pPr lvl="1"/>
            <a:r>
              <a:rPr lang="en-US" b="1" dirty="0"/>
              <a:t>S</a:t>
            </a:r>
            <a:r>
              <a:rPr lang="en-US" dirty="0"/>
              <a:t>mall </a:t>
            </a:r>
            <a:r>
              <a:rPr lang="en-US" b="1" dirty="0"/>
              <a:t>A</a:t>
            </a:r>
            <a:r>
              <a:rPr lang="en-US" dirty="0"/>
              <a:t>ngle </a:t>
            </a:r>
            <a:r>
              <a:rPr lang="en-US" b="1" dirty="0"/>
              <a:t>M</a:t>
            </a:r>
            <a:r>
              <a:rPr lang="en-US" dirty="0"/>
              <a:t>onitor region (SAMs with tubes and quartz as well as Pb doughnut) needs to be included in the simulation and optimized to not increase radiation field</a:t>
            </a:r>
          </a:p>
          <a:p>
            <a:pPr lvl="1"/>
            <a:r>
              <a:rPr lang="en-US" dirty="0"/>
              <a:t>Dump tunnel geometry needs to be updated to include the effect of the dirt overbearing</a:t>
            </a:r>
          </a:p>
          <a:p>
            <a:pPr lvl="1"/>
            <a:r>
              <a:rPr lang="en-US" dirty="0"/>
              <a:t>Optimization of the target and collimator 1 region will need to go in parallel with design of the area to catch problems as they appear</a:t>
            </a:r>
          </a:p>
          <a:p>
            <a:pPr lvl="1"/>
            <a:r>
              <a:rPr lang="en-US" dirty="0"/>
              <a:t>Collar 1&amp;2 optimizations will improve the radiation field at the GEMs and the MD PMTs</a:t>
            </a:r>
          </a:p>
          <a:p>
            <a:pPr lvl="1"/>
            <a:r>
              <a:rPr lang="en-US" dirty="0"/>
              <a:t>Collimator 1 and 2 merging and possible redesign for improved </a:t>
            </a:r>
            <a:r>
              <a:rPr lang="en-US"/>
              <a:t>heat dissipation</a:t>
            </a:r>
            <a:endParaRPr lang="en-US" dirty="0"/>
          </a:p>
          <a:p>
            <a:r>
              <a:rPr lang="en-US" dirty="0"/>
              <a:t>Analysis scheme to evaluate Single Event Upsets occurrence should be developed</a:t>
            </a:r>
          </a:p>
          <a:p>
            <a:r>
              <a:rPr lang="en-US" dirty="0"/>
              <a:t>Improve analysis of the boundary dose in coordination with </a:t>
            </a:r>
            <a:r>
              <a:rPr lang="en-US" dirty="0" err="1"/>
              <a:t>RadCon</a:t>
            </a:r>
            <a:endParaRPr lang="en-US" dirty="0"/>
          </a:p>
          <a:p>
            <a:r>
              <a:rPr lang="en-US" dirty="0"/>
              <a:t>Evaluate efficiency of the Dump Ion Chambers for machine protection (in particular seeing the radiation field produced by the diffuser)</a:t>
            </a:r>
          </a:p>
          <a:p>
            <a:r>
              <a:rPr lang="en-US" dirty="0"/>
              <a:t>Re-run analysis with full fringe field</a:t>
            </a:r>
          </a:p>
          <a:p>
            <a:pPr lvl="1"/>
            <a:endParaRPr lang="en-US" dirty="0"/>
          </a:p>
        </p:txBody>
      </p:sp>
    </p:spTree>
    <p:extLst>
      <p:ext uri="{BB962C8B-B14F-4D97-AF65-F5344CB8AC3E}">
        <p14:creationId xmlns:p14="http://schemas.microsoft.com/office/powerpoint/2010/main" val="2738914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9E492-69BD-4972-B406-E12E2B9504CC}"/>
              </a:ext>
            </a:extLst>
          </p:cNvPr>
          <p:cNvSpPr>
            <a:spLocks noGrp="1"/>
          </p:cNvSpPr>
          <p:nvPr>
            <p:ph type="title"/>
          </p:nvPr>
        </p:nvSpPr>
        <p:spPr/>
        <p:txBody>
          <a:bodyPr>
            <a:normAutofit/>
          </a:bodyPr>
          <a:lstStyle/>
          <a:p>
            <a:r>
              <a:rPr lang="en-US" dirty="0"/>
              <a:t>Backup</a:t>
            </a:r>
          </a:p>
        </p:txBody>
      </p:sp>
      <p:sp>
        <p:nvSpPr>
          <p:cNvPr id="4" name="Footer Placeholder 3">
            <a:extLst>
              <a:ext uri="{FF2B5EF4-FFF2-40B4-BE49-F238E27FC236}">
                <a16:creationId xmlns:a16="http://schemas.microsoft.com/office/drawing/2014/main" id="{0E346DF5-1635-473D-AFC8-2B8300AADD53}"/>
              </a:ext>
            </a:extLst>
          </p:cNvPr>
          <p:cNvSpPr>
            <a:spLocks noGrp="1"/>
          </p:cNvSpPr>
          <p:nvPr>
            <p:ph type="ftr" sz="quarter" idx="11"/>
          </p:nvPr>
        </p:nvSpPr>
        <p:spPr/>
        <p:txBody>
          <a:bodyPr/>
          <a:lstStyle/>
          <a:p>
            <a:r>
              <a:rPr lang="en-US"/>
              <a:t>Ciprian Gal</a:t>
            </a:r>
            <a:endParaRPr lang="en-US" dirty="0"/>
          </a:p>
        </p:txBody>
      </p:sp>
      <p:sp>
        <p:nvSpPr>
          <p:cNvPr id="5" name="Slide Number Placeholder 4">
            <a:extLst>
              <a:ext uri="{FF2B5EF4-FFF2-40B4-BE49-F238E27FC236}">
                <a16:creationId xmlns:a16="http://schemas.microsoft.com/office/drawing/2014/main" id="{A3783F55-82A6-4ABD-B1F3-E05538FCD4EF}"/>
              </a:ext>
            </a:extLst>
          </p:cNvPr>
          <p:cNvSpPr>
            <a:spLocks noGrp="1"/>
          </p:cNvSpPr>
          <p:nvPr>
            <p:ph type="sldNum" sz="quarter" idx="12"/>
          </p:nvPr>
        </p:nvSpPr>
        <p:spPr/>
        <p:txBody>
          <a:bodyPr/>
          <a:lstStyle/>
          <a:p>
            <a:fld id="{4CDA4B9D-FE46-474D-9F50-032B36FEA47E}" type="slidenum">
              <a:rPr lang="en-US" smtClean="0"/>
              <a:pPr/>
              <a:t>17</a:t>
            </a:fld>
            <a:endParaRPr lang="en-US" dirty="0"/>
          </a:p>
        </p:txBody>
      </p:sp>
      <p:sp>
        <p:nvSpPr>
          <p:cNvPr id="7" name="Content Placeholder 6">
            <a:extLst>
              <a:ext uri="{FF2B5EF4-FFF2-40B4-BE49-F238E27FC236}">
                <a16:creationId xmlns:a16="http://schemas.microsoft.com/office/drawing/2014/main" id="{457910E2-E952-49CF-ADE5-6669DC5D355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641398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Footer Placeholder 3"/>
          <p:cNvSpPr txBox="1"/>
          <p:nvPr/>
        </p:nvSpPr>
        <p:spPr>
          <a:xfrm>
            <a:off x="1832920" y="6499887"/>
            <a:ext cx="3917888"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000">
                <a:latin typeface="Arial"/>
                <a:ea typeface="Arial"/>
                <a:cs typeface="Arial"/>
                <a:sym typeface="Arial"/>
              </a:defRPr>
            </a:lvl1pPr>
          </a:lstStyle>
          <a:p>
            <a:r>
              <a:t>Director's Review of Moller, April 2019</a:t>
            </a:r>
          </a:p>
        </p:txBody>
      </p:sp>
      <p:sp>
        <p:nvSpPr>
          <p:cNvPr id="237" name="Title 1"/>
          <p:cNvSpPr txBox="1">
            <a:spLocks noGrp="1"/>
          </p:cNvSpPr>
          <p:nvPr>
            <p:ph type="title"/>
          </p:nvPr>
        </p:nvSpPr>
        <p:spPr>
          <a:xfrm>
            <a:off x="1832919" y="240538"/>
            <a:ext cx="8464378" cy="487492"/>
          </a:xfrm>
          <a:prstGeom prst="rect">
            <a:avLst/>
          </a:prstGeom>
        </p:spPr>
        <p:txBody>
          <a:bodyPr/>
          <a:lstStyle/>
          <a:p>
            <a:r>
              <a:t>Radiation issues inside the hall: Mitigation strategy</a:t>
            </a:r>
          </a:p>
        </p:txBody>
      </p:sp>
      <p:sp>
        <p:nvSpPr>
          <p:cNvPr id="238" name="Content Placeholder 2"/>
          <p:cNvSpPr txBox="1">
            <a:spLocks noGrp="1"/>
          </p:cNvSpPr>
          <p:nvPr>
            <p:ph type="body" sz="half" idx="1"/>
          </p:nvPr>
        </p:nvSpPr>
        <p:spPr>
          <a:xfrm>
            <a:off x="1655120" y="3887848"/>
            <a:ext cx="5914457" cy="2567504"/>
          </a:xfrm>
          <a:prstGeom prst="rect">
            <a:avLst/>
          </a:prstGeom>
        </p:spPr>
        <p:txBody>
          <a:bodyPr>
            <a:normAutofit lnSpcReduction="10000"/>
          </a:bodyPr>
          <a:lstStyle/>
          <a:p>
            <a:pPr marL="219455" indent="-219455" defTabSz="877823">
              <a:spcBef>
                <a:spcPts val="900"/>
              </a:spcBef>
              <a:defRPr sz="2112"/>
            </a:pPr>
            <a:r>
              <a:t>We focused our efforts on reducing radiation as close as possible to the source (locations with high power depositions)</a:t>
            </a:r>
          </a:p>
          <a:p>
            <a:pPr marL="658368" lvl="1" indent="-219455" defTabSz="877823">
              <a:spcBef>
                <a:spcPts val="900"/>
              </a:spcBef>
              <a:buChar char="•"/>
              <a:defRPr sz="2112"/>
            </a:pPr>
            <a:r>
              <a:t>The target and collimator 1&amp;2 regions are the most important</a:t>
            </a:r>
          </a:p>
          <a:p>
            <a:pPr marL="219455" indent="-219455" defTabSz="877823">
              <a:spcBef>
                <a:spcPts val="900"/>
              </a:spcBef>
              <a:defRPr sz="2112"/>
            </a:pPr>
            <a:r>
              <a:t>We investigated the effect of slit scattering and reduced amount of background reaching the detector plane</a:t>
            </a:r>
          </a:p>
        </p:txBody>
      </p:sp>
      <p:sp>
        <p:nvSpPr>
          <p:cNvPr id="239" name="Slide Number Placeholder 4"/>
          <p:cNvSpPr txBox="1">
            <a:spLocks noGrp="1"/>
          </p:cNvSpPr>
          <p:nvPr>
            <p:ph type="sldNum" sz="quarter" idx="2"/>
          </p:nvPr>
        </p:nvSpPr>
        <p:spPr>
          <a:xfrm>
            <a:off x="5902188" y="6495908"/>
            <a:ext cx="233395"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18</a:t>
            </a:fld>
            <a:endParaRPr/>
          </a:p>
        </p:txBody>
      </p:sp>
      <p:pic>
        <p:nvPicPr>
          <p:cNvPr id="240" name="Image" descr="Image"/>
          <p:cNvPicPr>
            <a:picLocks noChangeAspect="1"/>
          </p:cNvPicPr>
          <p:nvPr/>
        </p:nvPicPr>
        <p:blipFill>
          <a:blip r:embed="rId2"/>
          <a:stretch>
            <a:fillRect/>
          </a:stretch>
        </p:blipFill>
        <p:spPr>
          <a:xfrm>
            <a:off x="1549401" y="848129"/>
            <a:ext cx="9053403" cy="2962933"/>
          </a:xfrm>
          <a:prstGeom prst="rect">
            <a:avLst/>
          </a:prstGeom>
          <a:ln w="12700">
            <a:miter lim="400000"/>
          </a:ln>
        </p:spPr>
      </p:pic>
      <p:graphicFrame>
        <p:nvGraphicFramePr>
          <p:cNvPr id="241" name="Table"/>
          <p:cNvGraphicFramePr/>
          <p:nvPr>
            <p:extLst>
              <p:ext uri="{D42A27DB-BD31-4B8C-83A1-F6EECF244321}">
                <p14:modId xmlns:p14="http://schemas.microsoft.com/office/powerpoint/2010/main" val="2049608092"/>
              </p:ext>
            </p:extLst>
          </p:nvPr>
        </p:nvGraphicFramePr>
        <p:xfrm>
          <a:off x="7721600" y="4203701"/>
          <a:ext cx="2843212" cy="2056605"/>
        </p:xfrm>
        <a:graphic>
          <a:graphicData uri="http://schemas.openxmlformats.org/drawingml/2006/table">
            <a:tbl>
              <a:tblPr/>
              <a:tblGrid>
                <a:gridCol w="1037111">
                  <a:extLst>
                    <a:ext uri="{9D8B030D-6E8A-4147-A177-3AD203B41FA5}">
                      <a16:colId xmlns:a16="http://schemas.microsoft.com/office/drawing/2014/main" val="20000"/>
                    </a:ext>
                  </a:extLst>
                </a:gridCol>
                <a:gridCol w="1806101">
                  <a:extLst>
                    <a:ext uri="{9D8B030D-6E8A-4147-A177-3AD203B41FA5}">
                      <a16:colId xmlns:a16="http://schemas.microsoft.com/office/drawing/2014/main" val="20001"/>
                    </a:ext>
                  </a:extLst>
                </a:gridCol>
              </a:tblGrid>
              <a:tr h="411321">
                <a:tc>
                  <a:txBody>
                    <a:bodyPr/>
                    <a:lstStyle/>
                    <a:p>
                      <a:pPr marR="81280" defTabSz="1821656">
                        <a:spcBef>
                          <a:spcPts val="1500"/>
                        </a:spcBef>
                        <a:tabLst>
                          <a:tab pos="1117600" algn="l"/>
                        </a:tabLst>
                        <a:defRPr sz="1800"/>
                      </a:pPr>
                      <a:r>
                        <a:rPr sz="1000" b="1">
                          <a:uFill>
                            <a:solidFill>
                              <a:srgbClr val="000000"/>
                            </a:solidFill>
                          </a:uFill>
                          <a:latin typeface="Arial"/>
                          <a:ea typeface="Arial"/>
                          <a:cs typeface="Arial"/>
                        </a:rPr>
                        <a:t>collimator</a:t>
                      </a:r>
                    </a:p>
                  </a:txBody>
                  <a:tcPr marL="50800" marR="50800" marT="50800" marB="50800" anchor="ctr" horzOverflow="overflow">
                    <a:lnL w="38100">
                      <a:solidFill>
                        <a:srgbClr val="000000"/>
                      </a:solidFill>
                      <a:miter lim="400000"/>
                    </a:lnL>
                    <a:lnR w="12700">
                      <a:solidFill>
                        <a:srgbClr val="000000"/>
                      </a:solidFill>
                      <a:miter lim="400000"/>
                    </a:lnR>
                    <a:lnT w="38100">
                      <a:solidFill>
                        <a:srgbClr val="000000"/>
                      </a:solidFill>
                      <a:miter lim="400000"/>
                    </a:lnT>
                    <a:lnB w="12700">
                      <a:solidFill>
                        <a:srgbClr val="000000"/>
                      </a:solidFill>
                      <a:miter lim="400000"/>
                    </a:lnB>
                    <a:noFill/>
                  </a:tcPr>
                </a:tc>
                <a:tc>
                  <a:txBody>
                    <a:bodyPr/>
                    <a:lstStyle/>
                    <a:p>
                      <a:pPr marR="81280" defTabSz="1821656">
                        <a:spcBef>
                          <a:spcPts val="1500"/>
                        </a:spcBef>
                        <a:tabLst>
                          <a:tab pos="1117600" algn="l"/>
                        </a:tabLst>
                        <a:defRPr sz="1800"/>
                      </a:pPr>
                      <a:r>
                        <a:rPr sz="1000" b="1">
                          <a:uFill>
                            <a:solidFill>
                              <a:srgbClr val="000000"/>
                            </a:solidFill>
                          </a:uFill>
                          <a:latin typeface="Arial"/>
                          <a:ea typeface="Arial"/>
                          <a:cs typeface="Arial"/>
                        </a:rPr>
                        <a:t>Power @65uA, 1.25m Tgt</a:t>
                      </a:r>
                    </a:p>
                  </a:txBody>
                  <a:tcPr marL="50800" marR="50800" marT="50800" marB="50800" anchor="ctr" horzOverflow="overflow">
                    <a:lnL w="12700">
                      <a:solidFill>
                        <a:srgbClr val="000000"/>
                      </a:solidFill>
                      <a:miter lim="400000"/>
                    </a:lnL>
                    <a:lnR w="38100">
                      <a:solidFill>
                        <a:srgbClr val="000000"/>
                      </a:solidFill>
                      <a:miter lim="400000"/>
                    </a:lnR>
                    <a:lnT w="38100">
                      <a:solidFill>
                        <a:srgbClr val="000000"/>
                      </a:solidFill>
                      <a:miter lim="400000"/>
                    </a:lnT>
                    <a:lnB w="12700" cap="flat" cmpd="sng" algn="ctr">
                      <a:solidFill>
                        <a:srgbClr val="000000"/>
                      </a:solidFill>
                      <a:prstDash val="solid"/>
                      <a:miter lim="400000"/>
                      <a:headEnd type="none" w="med" len="med"/>
                      <a:tailEnd type="none" w="med" len="med"/>
                    </a:lnB>
                    <a:noFill/>
                  </a:tcPr>
                </a:tc>
                <a:extLst>
                  <a:ext uri="{0D108BD9-81ED-4DB2-BD59-A6C34878D82A}">
                    <a16:rowId xmlns:a16="http://schemas.microsoft.com/office/drawing/2014/main" val="10000"/>
                  </a:ext>
                </a:extLst>
              </a:tr>
              <a:tr h="411321">
                <a:tc>
                  <a:txBody>
                    <a:bodyPr/>
                    <a:lstStyle/>
                    <a:p>
                      <a:pPr marR="81280" defTabSz="1821656">
                        <a:spcBef>
                          <a:spcPts val="1500"/>
                        </a:spcBef>
                        <a:tabLst>
                          <a:tab pos="1117600" algn="l"/>
                        </a:tabLst>
                        <a:defRPr sz="1800"/>
                      </a:pPr>
                      <a:r>
                        <a:rPr sz="1500">
                          <a:uFill>
                            <a:solidFill>
                              <a:srgbClr val="000000"/>
                            </a:solidFill>
                          </a:uFill>
                          <a:latin typeface="Arial"/>
                          <a:ea typeface="Arial"/>
                          <a:cs typeface="Arial"/>
                        </a:rPr>
                        <a:t>1</a:t>
                      </a:r>
                    </a:p>
                  </a:txBody>
                  <a:tcPr marL="50800" marR="50800" marT="50800" marB="50800" anchor="ctr" horzOverflow="overflow">
                    <a:lnL w="38100">
                      <a:solidFill>
                        <a:srgbClr val="000000"/>
                      </a:solidFill>
                      <a:miter lim="400000"/>
                    </a:lnL>
                    <a:lnR w="12700" cap="flat" cmpd="sng" algn="ctr">
                      <a:solidFill>
                        <a:srgbClr val="000000"/>
                      </a:solidFill>
                      <a:prstDash val="solid"/>
                      <a:miter lim="400000"/>
                      <a:headEnd type="none" w="med" len="med"/>
                      <a:tailEnd type="none" w="med" len="med"/>
                    </a:lnR>
                    <a:lnT w="12700">
                      <a:solidFill>
                        <a:srgbClr val="000000"/>
                      </a:solidFill>
                      <a:miter lim="400000"/>
                    </a:lnT>
                    <a:lnB w="12700">
                      <a:solidFill>
                        <a:srgbClr val="000000"/>
                      </a:solidFill>
                      <a:miter lim="400000"/>
                    </a:lnB>
                    <a:noFill/>
                  </a:tcPr>
                </a:tc>
                <a:tc>
                  <a:txBody>
                    <a:bodyPr/>
                    <a:lstStyle/>
                    <a:p>
                      <a:pPr rtl="0" fontAlgn="t">
                        <a:spcBef>
                          <a:spcPts val="0"/>
                        </a:spcBef>
                        <a:spcAft>
                          <a:spcPts val="0"/>
                        </a:spcAft>
                      </a:pPr>
                      <a:r>
                        <a:rPr lang="en-US" sz="1400" b="0" i="0" u="none" strike="noStrike" dirty="0">
                          <a:solidFill>
                            <a:srgbClr val="000000"/>
                          </a:solidFill>
                          <a:effectLst/>
                          <a:latin typeface="Arial" panose="020B0604020202020204" pitchFamily="34" charset="0"/>
                        </a:rPr>
                        <a:t>6700 W</a:t>
                      </a:r>
                      <a:endParaRPr lang="en-US" dirty="0">
                        <a:effectLst/>
                      </a:endParaRPr>
                    </a:p>
                  </a:txBody>
                  <a:tcPr marL="76200" marR="76200" marT="76200" marB="76200">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noFill/>
                  </a:tcPr>
                </a:tc>
                <a:extLst>
                  <a:ext uri="{0D108BD9-81ED-4DB2-BD59-A6C34878D82A}">
                    <a16:rowId xmlns:a16="http://schemas.microsoft.com/office/drawing/2014/main" val="10001"/>
                  </a:ext>
                </a:extLst>
              </a:tr>
              <a:tr h="411321">
                <a:tc>
                  <a:txBody>
                    <a:bodyPr/>
                    <a:lstStyle/>
                    <a:p>
                      <a:pPr marR="81280" defTabSz="1821656">
                        <a:spcBef>
                          <a:spcPts val="1500"/>
                        </a:spcBef>
                        <a:tabLst>
                          <a:tab pos="1117600" algn="l"/>
                        </a:tabLst>
                        <a:defRPr sz="1800"/>
                      </a:pPr>
                      <a:r>
                        <a:rPr sz="1500">
                          <a:uFill>
                            <a:solidFill>
                              <a:srgbClr val="000000"/>
                            </a:solidFill>
                          </a:uFill>
                          <a:latin typeface="Arial"/>
                          <a:ea typeface="Arial"/>
                          <a:cs typeface="Arial"/>
                        </a:rPr>
                        <a:t>2</a:t>
                      </a:r>
                    </a:p>
                  </a:txBody>
                  <a:tcPr marL="50800" marR="50800" marT="50800" marB="50800" anchor="ctr" horzOverflow="overflow">
                    <a:lnL w="38100">
                      <a:solidFill>
                        <a:srgbClr val="000000"/>
                      </a:solidFill>
                      <a:miter lim="400000"/>
                    </a:lnL>
                    <a:lnR w="12700" cap="flat" cmpd="sng" algn="ctr">
                      <a:solidFill>
                        <a:srgbClr val="000000"/>
                      </a:solidFill>
                      <a:prstDash val="solid"/>
                      <a:miter lim="400000"/>
                      <a:headEnd type="none" w="med" len="med"/>
                      <a:tailEnd type="none" w="med" len="med"/>
                    </a:lnR>
                    <a:lnT w="12700">
                      <a:solidFill>
                        <a:srgbClr val="000000"/>
                      </a:solidFill>
                      <a:miter lim="400000"/>
                    </a:lnT>
                    <a:lnB w="12700">
                      <a:solidFill>
                        <a:srgbClr val="000000"/>
                      </a:solidFill>
                      <a:miter lim="400000"/>
                    </a:lnB>
                    <a:noFill/>
                  </a:tcPr>
                </a:tc>
                <a:tc>
                  <a:txBody>
                    <a:bodyPr/>
                    <a:lstStyle/>
                    <a:p>
                      <a:pPr rtl="0" fontAlgn="t">
                        <a:spcBef>
                          <a:spcPts val="0"/>
                        </a:spcBef>
                        <a:spcAft>
                          <a:spcPts val="0"/>
                        </a:spcAft>
                      </a:pPr>
                      <a:r>
                        <a:rPr lang="en-US" sz="1400" b="0" i="0" u="none" strike="noStrike" dirty="0">
                          <a:solidFill>
                            <a:srgbClr val="000000"/>
                          </a:solidFill>
                          <a:effectLst/>
                          <a:latin typeface="Arial" panose="020B0604020202020204" pitchFamily="34" charset="0"/>
                        </a:rPr>
                        <a:t>2000 W</a:t>
                      </a:r>
                      <a:endParaRPr lang="en-US" dirty="0">
                        <a:effectLst/>
                      </a:endParaRPr>
                    </a:p>
                  </a:txBody>
                  <a:tcPr marL="76200" marR="76200" marT="76200" marB="76200">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noFill/>
                  </a:tcPr>
                </a:tc>
                <a:extLst>
                  <a:ext uri="{0D108BD9-81ED-4DB2-BD59-A6C34878D82A}">
                    <a16:rowId xmlns:a16="http://schemas.microsoft.com/office/drawing/2014/main" val="10002"/>
                  </a:ext>
                </a:extLst>
              </a:tr>
              <a:tr h="411321">
                <a:tc>
                  <a:txBody>
                    <a:bodyPr/>
                    <a:lstStyle/>
                    <a:p>
                      <a:pPr marR="81280" defTabSz="1821656">
                        <a:spcBef>
                          <a:spcPts val="1500"/>
                        </a:spcBef>
                        <a:tabLst>
                          <a:tab pos="1117600" algn="l"/>
                        </a:tabLst>
                        <a:defRPr sz="1800"/>
                      </a:pPr>
                      <a:r>
                        <a:rPr sz="1500">
                          <a:uFill>
                            <a:solidFill>
                              <a:srgbClr val="000000"/>
                            </a:solidFill>
                          </a:uFill>
                          <a:latin typeface="Arial"/>
                          <a:ea typeface="Arial"/>
                          <a:cs typeface="Arial"/>
                        </a:rPr>
                        <a:t>4</a:t>
                      </a:r>
                    </a:p>
                  </a:txBody>
                  <a:tcPr marL="50800" marR="50800" marT="50800" marB="50800" anchor="ctr" horzOverflow="overflow">
                    <a:lnL w="38100">
                      <a:solidFill>
                        <a:srgbClr val="000000"/>
                      </a:solidFill>
                      <a:miter lim="400000"/>
                    </a:lnL>
                    <a:lnR w="12700" cap="flat" cmpd="sng" algn="ctr">
                      <a:solidFill>
                        <a:srgbClr val="000000"/>
                      </a:solidFill>
                      <a:prstDash val="solid"/>
                      <a:miter lim="400000"/>
                      <a:headEnd type="none" w="med" len="med"/>
                      <a:tailEnd type="none" w="med" len="med"/>
                    </a:lnR>
                    <a:lnT w="12700">
                      <a:solidFill>
                        <a:srgbClr val="000000"/>
                      </a:solidFill>
                      <a:miter lim="400000"/>
                    </a:lnT>
                    <a:lnB w="12700">
                      <a:solidFill>
                        <a:srgbClr val="000000"/>
                      </a:solidFill>
                      <a:miter lim="400000"/>
                    </a:lnB>
                    <a:noFill/>
                  </a:tcPr>
                </a:tc>
                <a:tc>
                  <a:txBody>
                    <a:bodyPr/>
                    <a:lstStyle/>
                    <a:p>
                      <a:pPr rtl="0" fontAlgn="t">
                        <a:spcBef>
                          <a:spcPts val="0"/>
                        </a:spcBef>
                        <a:spcAft>
                          <a:spcPts val="0"/>
                        </a:spcAft>
                      </a:pPr>
                      <a:r>
                        <a:rPr lang="en-US" sz="1400" b="0" i="0" u="none" strike="noStrike">
                          <a:solidFill>
                            <a:srgbClr val="000000"/>
                          </a:solidFill>
                          <a:effectLst/>
                          <a:latin typeface="Arial" panose="020B0604020202020204" pitchFamily="34" charset="0"/>
                        </a:rPr>
                        <a:t>126</a:t>
                      </a:r>
                      <a:endParaRPr lang="en-US">
                        <a:effectLst/>
                      </a:endParaRPr>
                    </a:p>
                  </a:txBody>
                  <a:tcPr marL="76200" marR="76200" marT="76200" marB="76200">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noFill/>
                  </a:tcPr>
                </a:tc>
                <a:extLst>
                  <a:ext uri="{0D108BD9-81ED-4DB2-BD59-A6C34878D82A}">
                    <a16:rowId xmlns:a16="http://schemas.microsoft.com/office/drawing/2014/main" val="10003"/>
                  </a:ext>
                </a:extLst>
              </a:tr>
              <a:tr h="411321">
                <a:tc>
                  <a:txBody>
                    <a:bodyPr/>
                    <a:lstStyle/>
                    <a:p>
                      <a:pPr marR="81280" defTabSz="1821656">
                        <a:spcBef>
                          <a:spcPts val="1500"/>
                        </a:spcBef>
                        <a:tabLst>
                          <a:tab pos="1117600" algn="l"/>
                        </a:tabLst>
                        <a:defRPr sz="1800"/>
                      </a:pPr>
                      <a:r>
                        <a:rPr sz="1500">
                          <a:uFill>
                            <a:solidFill>
                              <a:srgbClr val="000000"/>
                            </a:solidFill>
                          </a:uFill>
                          <a:latin typeface="Arial"/>
                          <a:ea typeface="Arial"/>
                          <a:cs typeface="Arial"/>
                        </a:rPr>
                        <a:t>5+Lintel</a:t>
                      </a:r>
                    </a:p>
                  </a:txBody>
                  <a:tcPr marL="50800" marR="50800" marT="50800" marB="50800" anchor="ctr" horzOverflow="overflow">
                    <a:lnL w="38100">
                      <a:solidFill>
                        <a:srgbClr val="000000"/>
                      </a:solidFill>
                      <a:miter lim="400000"/>
                    </a:lnL>
                    <a:lnR w="12700" cap="flat" cmpd="sng" algn="ctr">
                      <a:solidFill>
                        <a:srgbClr val="000000"/>
                      </a:solidFill>
                      <a:prstDash val="solid"/>
                      <a:miter lim="400000"/>
                      <a:headEnd type="none" w="med" len="med"/>
                      <a:tailEnd type="none" w="med" len="med"/>
                    </a:lnR>
                    <a:lnT w="12700">
                      <a:solidFill>
                        <a:srgbClr val="000000"/>
                      </a:solidFill>
                      <a:miter lim="400000"/>
                    </a:lnT>
                    <a:lnB w="38100">
                      <a:solidFill>
                        <a:srgbClr val="000000"/>
                      </a:solidFill>
                      <a:miter lim="400000"/>
                    </a:lnB>
                    <a:noFill/>
                  </a:tcPr>
                </a:tc>
                <a:tc>
                  <a:txBody>
                    <a:bodyPr/>
                    <a:lstStyle/>
                    <a:p>
                      <a:pPr rtl="0" fontAlgn="t">
                        <a:spcBef>
                          <a:spcPts val="0"/>
                        </a:spcBef>
                        <a:spcAft>
                          <a:spcPts val="0"/>
                        </a:spcAft>
                      </a:pPr>
                      <a:r>
                        <a:rPr lang="en-US" sz="1400" b="0" i="0" u="none" strike="noStrike" dirty="0">
                          <a:solidFill>
                            <a:srgbClr val="000000"/>
                          </a:solidFill>
                          <a:effectLst/>
                          <a:latin typeface="Arial" panose="020B0604020202020204" pitchFamily="34" charset="0"/>
                        </a:rPr>
                        <a:t>22</a:t>
                      </a:r>
                      <a:endParaRPr lang="en-US" dirty="0">
                        <a:effectLst/>
                      </a:endParaRPr>
                    </a:p>
                  </a:txBody>
                  <a:tcPr marL="76200" marR="76200" marT="76200" marB="76200">
                    <a:lnL w="12700">
                      <a:solidFill>
                        <a:srgbClr val="000000"/>
                      </a:solidFill>
                      <a:miter lim="400000"/>
                    </a:lnL>
                    <a:lnR w="38100">
                      <a:solidFill>
                        <a:srgbClr val="000000"/>
                      </a:solidFill>
                      <a:miter lim="400000"/>
                    </a:lnR>
                    <a:lnT w="12700">
                      <a:solidFill>
                        <a:srgbClr val="000000"/>
                      </a:solidFill>
                      <a:miter lim="400000"/>
                    </a:lnT>
                    <a:lnB w="38100">
                      <a:solidFill>
                        <a:srgbClr val="000000"/>
                      </a:solidFill>
                      <a:miter lim="400000"/>
                    </a:lnB>
                    <a:no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E338E7-0858-46CB-AAFD-45B233CC283A}"/>
              </a:ext>
            </a:extLst>
          </p:cNvPr>
          <p:cNvPicPr>
            <a:picLocks noChangeAspect="1"/>
          </p:cNvPicPr>
          <p:nvPr/>
        </p:nvPicPr>
        <p:blipFill>
          <a:blip r:embed="rId2"/>
          <a:stretch>
            <a:fillRect/>
          </a:stretch>
        </p:blipFill>
        <p:spPr>
          <a:xfrm>
            <a:off x="0" y="648794"/>
            <a:ext cx="12192000" cy="2780206"/>
          </a:xfrm>
          <a:prstGeom prst="rect">
            <a:avLst/>
          </a:prstGeom>
        </p:spPr>
      </p:pic>
      <p:sp>
        <p:nvSpPr>
          <p:cNvPr id="2" name="Title 1">
            <a:extLst>
              <a:ext uri="{FF2B5EF4-FFF2-40B4-BE49-F238E27FC236}">
                <a16:creationId xmlns:a16="http://schemas.microsoft.com/office/drawing/2014/main" id="{E589E492-69BD-4972-B406-E12E2B9504CC}"/>
              </a:ext>
            </a:extLst>
          </p:cNvPr>
          <p:cNvSpPr>
            <a:spLocks noGrp="1"/>
          </p:cNvSpPr>
          <p:nvPr>
            <p:ph type="title"/>
          </p:nvPr>
        </p:nvSpPr>
        <p:spPr/>
        <p:txBody>
          <a:bodyPr/>
          <a:lstStyle/>
          <a:p>
            <a:r>
              <a:rPr lang="en-US" dirty="0"/>
              <a:t>Photons reaching </a:t>
            </a:r>
            <a:r>
              <a:rPr lang="en-US" b="1" dirty="0"/>
              <a:t>full </a:t>
            </a:r>
            <a:r>
              <a:rPr lang="en-US" dirty="0"/>
              <a:t>detector plane: GeoV2</a:t>
            </a:r>
          </a:p>
        </p:txBody>
      </p:sp>
      <p:sp>
        <p:nvSpPr>
          <p:cNvPr id="4" name="Footer Placeholder 3">
            <a:extLst>
              <a:ext uri="{FF2B5EF4-FFF2-40B4-BE49-F238E27FC236}">
                <a16:creationId xmlns:a16="http://schemas.microsoft.com/office/drawing/2014/main" id="{0E346DF5-1635-473D-AFC8-2B8300AADD53}"/>
              </a:ext>
            </a:extLst>
          </p:cNvPr>
          <p:cNvSpPr>
            <a:spLocks noGrp="1"/>
          </p:cNvSpPr>
          <p:nvPr>
            <p:ph type="ftr" sz="quarter" idx="11"/>
          </p:nvPr>
        </p:nvSpPr>
        <p:spPr/>
        <p:txBody>
          <a:bodyPr/>
          <a:lstStyle/>
          <a:p>
            <a:r>
              <a:rPr lang="en-US"/>
              <a:t>Ciprian Gal</a:t>
            </a:r>
            <a:endParaRPr lang="en-US" dirty="0"/>
          </a:p>
        </p:txBody>
      </p:sp>
      <p:sp>
        <p:nvSpPr>
          <p:cNvPr id="5" name="Slide Number Placeholder 4">
            <a:extLst>
              <a:ext uri="{FF2B5EF4-FFF2-40B4-BE49-F238E27FC236}">
                <a16:creationId xmlns:a16="http://schemas.microsoft.com/office/drawing/2014/main" id="{A3783F55-82A6-4ABD-B1F3-E05538FCD4EF}"/>
              </a:ext>
            </a:extLst>
          </p:cNvPr>
          <p:cNvSpPr>
            <a:spLocks noGrp="1"/>
          </p:cNvSpPr>
          <p:nvPr>
            <p:ph type="sldNum" sz="quarter" idx="12"/>
          </p:nvPr>
        </p:nvSpPr>
        <p:spPr/>
        <p:txBody>
          <a:bodyPr/>
          <a:lstStyle/>
          <a:p>
            <a:fld id="{4CDA4B9D-FE46-474D-9F50-032B36FEA47E}" type="slidenum">
              <a:rPr lang="en-US" smtClean="0"/>
              <a:pPr/>
              <a:t>19</a:t>
            </a:fld>
            <a:endParaRPr lang="en-US" dirty="0"/>
          </a:p>
        </p:txBody>
      </p:sp>
      <p:sp>
        <p:nvSpPr>
          <p:cNvPr id="13" name="Rectangle 12">
            <a:extLst>
              <a:ext uri="{FF2B5EF4-FFF2-40B4-BE49-F238E27FC236}">
                <a16:creationId xmlns:a16="http://schemas.microsoft.com/office/drawing/2014/main" id="{D26DAB32-9452-4BA0-B41D-5D0B9845A1CF}"/>
              </a:ext>
            </a:extLst>
          </p:cNvPr>
          <p:cNvSpPr/>
          <p:nvPr/>
        </p:nvSpPr>
        <p:spPr>
          <a:xfrm>
            <a:off x="5977217" y="3244334"/>
            <a:ext cx="237566" cy="369332"/>
          </a:xfrm>
          <a:prstGeom prst="rect">
            <a:avLst/>
          </a:prstGeom>
        </p:spPr>
        <p:txBody>
          <a:bodyPr wrap="none">
            <a:spAutoFit/>
          </a:bodyPr>
          <a:lstStyle/>
          <a:p>
            <a:r>
              <a:rPr lang="en-US" dirty="0"/>
              <a:t> </a:t>
            </a:r>
          </a:p>
        </p:txBody>
      </p:sp>
      <p:pic>
        <p:nvPicPr>
          <p:cNvPr id="8" name="Picture 7">
            <a:extLst>
              <a:ext uri="{FF2B5EF4-FFF2-40B4-BE49-F238E27FC236}">
                <a16:creationId xmlns:a16="http://schemas.microsoft.com/office/drawing/2014/main" id="{2EEC0FB1-EE1F-4198-B499-B53EC35A7F8C}"/>
              </a:ext>
            </a:extLst>
          </p:cNvPr>
          <p:cNvPicPr>
            <a:picLocks noChangeAspect="1"/>
          </p:cNvPicPr>
          <p:nvPr/>
        </p:nvPicPr>
        <p:blipFill>
          <a:blip r:embed="rId3"/>
          <a:stretch>
            <a:fillRect/>
          </a:stretch>
        </p:blipFill>
        <p:spPr>
          <a:xfrm>
            <a:off x="0" y="3440477"/>
            <a:ext cx="12192000" cy="2768729"/>
          </a:xfrm>
          <a:prstGeom prst="rect">
            <a:avLst/>
          </a:prstGeom>
        </p:spPr>
      </p:pic>
    </p:spTree>
    <p:extLst>
      <p:ext uri="{BB962C8B-B14F-4D97-AF65-F5344CB8AC3E}">
        <p14:creationId xmlns:p14="http://schemas.microsoft.com/office/powerpoint/2010/main" val="2345566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9E492-69BD-4972-B406-E12E2B9504CC}"/>
              </a:ext>
            </a:extLst>
          </p:cNvPr>
          <p:cNvSpPr>
            <a:spLocks noGrp="1"/>
          </p:cNvSpPr>
          <p:nvPr>
            <p:ph type="title"/>
          </p:nvPr>
        </p:nvSpPr>
        <p:spPr/>
        <p:txBody>
          <a:bodyPr>
            <a:normAutofit/>
          </a:bodyPr>
          <a:lstStyle/>
          <a:p>
            <a:pPr fontAlgn="ctr"/>
            <a:r>
              <a:rPr lang="pt-BR" dirty="0"/>
              <a:t>Introduction</a:t>
            </a:r>
          </a:p>
        </p:txBody>
      </p:sp>
      <p:sp>
        <p:nvSpPr>
          <p:cNvPr id="4" name="Footer Placeholder 3">
            <a:extLst>
              <a:ext uri="{FF2B5EF4-FFF2-40B4-BE49-F238E27FC236}">
                <a16:creationId xmlns:a16="http://schemas.microsoft.com/office/drawing/2014/main" id="{0E346DF5-1635-473D-AFC8-2B8300AADD53}"/>
              </a:ext>
            </a:extLst>
          </p:cNvPr>
          <p:cNvSpPr>
            <a:spLocks noGrp="1"/>
          </p:cNvSpPr>
          <p:nvPr>
            <p:ph type="ftr" sz="quarter" idx="11"/>
          </p:nvPr>
        </p:nvSpPr>
        <p:spPr/>
        <p:txBody>
          <a:bodyPr/>
          <a:lstStyle/>
          <a:p>
            <a:r>
              <a:rPr lang="en-US"/>
              <a:t>Ciprian Gal</a:t>
            </a:r>
            <a:endParaRPr lang="en-US" dirty="0"/>
          </a:p>
        </p:txBody>
      </p:sp>
      <p:sp>
        <p:nvSpPr>
          <p:cNvPr id="5" name="Slide Number Placeholder 4">
            <a:extLst>
              <a:ext uri="{FF2B5EF4-FFF2-40B4-BE49-F238E27FC236}">
                <a16:creationId xmlns:a16="http://schemas.microsoft.com/office/drawing/2014/main" id="{A3783F55-82A6-4ABD-B1F3-E05538FCD4EF}"/>
              </a:ext>
            </a:extLst>
          </p:cNvPr>
          <p:cNvSpPr>
            <a:spLocks noGrp="1"/>
          </p:cNvSpPr>
          <p:nvPr>
            <p:ph type="sldNum" sz="quarter" idx="12"/>
          </p:nvPr>
        </p:nvSpPr>
        <p:spPr/>
        <p:txBody>
          <a:bodyPr/>
          <a:lstStyle/>
          <a:p>
            <a:fld id="{4CDA4B9D-FE46-474D-9F50-032B36FEA47E}" type="slidenum">
              <a:rPr lang="en-US" smtClean="0"/>
              <a:pPr/>
              <a:t>2</a:t>
            </a:fld>
            <a:endParaRPr lang="en-US" dirty="0"/>
          </a:p>
        </p:txBody>
      </p:sp>
      <p:pic>
        <p:nvPicPr>
          <p:cNvPr id="6" name="Image" descr="Image">
            <a:extLst>
              <a:ext uri="{FF2B5EF4-FFF2-40B4-BE49-F238E27FC236}">
                <a16:creationId xmlns:a16="http://schemas.microsoft.com/office/drawing/2014/main" id="{5AD3CFF4-D853-4499-A613-B2433EC438EA}"/>
              </a:ext>
            </a:extLst>
          </p:cNvPr>
          <p:cNvPicPr>
            <a:picLocks noChangeAspect="1"/>
          </p:cNvPicPr>
          <p:nvPr/>
        </p:nvPicPr>
        <p:blipFill>
          <a:blip r:embed="rId2"/>
          <a:stretch>
            <a:fillRect/>
          </a:stretch>
        </p:blipFill>
        <p:spPr>
          <a:xfrm>
            <a:off x="6237152" y="938593"/>
            <a:ext cx="5022877" cy="2953174"/>
          </a:xfrm>
          <a:prstGeom prst="rect">
            <a:avLst/>
          </a:prstGeom>
          <a:ln w="12700">
            <a:miter lim="400000"/>
          </a:ln>
        </p:spPr>
      </p:pic>
      <p:sp>
        <p:nvSpPr>
          <p:cNvPr id="7" name="Content Placeholder 2">
            <a:extLst>
              <a:ext uri="{FF2B5EF4-FFF2-40B4-BE49-F238E27FC236}">
                <a16:creationId xmlns:a16="http://schemas.microsoft.com/office/drawing/2014/main" id="{170206CA-6768-404E-9771-E8CBA8B5720E}"/>
              </a:ext>
            </a:extLst>
          </p:cNvPr>
          <p:cNvSpPr txBox="1">
            <a:spLocks/>
          </p:cNvSpPr>
          <p:nvPr/>
        </p:nvSpPr>
        <p:spPr>
          <a:xfrm>
            <a:off x="67619" y="3917167"/>
            <a:ext cx="5509358" cy="23714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Radiation measurements outside hall:</a:t>
            </a:r>
          </a:p>
          <a:p>
            <a:pPr lvl="1"/>
            <a:r>
              <a:rPr lang="en-US" dirty="0"/>
              <a:t>used for personnel protection</a:t>
            </a:r>
          </a:p>
          <a:p>
            <a:pPr lvl="1"/>
            <a:r>
              <a:rPr lang="en-US" dirty="0"/>
              <a:t>boundary dose limit imposed by DOE/Lab is 100/10 mrem per calendar year</a:t>
            </a:r>
          </a:p>
        </p:txBody>
      </p:sp>
      <p:pic>
        <p:nvPicPr>
          <p:cNvPr id="8" name="Image" descr="Image">
            <a:extLst>
              <a:ext uri="{FF2B5EF4-FFF2-40B4-BE49-F238E27FC236}">
                <a16:creationId xmlns:a16="http://schemas.microsoft.com/office/drawing/2014/main" id="{02F7EDA8-E7B8-4B55-A2FA-B1AC4B90A8BC}"/>
              </a:ext>
            </a:extLst>
          </p:cNvPr>
          <p:cNvPicPr>
            <a:picLocks noChangeAspect="1"/>
          </p:cNvPicPr>
          <p:nvPr/>
        </p:nvPicPr>
        <p:blipFill>
          <a:blip r:embed="rId3"/>
          <a:srcRect r="71821" b="18156"/>
          <a:stretch>
            <a:fillRect/>
          </a:stretch>
        </p:blipFill>
        <p:spPr>
          <a:xfrm>
            <a:off x="1518369" y="955077"/>
            <a:ext cx="2989569" cy="2819923"/>
          </a:xfrm>
          <a:prstGeom prst="rect">
            <a:avLst/>
          </a:prstGeom>
          <a:ln w="12700">
            <a:miter lim="400000"/>
          </a:ln>
        </p:spPr>
      </p:pic>
      <p:sp>
        <p:nvSpPr>
          <p:cNvPr id="9" name="Content Placeholder 2">
            <a:extLst>
              <a:ext uri="{FF2B5EF4-FFF2-40B4-BE49-F238E27FC236}">
                <a16:creationId xmlns:a16="http://schemas.microsoft.com/office/drawing/2014/main" id="{F3044084-4678-4157-92DC-08FF91163C26}"/>
              </a:ext>
            </a:extLst>
          </p:cNvPr>
          <p:cNvSpPr txBox="1"/>
          <p:nvPr/>
        </p:nvSpPr>
        <p:spPr>
          <a:xfrm>
            <a:off x="6237152" y="4067097"/>
            <a:ext cx="5022877" cy="24305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24027" indent="-224027" defTabSz="896111">
              <a:lnSpc>
                <a:spcPct val="90000"/>
              </a:lnSpc>
              <a:spcBef>
                <a:spcPts val="900"/>
              </a:spcBef>
              <a:buSzPct val="100000"/>
              <a:buFont typeface="Arial"/>
              <a:buChar char="•"/>
              <a:defRPr sz="2156">
                <a:latin typeface="Arial"/>
                <a:ea typeface="Arial"/>
                <a:cs typeface="Arial"/>
                <a:sym typeface="Arial"/>
              </a:defRPr>
            </a:pPr>
            <a:r>
              <a:rPr dirty="0"/>
              <a:t>Radiation measurements inside hall:</a:t>
            </a:r>
          </a:p>
          <a:p>
            <a:pPr marL="672084" lvl="1" indent="-224027" defTabSz="896111">
              <a:lnSpc>
                <a:spcPct val="90000"/>
              </a:lnSpc>
              <a:spcBef>
                <a:spcPts val="900"/>
              </a:spcBef>
              <a:buSzPct val="100000"/>
              <a:buFont typeface="Arial"/>
              <a:buChar char="•"/>
              <a:defRPr sz="2156">
                <a:latin typeface="Arial"/>
                <a:ea typeface="Arial"/>
                <a:cs typeface="Arial"/>
                <a:sym typeface="Arial"/>
              </a:defRPr>
            </a:pPr>
            <a:r>
              <a:rPr dirty="0"/>
              <a:t>used for equipment protection</a:t>
            </a:r>
          </a:p>
          <a:p>
            <a:pPr marL="672084" lvl="1" indent="-224027" defTabSz="896111">
              <a:lnSpc>
                <a:spcPct val="90000"/>
              </a:lnSpc>
              <a:spcBef>
                <a:spcPts val="900"/>
              </a:spcBef>
              <a:buSzPct val="100000"/>
              <a:buFont typeface="Arial"/>
              <a:buChar char="•"/>
              <a:defRPr sz="2156">
                <a:latin typeface="Arial"/>
                <a:ea typeface="Arial"/>
                <a:cs typeface="Arial"/>
                <a:sym typeface="Arial"/>
              </a:defRPr>
            </a:pPr>
            <a:r>
              <a:rPr dirty="0"/>
              <a:t>needed to be able to make effective use of beam time</a:t>
            </a:r>
          </a:p>
          <a:p>
            <a:pPr marL="672084" lvl="1" indent="-224027" defTabSz="896111">
              <a:lnSpc>
                <a:spcPct val="90000"/>
              </a:lnSpc>
              <a:spcBef>
                <a:spcPts val="900"/>
              </a:spcBef>
              <a:buSzPct val="100000"/>
              <a:buFont typeface="Arial"/>
              <a:buChar char="•"/>
              <a:defRPr sz="2156">
                <a:latin typeface="Arial"/>
                <a:ea typeface="Arial"/>
                <a:cs typeface="Arial"/>
                <a:sym typeface="Arial"/>
              </a:defRPr>
            </a:pPr>
            <a:r>
              <a:rPr dirty="0"/>
              <a:t>can be additional background</a:t>
            </a:r>
          </a:p>
        </p:txBody>
      </p:sp>
    </p:spTree>
    <p:extLst>
      <p:ext uri="{BB962C8B-B14F-4D97-AF65-F5344CB8AC3E}">
        <p14:creationId xmlns:p14="http://schemas.microsoft.com/office/powerpoint/2010/main" val="17567820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9E492-69BD-4972-B406-E12E2B9504CC}"/>
              </a:ext>
            </a:extLst>
          </p:cNvPr>
          <p:cNvSpPr>
            <a:spLocks noGrp="1"/>
          </p:cNvSpPr>
          <p:nvPr>
            <p:ph type="title"/>
          </p:nvPr>
        </p:nvSpPr>
        <p:spPr/>
        <p:txBody>
          <a:bodyPr>
            <a:normAutofit/>
          </a:bodyPr>
          <a:lstStyle/>
          <a:p>
            <a:r>
              <a:rPr lang="en-US" dirty="0"/>
              <a:t>PMT ring : GeoV2</a:t>
            </a:r>
          </a:p>
        </p:txBody>
      </p:sp>
      <p:sp>
        <p:nvSpPr>
          <p:cNvPr id="4" name="Footer Placeholder 3">
            <a:extLst>
              <a:ext uri="{FF2B5EF4-FFF2-40B4-BE49-F238E27FC236}">
                <a16:creationId xmlns:a16="http://schemas.microsoft.com/office/drawing/2014/main" id="{0E346DF5-1635-473D-AFC8-2B8300AADD53}"/>
              </a:ext>
            </a:extLst>
          </p:cNvPr>
          <p:cNvSpPr>
            <a:spLocks noGrp="1"/>
          </p:cNvSpPr>
          <p:nvPr>
            <p:ph type="ftr" sz="quarter" idx="11"/>
          </p:nvPr>
        </p:nvSpPr>
        <p:spPr/>
        <p:txBody>
          <a:bodyPr/>
          <a:lstStyle/>
          <a:p>
            <a:r>
              <a:rPr lang="en-US"/>
              <a:t>Ciprian Gal</a:t>
            </a:r>
            <a:endParaRPr lang="en-US" dirty="0"/>
          </a:p>
        </p:txBody>
      </p:sp>
      <p:sp>
        <p:nvSpPr>
          <p:cNvPr id="5" name="Slide Number Placeholder 4">
            <a:extLst>
              <a:ext uri="{FF2B5EF4-FFF2-40B4-BE49-F238E27FC236}">
                <a16:creationId xmlns:a16="http://schemas.microsoft.com/office/drawing/2014/main" id="{A3783F55-82A6-4ABD-B1F3-E05538FCD4EF}"/>
              </a:ext>
            </a:extLst>
          </p:cNvPr>
          <p:cNvSpPr>
            <a:spLocks noGrp="1"/>
          </p:cNvSpPr>
          <p:nvPr>
            <p:ph type="sldNum" sz="quarter" idx="12"/>
          </p:nvPr>
        </p:nvSpPr>
        <p:spPr/>
        <p:txBody>
          <a:bodyPr/>
          <a:lstStyle/>
          <a:p>
            <a:fld id="{4CDA4B9D-FE46-474D-9F50-032B36FEA47E}" type="slidenum">
              <a:rPr lang="en-US" smtClean="0"/>
              <a:pPr/>
              <a:t>20</a:t>
            </a:fld>
            <a:endParaRPr lang="en-US" dirty="0"/>
          </a:p>
        </p:txBody>
      </p:sp>
      <p:sp>
        <p:nvSpPr>
          <p:cNvPr id="15" name="Content Placeholder 2">
            <a:extLst>
              <a:ext uri="{FF2B5EF4-FFF2-40B4-BE49-F238E27FC236}">
                <a16:creationId xmlns:a16="http://schemas.microsoft.com/office/drawing/2014/main" id="{15711328-438C-48C8-B5BC-FA9F38330367}"/>
              </a:ext>
            </a:extLst>
          </p:cNvPr>
          <p:cNvSpPr txBox="1">
            <a:spLocks/>
          </p:cNvSpPr>
          <p:nvPr/>
        </p:nvSpPr>
        <p:spPr>
          <a:xfrm>
            <a:off x="0" y="1455938"/>
            <a:ext cx="4246485" cy="49505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We can see that Collar2 seems to allow high energy particles up to a radius of ~1270mm skewing the PMT numbers</a:t>
            </a:r>
          </a:p>
          <a:p>
            <a:pPr lvl="1"/>
            <a:r>
              <a:rPr lang="en-US" dirty="0"/>
              <a:t>Reason why the rate*E numbers on previous plots see such a large number from the target</a:t>
            </a:r>
          </a:p>
        </p:txBody>
      </p:sp>
      <p:pic>
        <p:nvPicPr>
          <p:cNvPr id="3" name="Picture 2">
            <a:extLst>
              <a:ext uri="{FF2B5EF4-FFF2-40B4-BE49-F238E27FC236}">
                <a16:creationId xmlns:a16="http://schemas.microsoft.com/office/drawing/2014/main" id="{463CBEAE-75F1-407E-B15C-AB1FFF6530C9}"/>
              </a:ext>
            </a:extLst>
          </p:cNvPr>
          <p:cNvPicPr>
            <a:picLocks noChangeAspect="1"/>
          </p:cNvPicPr>
          <p:nvPr/>
        </p:nvPicPr>
        <p:blipFill>
          <a:blip r:embed="rId2"/>
          <a:stretch>
            <a:fillRect/>
          </a:stretch>
        </p:blipFill>
        <p:spPr>
          <a:xfrm>
            <a:off x="4565340" y="3479245"/>
            <a:ext cx="6975629" cy="3037564"/>
          </a:xfrm>
          <a:prstGeom prst="rect">
            <a:avLst/>
          </a:prstGeom>
        </p:spPr>
      </p:pic>
      <p:pic>
        <p:nvPicPr>
          <p:cNvPr id="6" name="Picture 5">
            <a:extLst>
              <a:ext uri="{FF2B5EF4-FFF2-40B4-BE49-F238E27FC236}">
                <a16:creationId xmlns:a16="http://schemas.microsoft.com/office/drawing/2014/main" id="{8FFBD225-452A-402B-A724-A22F4CE8B804}"/>
              </a:ext>
            </a:extLst>
          </p:cNvPr>
          <p:cNvPicPr>
            <a:picLocks noChangeAspect="1"/>
          </p:cNvPicPr>
          <p:nvPr/>
        </p:nvPicPr>
        <p:blipFill>
          <a:blip r:embed="rId3"/>
          <a:stretch>
            <a:fillRect/>
          </a:stretch>
        </p:blipFill>
        <p:spPr>
          <a:xfrm>
            <a:off x="4334522" y="60431"/>
            <a:ext cx="7769441" cy="3368569"/>
          </a:xfrm>
          <a:prstGeom prst="rect">
            <a:avLst/>
          </a:prstGeom>
        </p:spPr>
      </p:pic>
    </p:spTree>
    <p:extLst>
      <p:ext uri="{BB962C8B-B14F-4D97-AF65-F5344CB8AC3E}">
        <p14:creationId xmlns:p14="http://schemas.microsoft.com/office/powerpoint/2010/main" val="18156982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CBACEF3-8474-4578-A283-8062BFEA590C}"/>
              </a:ext>
            </a:extLst>
          </p:cNvPr>
          <p:cNvPicPr>
            <a:picLocks noChangeAspect="1"/>
          </p:cNvPicPr>
          <p:nvPr/>
        </p:nvPicPr>
        <p:blipFill>
          <a:blip r:embed="rId2"/>
          <a:stretch>
            <a:fillRect/>
          </a:stretch>
        </p:blipFill>
        <p:spPr>
          <a:xfrm>
            <a:off x="676868" y="749147"/>
            <a:ext cx="4982662" cy="5823844"/>
          </a:xfrm>
          <a:prstGeom prst="rect">
            <a:avLst/>
          </a:prstGeom>
        </p:spPr>
      </p:pic>
      <p:pic>
        <p:nvPicPr>
          <p:cNvPr id="3" name="Picture 2">
            <a:extLst>
              <a:ext uri="{FF2B5EF4-FFF2-40B4-BE49-F238E27FC236}">
                <a16:creationId xmlns:a16="http://schemas.microsoft.com/office/drawing/2014/main" id="{8E9280B5-D38E-4B4B-94CE-357692E26F96}"/>
              </a:ext>
            </a:extLst>
          </p:cNvPr>
          <p:cNvPicPr>
            <a:picLocks noChangeAspect="1"/>
          </p:cNvPicPr>
          <p:nvPr/>
        </p:nvPicPr>
        <p:blipFill>
          <a:blip r:embed="rId3"/>
          <a:stretch>
            <a:fillRect/>
          </a:stretch>
        </p:blipFill>
        <p:spPr>
          <a:xfrm>
            <a:off x="5993176" y="622429"/>
            <a:ext cx="6198824" cy="5950562"/>
          </a:xfrm>
          <a:prstGeom prst="rect">
            <a:avLst/>
          </a:prstGeom>
        </p:spPr>
      </p:pic>
      <p:sp>
        <p:nvSpPr>
          <p:cNvPr id="2" name="Title 1">
            <a:extLst>
              <a:ext uri="{FF2B5EF4-FFF2-40B4-BE49-F238E27FC236}">
                <a16:creationId xmlns:a16="http://schemas.microsoft.com/office/drawing/2014/main" id="{E589E492-69BD-4972-B406-E12E2B9504CC}"/>
              </a:ext>
            </a:extLst>
          </p:cNvPr>
          <p:cNvSpPr>
            <a:spLocks noGrp="1"/>
          </p:cNvSpPr>
          <p:nvPr>
            <p:ph type="title"/>
          </p:nvPr>
        </p:nvSpPr>
        <p:spPr/>
        <p:txBody>
          <a:bodyPr/>
          <a:lstStyle/>
          <a:p>
            <a:r>
              <a:rPr lang="en-US" dirty="0"/>
              <a:t>R7 </a:t>
            </a:r>
            <a:r>
              <a:rPr lang="en-US" dirty="0" err="1"/>
              <a:t>kinE</a:t>
            </a:r>
            <a:r>
              <a:rPr lang="en-US" dirty="0"/>
              <a:t> distributions : GeoV2</a:t>
            </a:r>
          </a:p>
        </p:txBody>
      </p:sp>
      <p:sp>
        <p:nvSpPr>
          <p:cNvPr id="4" name="Footer Placeholder 3">
            <a:extLst>
              <a:ext uri="{FF2B5EF4-FFF2-40B4-BE49-F238E27FC236}">
                <a16:creationId xmlns:a16="http://schemas.microsoft.com/office/drawing/2014/main" id="{0E346DF5-1635-473D-AFC8-2B8300AADD53}"/>
              </a:ext>
            </a:extLst>
          </p:cNvPr>
          <p:cNvSpPr>
            <a:spLocks noGrp="1"/>
          </p:cNvSpPr>
          <p:nvPr>
            <p:ph type="ftr" sz="quarter" idx="11"/>
          </p:nvPr>
        </p:nvSpPr>
        <p:spPr/>
        <p:txBody>
          <a:bodyPr/>
          <a:lstStyle/>
          <a:p>
            <a:r>
              <a:rPr lang="en-US"/>
              <a:t>Ciprian Gal</a:t>
            </a:r>
            <a:endParaRPr lang="en-US" dirty="0"/>
          </a:p>
        </p:txBody>
      </p:sp>
      <p:sp>
        <p:nvSpPr>
          <p:cNvPr id="5" name="Slide Number Placeholder 4">
            <a:extLst>
              <a:ext uri="{FF2B5EF4-FFF2-40B4-BE49-F238E27FC236}">
                <a16:creationId xmlns:a16="http://schemas.microsoft.com/office/drawing/2014/main" id="{A3783F55-82A6-4ABD-B1F3-E05538FCD4EF}"/>
              </a:ext>
            </a:extLst>
          </p:cNvPr>
          <p:cNvSpPr>
            <a:spLocks noGrp="1"/>
          </p:cNvSpPr>
          <p:nvPr>
            <p:ph type="sldNum" sz="quarter" idx="12"/>
          </p:nvPr>
        </p:nvSpPr>
        <p:spPr/>
        <p:txBody>
          <a:bodyPr/>
          <a:lstStyle/>
          <a:p>
            <a:fld id="{4CDA4B9D-FE46-474D-9F50-032B36FEA47E}" type="slidenum">
              <a:rPr lang="en-US" smtClean="0"/>
              <a:pPr/>
              <a:t>21</a:t>
            </a:fld>
            <a:endParaRPr lang="en-US" dirty="0"/>
          </a:p>
        </p:txBody>
      </p:sp>
      <p:sp>
        <p:nvSpPr>
          <p:cNvPr id="7" name="TextBox 6">
            <a:extLst>
              <a:ext uri="{FF2B5EF4-FFF2-40B4-BE49-F238E27FC236}">
                <a16:creationId xmlns:a16="http://schemas.microsoft.com/office/drawing/2014/main" id="{08AC11C9-4661-4B79-84A8-02E5FB76B827}"/>
              </a:ext>
            </a:extLst>
          </p:cNvPr>
          <p:cNvSpPr txBox="1"/>
          <p:nvPr/>
        </p:nvSpPr>
        <p:spPr>
          <a:xfrm>
            <a:off x="10144521" y="33898"/>
            <a:ext cx="2771097" cy="1384995"/>
          </a:xfrm>
          <a:prstGeom prst="rect">
            <a:avLst/>
          </a:prstGeom>
          <a:noFill/>
        </p:spPr>
        <p:txBody>
          <a:bodyPr wrap="square" rtlCol="0">
            <a:spAutoFit/>
          </a:bodyPr>
          <a:lstStyle/>
          <a:p>
            <a:r>
              <a:rPr lang="en-US" sz="1400" b="1" dirty="0"/>
              <a:t>Black: gamma</a:t>
            </a:r>
          </a:p>
          <a:p>
            <a:r>
              <a:rPr lang="en-US" sz="1400" b="1" dirty="0"/>
              <a:t>Red: e- and pi-</a:t>
            </a:r>
          </a:p>
          <a:p>
            <a:r>
              <a:rPr lang="en-US" sz="1400" b="1" dirty="0"/>
              <a:t>Green: e+ and pi+</a:t>
            </a:r>
          </a:p>
          <a:p>
            <a:r>
              <a:rPr lang="en-US" sz="1400" b="1" dirty="0"/>
              <a:t>Blue: neutrons</a:t>
            </a:r>
          </a:p>
          <a:p>
            <a:r>
              <a:rPr lang="en-US" sz="1400" b="1" dirty="0"/>
              <a:t>Magenta: “e+/-” E&gt;1MeV</a:t>
            </a:r>
          </a:p>
          <a:p>
            <a:r>
              <a:rPr lang="en-US" sz="1400" b="1" dirty="0"/>
              <a:t>Cyan: primary E&gt;1MeV</a:t>
            </a:r>
          </a:p>
        </p:txBody>
      </p:sp>
      <p:sp>
        <p:nvSpPr>
          <p:cNvPr id="9" name="TextBox 8">
            <a:extLst>
              <a:ext uri="{FF2B5EF4-FFF2-40B4-BE49-F238E27FC236}">
                <a16:creationId xmlns:a16="http://schemas.microsoft.com/office/drawing/2014/main" id="{3DA395F1-793C-48B0-BBBA-5FEBE59F8ECC}"/>
              </a:ext>
            </a:extLst>
          </p:cNvPr>
          <p:cNvSpPr txBox="1"/>
          <p:nvPr/>
        </p:nvSpPr>
        <p:spPr>
          <a:xfrm>
            <a:off x="1266940" y="1418893"/>
            <a:ext cx="647998" cy="369332"/>
          </a:xfrm>
          <a:prstGeom prst="rect">
            <a:avLst/>
          </a:prstGeom>
          <a:noFill/>
        </p:spPr>
        <p:txBody>
          <a:bodyPr wrap="none" rtlCol="0">
            <a:spAutoFit/>
          </a:bodyPr>
          <a:lstStyle/>
          <a:p>
            <a:r>
              <a:rPr lang="en-US" b="1" dirty="0"/>
              <a:t>PZ&gt;0</a:t>
            </a:r>
          </a:p>
        </p:txBody>
      </p:sp>
      <p:sp>
        <p:nvSpPr>
          <p:cNvPr id="12" name="TextBox 11">
            <a:extLst>
              <a:ext uri="{FF2B5EF4-FFF2-40B4-BE49-F238E27FC236}">
                <a16:creationId xmlns:a16="http://schemas.microsoft.com/office/drawing/2014/main" id="{6C0AC50B-8390-4853-A2CC-ABE5F5DBCB24}"/>
              </a:ext>
            </a:extLst>
          </p:cNvPr>
          <p:cNvSpPr txBox="1"/>
          <p:nvPr/>
        </p:nvSpPr>
        <p:spPr>
          <a:xfrm>
            <a:off x="6970537" y="1308124"/>
            <a:ext cx="647998" cy="369332"/>
          </a:xfrm>
          <a:prstGeom prst="rect">
            <a:avLst/>
          </a:prstGeom>
          <a:noFill/>
        </p:spPr>
        <p:txBody>
          <a:bodyPr wrap="none" rtlCol="0">
            <a:spAutoFit/>
          </a:bodyPr>
          <a:lstStyle/>
          <a:p>
            <a:r>
              <a:rPr lang="en-US" b="1" dirty="0"/>
              <a:t>PZ&lt;0</a:t>
            </a:r>
          </a:p>
        </p:txBody>
      </p:sp>
    </p:spTree>
    <p:extLst>
      <p:ext uri="{BB962C8B-B14F-4D97-AF65-F5344CB8AC3E}">
        <p14:creationId xmlns:p14="http://schemas.microsoft.com/office/powerpoint/2010/main" val="8679169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0E0BB3-243D-41FA-87C5-EB7903705163}"/>
              </a:ext>
            </a:extLst>
          </p:cNvPr>
          <p:cNvPicPr>
            <a:picLocks noChangeAspect="1"/>
          </p:cNvPicPr>
          <p:nvPr/>
        </p:nvPicPr>
        <p:blipFill>
          <a:blip r:embed="rId2"/>
          <a:stretch>
            <a:fillRect/>
          </a:stretch>
        </p:blipFill>
        <p:spPr>
          <a:xfrm>
            <a:off x="5703597" y="711148"/>
            <a:ext cx="5588692" cy="5818107"/>
          </a:xfrm>
          <a:prstGeom prst="rect">
            <a:avLst/>
          </a:prstGeom>
        </p:spPr>
      </p:pic>
      <p:pic>
        <p:nvPicPr>
          <p:cNvPr id="6" name="Picture 5">
            <a:extLst>
              <a:ext uri="{FF2B5EF4-FFF2-40B4-BE49-F238E27FC236}">
                <a16:creationId xmlns:a16="http://schemas.microsoft.com/office/drawing/2014/main" id="{BF96ECF1-FCCD-49D9-8D67-C88152ACF977}"/>
              </a:ext>
            </a:extLst>
          </p:cNvPr>
          <p:cNvPicPr>
            <a:picLocks noChangeAspect="1"/>
          </p:cNvPicPr>
          <p:nvPr/>
        </p:nvPicPr>
        <p:blipFill>
          <a:blip r:embed="rId3"/>
          <a:stretch>
            <a:fillRect/>
          </a:stretch>
        </p:blipFill>
        <p:spPr>
          <a:xfrm>
            <a:off x="96012" y="726395"/>
            <a:ext cx="5511573" cy="5822710"/>
          </a:xfrm>
          <a:prstGeom prst="rect">
            <a:avLst/>
          </a:prstGeom>
        </p:spPr>
      </p:pic>
      <p:sp>
        <p:nvSpPr>
          <p:cNvPr id="2" name="Title 1">
            <a:extLst>
              <a:ext uri="{FF2B5EF4-FFF2-40B4-BE49-F238E27FC236}">
                <a16:creationId xmlns:a16="http://schemas.microsoft.com/office/drawing/2014/main" id="{E589E492-69BD-4972-B406-E12E2B9504CC}"/>
              </a:ext>
            </a:extLst>
          </p:cNvPr>
          <p:cNvSpPr>
            <a:spLocks noGrp="1"/>
          </p:cNvSpPr>
          <p:nvPr>
            <p:ph type="title"/>
          </p:nvPr>
        </p:nvSpPr>
        <p:spPr/>
        <p:txBody>
          <a:bodyPr/>
          <a:lstStyle/>
          <a:p>
            <a:r>
              <a:rPr lang="en-US" dirty="0"/>
              <a:t>R7 NIEL distributions : GeoV2</a:t>
            </a:r>
          </a:p>
        </p:txBody>
      </p:sp>
      <p:sp>
        <p:nvSpPr>
          <p:cNvPr id="4" name="Footer Placeholder 3">
            <a:extLst>
              <a:ext uri="{FF2B5EF4-FFF2-40B4-BE49-F238E27FC236}">
                <a16:creationId xmlns:a16="http://schemas.microsoft.com/office/drawing/2014/main" id="{0E346DF5-1635-473D-AFC8-2B8300AADD53}"/>
              </a:ext>
            </a:extLst>
          </p:cNvPr>
          <p:cNvSpPr>
            <a:spLocks noGrp="1"/>
          </p:cNvSpPr>
          <p:nvPr>
            <p:ph type="ftr" sz="quarter" idx="11"/>
          </p:nvPr>
        </p:nvSpPr>
        <p:spPr/>
        <p:txBody>
          <a:bodyPr/>
          <a:lstStyle/>
          <a:p>
            <a:r>
              <a:rPr lang="en-US"/>
              <a:t>Ciprian Gal</a:t>
            </a:r>
            <a:endParaRPr lang="en-US" dirty="0"/>
          </a:p>
        </p:txBody>
      </p:sp>
      <p:sp>
        <p:nvSpPr>
          <p:cNvPr id="5" name="Slide Number Placeholder 4">
            <a:extLst>
              <a:ext uri="{FF2B5EF4-FFF2-40B4-BE49-F238E27FC236}">
                <a16:creationId xmlns:a16="http://schemas.microsoft.com/office/drawing/2014/main" id="{A3783F55-82A6-4ABD-B1F3-E05538FCD4EF}"/>
              </a:ext>
            </a:extLst>
          </p:cNvPr>
          <p:cNvSpPr>
            <a:spLocks noGrp="1"/>
          </p:cNvSpPr>
          <p:nvPr>
            <p:ph type="sldNum" sz="quarter" idx="12"/>
          </p:nvPr>
        </p:nvSpPr>
        <p:spPr/>
        <p:txBody>
          <a:bodyPr/>
          <a:lstStyle/>
          <a:p>
            <a:fld id="{4CDA4B9D-FE46-474D-9F50-032B36FEA47E}" type="slidenum">
              <a:rPr lang="en-US" smtClean="0"/>
              <a:pPr/>
              <a:t>22</a:t>
            </a:fld>
            <a:endParaRPr lang="en-US" dirty="0"/>
          </a:p>
        </p:txBody>
      </p:sp>
      <p:sp>
        <p:nvSpPr>
          <p:cNvPr id="7" name="TextBox 6">
            <a:extLst>
              <a:ext uri="{FF2B5EF4-FFF2-40B4-BE49-F238E27FC236}">
                <a16:creationId xmlns:a16="http://schemas.microsoft.com/office/drawing/2014/main" id="{08AC11C9-4661-4B79-84A8-02E5FB76B827}"/>
              </a:ext>
            </a:extLst>
          </p:cNvPr>
          <p:cNvSpPr txBox="1"/>
          <p:nvPr/>
        </p:nvSpPr>
        <p:spPr>
          <a:xfrm>
            <a:off x="10144521" y="33898"/>
            <a:ext cx="2771097" cy="1384995"/>
          </a:xfrm>
          <a:prstGeom prst="rect">
            <a:avLst/>
          </a:prstGeom>
          <a:noFill/>
        </p:spPr>
        <p:txBody>
          <a:bodyPr wrap="square" rtlCol="0">
            <a:spAutoFit/>
          </a:bodyPr>
          <a:lstStyle/>
          <a:p>
            <a:r>
              <a:rPr lang="en-US" sz="1400" b="1" dirty="0"/>
              <a:t>Black: gamma</a:t>
            </a:r>
          </a:p>
          <a:p>
            <a:r>
              <a:rPr lang="en-US" sz="1400" b="1" dirty="0"/>
              <a:t>Red: e- and pi-</a:t>
            </a:r>
          </a:p>
          <a:p>
            <a:r>
              <a:rPr lang="en-US" sz="1400" b="1" dirty="0"/>
              <a:t>Green: e+ and pi+</a:t>
            </a:r>
          </a:p>
          <a:p>
            <a:r>
              <a:rPr lang="en-US" sz="1400" b="1" dirty="0"/>
              <a:t>Blue: neutrons</a:t>
            </a:r>
          </a:p>
          <a:p>
            <a:r>
              <a:rPr lang="en-US" sz="1400" b="1" dirty="0"/>
              <a:t>Magenta: “e+/-” E&gt;1MeV</a:t>
            </a:r>
          </a:p>
          <a:p>
            <a:r>
              <a:rPr lang="en-US" sz="1400" b="1" dirty="0"/>
              <a:t>Cyan: primary E&gt;1MeV</a:t>
            </a:r>
          </a:p>
        </p:txBody>
      </p:sp>
      <p:sp>
        <p:nvSpPr>
          <p:cNvPr id="9" name="TextBox 8">
            <a:extLst>
              <a:ext uri="{FF2B5EF4-FFF2-40B4-BE49-F238E27FC236}">
                <a16:creationId xmlns:a16="http://schemas.microsoft.com/office/drawing/2014/main" id="{3DA395F1-793C-48B0-BBBA-5FEBE59F8ECC}"/>
              </a:ext>
            </a:extLst>
          </p:cNvPr>
          <p:cNvSpPr txBox="1"/>
          <p:nvPr/>
        </p:nvSpPr>
        <p:spPr>
          <a:xfrm>
            <a:off x="1266940" y="1418893"/>
            <a:ext cx="647998" cy="369332"/>
          </a:xfrm>
          <a:prstGeom prst="rect">
            <a:avLst/>
          </a:prstGeom>
          <a:noFill/>
        </p:spPr>
        <p:txBody>
          <a:bodyPr wrap="none" rtlCol="0">
            <a:spAutoFit/>
          </a:bodyPr>
          <a:lstStyle/>
          <a:p>
            <a:r>
              <a:rPr lang="en-US" b="1" dirty="0"/>
              <a:t>PZ&gt;0</a:t>
            </a:r>
          </a:p>
        </p:txBody>
      </p:sp>
      <p:sp>
        <p:nvSpPr>
          <p:cNvPr id="12" name="TextBox 11">
            <a:extLst>
              <a:ext uri="{FF2B5EF4-FFF2-40B4-BE49-F238E27FC236}">
                <a16:creationId xmlns:a16="http://schemas.microsoft.com/office/drawing/2014/main" id="{6C0AC50B-8390-4853-A2CC-ABE5F5DBCB24}"/>
              </a:ext>
            </a:extLst>
          </p:cNvPr>
          <p:cNvSpPr txBox="1"/>
          <p:nvPr/>
        </p:nvSpPr>
        <p:spPr>
          <a:xfrm>
            <a:off x="6970537" y="1308124"/>
            <a:ext cx="647998" cy="369332"/>
          </a:xfrm>
          <a:prstGeom prst="rect">
            <a:avLst/>
          </a:prstGeom>
          <a:noFill/>
        </p:spPr>
        <p:txBody>
          <a:bodyPr wrap="none" rtlCol="0">
            <a:spAutoFit/>
          </a:bodyPr>
          <a:lstStyle/>
          <a:p>
            <a:r>
              <a:rPr lang="en-US" b="1" dirty="0"/>
              <a:t>PZ&lt;0</a:t>
            </a:r>
          </a:p>
        </p:txBody>
      </p:sp>
    </p:spTree>
    <p:extLst>
      <p:ext uri="{BB962C8B-B14F-4D97-AF65-F5344CB8AC3E}">
        <p14:creationId xmlns:p14="http://schemas.microsoft.com/office/powerpoint/2010/main" val="2067875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14B5857-82DD-4ECE-ABE3-BB59BB13DEB7}"/>
              </a:ext>
            </a:extLst>
          </p:cNvPr>
          <p:cNvPicPr>
            <a:picLocks noChangeAspect="1"/>
          </p:cNvPicPr>
          <p:nvPr/>
        </p:nvPicPr>
        <p:blipFill>
          <a:blip r:embed="rId2"/>
          <a:stretch>
            <a:fillRect/>
          </a:stretch>
        </p:blipFill>
        <p:spPr>
          <a:xfrm>
            <a:off x="0" y="3471865"/>
            <a:ext cx="6096000" cy="2643088"/>
          </a:xfrm>
          <a:prstGeom prst="rect">
            <a:avLst/>
          </a:prstGeom>
        </p:spPr>
      </p:pic>
      <p:sp>
        <p:nvSpPr>
          <p:cNvPr id="2" name="Title 1">
            <a:extLst>
              <a:ext uri="{FF2B5EF4-FFF2-40B4-BE49-F238E27FC236}">
                <a16:creationId xmlns:a16="http://schemas.microsoft.com/office/drawing/2014/main" id="{E589E492-69BD-4972-B406-E12E2B9504CC}"/>
              </a:ext>
            </a:extLst>
          </p:cNvPr>
          <p:cNvSpPr>
            <a:spLocks noGrp="1"/>
          </p:cNvSpPr>
          <p:nvPr>
            <p:ph type="title"/>
          </p:nvPr>
        </p:nvSpPr>
        <p:spPr/>
        <p:txBody>
          <a:bodyPr/>
          <a:lstStyle/>
          <a:p>
            <a:r>
              <a:rPr lang="en-US" dirty="0"/>
              <a:t>Beamline detectors: SAMs</a:t>
            </a:r>
          </a:p>
        </p:txBody>
      </p:sp>
      <p:sp>
        <p:nvSpPr>
          <p:cNvPr id="4" name="Footer Placeholder 3">
            <a:extLst>
              <a:ext uri="{FF2B5EF4-FFF2-40B4-BE49-F238E27FC236}">
                <a16:creationId xmlns:a16="http://schemas.microsoft.com/office/drawing/2014/main" id="{0E346DF5-1635-473D-AFC8-2B8300AADD53}"/>
              </a:ext>
            </a:extLst>
          </p:cNvPr>
          <p:cNvSpPr>
            <a:spLocks noGrp="1"/>
          </p:cNvSpPr>
          <p:nvPr>
            <p:ph type="ftr" sz="quarter" idx="11"/>
          </p:nvPr>
        </p:nvSpPr>
        <p:spPr/>
        <p:txBody>
          <a:bodyPr/>
          <a:lstStyle/>
          <a:p>
            <a:r>
              <a:rPr lang="en-US"/>
              <a:t>Ciprian Gal</a:t>
            </a:r>
            <a:endParaRPr lang="en-US" dirty="0"/>
          </a:p>
        </p:txBody>
      </p:sp>
      <p:sp>
        <p:nvSpPr>
          <p:cNvPr id="5" name="Slide Number Placeholder 4">
            <a:extLst>
              <a:ext uri="{FF2B5EF4-FFF2-40B4-BE49-F238E27FC236}">
                <a16:creationId xmlns:a16="http://schemas.microsoft.com/office/drawing/2014/main" id="{A3783F55-82A6-4ABD-B1F3-E05538FCD4EF}"/>
              </a:ext>
            </a:extLst>
          </p:cNvPr>
          <p:cNvSpPr>
            <a:spLocks noGrp="1"/>
          </p:cNvSpPr>
          <p:nvPr>
            <p:ph type="sldNum" sz="quarter" idx="12"/>
          </p:nvPr>
        </p:nvSpPr>
        <p:spPr/>
        <p:txBody>
          <a:bodyPr/>
          <a:lstStyle/>
          <a:p>
            <a:fld id="{4CDA4B9D-FE46-474D-9F50-032B36FEA47E}" type="slidenum">
              <a:rPr lang="en-US" smtClean="0"/>
              <a:pPr/>
              <a:t>23</a:t>
            </a:fld>
            <a:endParaRPr lang="en-US" dirty="0"/>
          </a:p>
        </p:txBody>
      </p:sp>
      <p:pic>
        <p:nvPicPr>
          <p:cNvPr id="3" name="Picture 2">
            <a:extLst>
              <a:ext uri="{FF2B5EF4-FFF2-40B4-BE49-F238E27FC236}">
                <a16:creationId xmlns:a16="http://schemas.microsoft.com/office/drawing/2014/main" id="{5D894765-49E5-48D3-93F2-599EB3044C19}"/>
              </a:ext>
            </a:extLst>
          </p:cNvPr>
          <p:cNvPicPr>
            <a:picLocks noChangeAspect="1"/>
          </p:cNvPicPr>
          <p:nvPr/>
        </p:nvPicPr>
        <p:blipFill>
          <a:blip r:embed="rId3"/>
          <a:stretch>
            <a:fillRect/>
          </a:stretch>
        </p:blipFill>
        <p:spPr>
          <a:xfrm>
            <a:off x="0" y="743047"/>
            <a:ext cx="5903650" cy="2601202"/>
          </a:xfrm>
          <a:prstGeom prst="rect">
            <a:avLst/>
          </a:prstGeom>
        </p:spPr>
      </p:pic>
      <p:sp>
        <p:nvSpPr>
          <p:cNvPr id="6" name="TextBox 5">
            <a:extLst>
              <a:ext uri="{FF2B5EF4-FFF2-40B4-BE49-F238E27FC236}">
                <a16:creationId xmlns:a16="http://schemas.microsoft.com/office/drawing/2014/main" id="{F83249DF-A9F7-457F-AA5E-D0336C432247}"/>
              </a:ext>
            </a:extLst>
          </p:cNvPr>
          <p:cNvSpPr txBox="1"/>
          <p:nvPr/>
        </p:nvSpPr>
        <p:spPr>
          <a:xfrm>
            <a:off x="516937" y="861134"/>
            <a:ext cx="1928861" cy="369332"/>
          </a:xfrm>
          <a:prstGeom prst="rect">
            <a:avLst/>
          </a:prstGeom>
          <a:noFill/>
        </p:spPr>
        <p:txBody>
          <a:bodyPr wrap="none" rtlCol="0">
            <a:spAutoFit/>
          </a:bodyPr>
          <a:lstStyle/>
          <a:p>
            <a:r>
              <a:rPr lang="en-US" dirty="0"/>
              <a:t>Towards the dump</a:t>
            </a:r>
          </a:p>
        </p:txBody>
      </p:sp>
      <p:pic>
        <p:nvPicPr>
          <p:cNvPr id="7" name="Picture 6">
            <a:extLst>
              <a:ext uri="{FF2B5EF4-FFF2-40B4-BE49-F238E27FC236}">
                <a16:creationId xmlns:a16="http://schemas.microsoft.com/office/drawing/2014/main" id="{E7C18AF6-9D25-43FA-8F80-A041DE294AA7}"/>
              </a:ext>
            </a:extLst>
          </p:cNvPr>
          <p:cNvPicPr>
            <a:picLocks noChangeAspect="1"/>
          </p:cNvPicPr>
          <p:nvPr/>
        </p:nvPicPr>
        <p:blipFill>
          <a:blip r:embed="rId4"/>
          <a:stretch>
            <a:fillRect/>
          </a:stretch>
        </p:blipFill>
        <p:spPr>
          <a:xfrm>
            <a:off x="6288350" y="743047"/>
            <a:ext cx="5903650" cy="2702505"/>
          </a:xfrm>
          <a:prstGeom prst="rect">
            <a:avLst/>
          </a:prstGeom>
        </p:spPr>
      </p:pic>
      <p:sp>
        <p:nvSpPr>
          <p:cNvPr id="9" name="TextBox 8">
            <a:extLst>
              <a:ext uri="{FF2B5EF4-FFF2-40B4-BE49-F238E27FC236}">
                <a16:creationId xmlns:a16="http://schemas.microsoft.com/office/drawing/2014/main" id="{3D30C9ED-C070-4444-99D7-C14F9BD7C910}"/>
              </a:ext>
            </a:extLst>
          </p:cNvPr>
          <p:cNvSpPr txBox="1"/>
          <p:nvPr/>
        </p:nvSpPr>
        <p:spPr>
          <a:xfrm>
            <a:off x="6883706" y="905580"/>
            <a:ext cx="1642886" cy="369332"/>
          </a:xfrm>
          <a:prstGeom prst="rect">
            <a:avLst/>
          </a:prstGeom>
          <a:noFill/>
        </p:spPr>
        <p:txBody>
          <a:bodyPr wrap="none" rtlCol="0">
            <a:spAutoFit/>
          </a:bodyPr>
          <a:lstStyle/>
          <a:p>
            <a:r>
              <a:rPr lang="en-US" dirty="0"/>
              <a:t>From the dump</a:t>
            </a:r>
          </a:p>
        </p:txBody>
      </p:sp>
      <p:sp>
        <p:nvSpPr>
          <p:cNvPr id="11" name="TextBox 10">
            <a:extLst>
              <a:ext uri="{FF2B5EF4-FFF2-40B4-BE49-F238E27FC236}">
                <a16:creationId xmlns:a16="http://schemas.microsoft.com/office/drawing/2014/main" id="{1933263C-047D-447F-AAB4-4B5099DE66C1}"/>
              </a:ext>
            </a:extLst>
          </p:cNvPr>
          <p:cNvSpPr txBox="1"/>
          <p:nvPr/>
        </p:nvSpPr>
        <p:spPr>
          <a:xfrm>
            <a:off x="758114" y="3716331"/>
            <a:ext cx="2169312" cy="369332"/>
          </a:xfrm>
          <a:prstGeom prst="rect">
            <a:avLst/>
          </a:prstGeom>
          <a:noFill/>
        </p:spPr>
        <p:txBody>
          <a:bodyPr wrap="none" rtlCol="0">
            <a:spAutoFit/>
          </a:bodyPr>
          <a:lstStyle/>
          <a:p>
            <a:r>
              <a:rPr lang="en-US" dirty="0"/>
              <a:t>R: Towards the dump</a:t>
            </a:r>
          </a:p>
        </p:txBody>
      </p:sp>
      <p:sp>
        <p:nvSpPr>
          <p:cNvPr id="12" name="TextBox 11">
            <a:extLst>
              <a:ext uri="{FF2B5EF4-FFF2-40B4-BE49-F238E27FC236}">
                <a16:creationId xmlns:a16="http://schemas.microsoft.com/office/drawing/2014/main" id="{52D8A409-EF59-4114-B05E-4BE969C44425}"/>
              </a:ext>
            </a:extLst>
          </p:cNvPr>
          <p:cNvSpPr txBox="1"/>
          <p:nvPr/>
        </p:nvSpPr>
        <p:spPr>
          <a:xfrm>
            <a:off x="2927426" y="3408800"/>
            <a:ext cx="2771097" cy="1384995"/>
          </a:xfrm>
          <a:prstGeom prst="rect">
            <a:avLst/>
          </a:prstGeom>
          <a:noFill/>
        </p:spPr>
        <p:txBody>
          <a:bodyPr wrap="square" rtlCol="0">
            <a:spAutoFit/>
          </a:bodyPr>
          <a:lstStyle/>
          <a:p>
            <a:r>
              <a:rPr lang="en-US" sz="1400" b="1" dirty="0"/>
              <a:t>Black: gamma</a:t>
            </a:r>
          </a:p>
          <a:p>
            <a:r>
              <a:rPr lang="en-US" sz="1400" b="1" dirty="0"/>
              <a:t>Red: e- and pi-</a:t>
            </a:r>
          </a:p>
          <a:p>
            <a:r>
              <a:rPr lang="en-US" sz="1400" b="1" dirty="0"/>
              <a:t>Green: e+ and pi+</a:t>
            </a:r>
          </a:p>
          <a:p>
            <a:r>
              <a:rPr lang="en-US" sz="1400" b="1" dirty="0"/>
              <a:t>Blue: neutrons</a:t>
            </a:r>
          </a:p>
          <a:p>
            <a:r>
              <a:rPr lang="en-US" sz="1400" b="1" dirty="0"/>
              <a:t>Magenta: “e+/-” E&gt;1MeV</a:t>
            </a:r>
          </a:p>
          <a:p>
            <a:r>
              <a:rPr lang="en-US" sz="1400" b="1" dirty="0"/>
              <a:t>Cyan: primary E&gt;1MeV</a:t>
            </a:r>
          </a:p>
        </p:txBody>
      </p:sp>
      <p:pic>
        <p:nvPicPr>
          <p:cNvPr id="13" name="Picture 12">
            <a:extLst>
              <a:ext uri="{FF2B5EF4-FFF2-40B4-BE49-F238E27FC236}">
                <a16:creationId xmlns:a16="http://schemas.microsoft.com/office/drawing/2014/main" id="{F86D6024-5E38-4402-AE3E-FF10EB6BCB62}"/>
              </a:ext>
            </a:extLst>
          </p:cNvPr>
          <p:cNvPicPr>
            <a:picLocks noChangeAspect="1"/>
          </p:cNvPicPr>
          <p:nvPr/>
        </p:nvPicPr>
        <p:blipFill>
          <a:blip r:embed="rId5"/>
          <a:stretch>
            <a:fillRect/>
          </a:stretch>
        </p:blipFill>
        <p:spPr>
          <a:xfrm>
            <a:off x="6288350" y="3512108"/>
            <a:ext cx="5903650" cy="2550770"/>
          </a:xfrm>
          <a:prstGeom prst="rect">
            <a:avLst/>
          </a:prstGeom>
        </p:spPr>
      </p:pic>
      <p:sp>
        <p:nvSpPr>
          <p:cNvPr id="14" name="TextBox 13">
            <a:extLst>
              <a:ext uri="{FF2B5EF4-FFF2-40B4-BE49-F238E27FC236}">
                <a16:creationId xmlns:a16="http://schemas.microsoft.com/office/drawing/2014/main" id="{5E61744B-8378-43DC-8E37-CFBB826EE4CC}"/>
              </a:ext>
            </a:extLst>
          </p:cNvPr>
          <p:cNvSpPr txBox="1"/>
          <p:nvPr/>
        </p:nvSpPr>
        <p:spPr>
          <a:xfrm>
            <a:off x="6783179" y="3708133"/>
            <a:ext cx="1848070" cy="369332"/>
          </a:xfrm>
          <a:prstGeom prst="rect">
            <a:avLst/>
          </a:prstGeom>
          <a:noFill/>
        </p:spPr>
        <p:txBody>
          <a:bodyPr wrap="none" rtlCol="0">
            <a:spAutoFit/>
          </a:bodyPr>
          <a:lstStyle/>
          <a:p>
            <a:r>
              <a:rPr lang="en-US" dirty="0"/>
              <a:t>R: from the dump</a:t>
            </a:r>
          </a:p>
        </p:txBody>
      </p:sp>
    </p:spTree>
    <p:extLst>
      <p:ext uri="{BB962C8B-B14F-4D97-AF65-F5344CB8AC3E}">
        <p14:creationId xmlns:p14="http://schemas.microsoft.com/office/powerpoint/2010/main" val="36864226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9E492-69BD-4972-B406-E12E2B9504CC}"/>
              </a:ext>
            </a:extLst>
          </p:cNvPr>
          <p:cNvSpPr>
            <a:spLocks noGrp="1"/>
          </p:cNvSpPr>
          <p:nvPr>
            <p:ph type="title"/>
          </p:nvPr>
        </p:nvSpPr>
        <p:spPr/>
        <p:txBody>
          <a:bodyPr/>
          <a:lstStyle/>
          <a:p>
            <a:r>
              <a:rPr lang="en-US" dirty="0"/>
              <a:t>Beamline detectors: SAMs (rate towards the dump)</a:t>
            </a:r>
          </a:p>
        </p:txBody>
      </p:sp>
      <p:sp>
        <p:nvSpPr>
          <p:cNvPr id="4" name="Footer Placeholder 3">
            <a:extLst>
              <a:ext uri="{FF2B5EF4-FFF2-40B4-BE49-F238E27FC236}">
                <a16:creationId xmlns:a16="http://schemas.microsoft.com/office/drawing/2014/main" id="{0E346DF5-1635-473D-AFC8-2B8300AADD53}"/>
              </a:ext>
            </a:extLst>
          </p:cNvPr>
          <p:cNvSpPr>
            <a:spLocks noGrp="1"/>
          </p:cNvSpPr>
          <p:nvPr>
            <p:ph type="ftr" sz="quarter" idx="11"/>
          </p:nvPr>
        </p:nvSpPr>
        <p:spPr/>
        <p:txBody>
          <a:bodyPr/>
          <a:lstStyle/>
          <a:p>
            <a:r>
              <a:rPr lang="en-US"/>
              <a:t>Ciprian Gal</a:t>
            </a:r>
            <a:endParaRPr lang="en-US" dirty="0"/>
          </a:p>
        </p:txBody>
      </p:sp>
      <p:sp>
        <p:nvSpPr>
          <p:cNvPr id="5" name="Slide Number Placeholder 4">
            <a:extLst>
              <a:ext uri="{FF2B5EF4-FFF2-40B4-BE49-F238E27FC236}">
                <a16:creationId xmlns:a16="http://schemas.microsoft.com/office/drawing/2014/main" id="{A3783F55-82A6-4ABD-B1F3-E05538FCD4EF}"/>
              </a:ext>
            </a:extLst>
          </p:cNvPr>
          <p:cNvSpPr>
            <a:spLocks noGrp="1"/>
          </p:cNvSpPr>
          <p:nvPr>
            <p:ph type="sldNum" sz="quarter" idx="12"/>
          </p:nvPr>
        </p:nvSpPr>
        <p:spPr/>
        <p:txBody>
          <a:bodyPr/>
          <a:lstStyle/>
          <a:p>
            <a:fld id="{4CDA4B9D-FE46-474D-9F50-032B36FEA47E}" type="slidenum">
              <a:rPr lang="en-US" smtClean="0"/>
              <a:pPr/>
              <a:t>24</a:t>
            </a:fld>
            <a:endParaRPr lang="en-US" dirty="0"/>
          </a:p>
        </p:txBody>
      </p:sp>
      <p:pic>
        <p:nvPicPr>
          <p:cNvPr id="8" name="Picture 7">
            <a:extLst>
              <a:ext uri="{FF2B5EF4-FFF2-40B4-BE49-F238E27FC236}">
                <a16:creationId xmlns:a16="http://schemas.microsoft.com/office/drawing/2014/main" id="{8F7ABC39-779D-4490-9E4E-5902E4B328FA}"/>
              </a:ext>
            </a:extLst>
          </p:cNvPr>
          <p:cNvPicPr>
            <a:picLocks noChangeAspect="1"/>
          </p:cNvPicPr>
          <p:nvPr/>
        </p:nvPicPr>
        <p:blipFill>
          <a:blip r:embed="rId2"/>
          <a:stretch>
            <a:fillRect/>
          </a:stretch>
        </p:blipFill>
        <p:spPr>
          <a:xfrm>
            <a:off x="0" y="1017556"/>
            <a:ext cx="12192000" cy="4822888"/>
          </a:xfrm>
          <a:prstGeom prst="rect">
            <a:avLst/>
          </a:prstGeom>
        </p:spPr>
      </p:pic>
    </p:spTree>
    <p:extLst>
      <p:ext uri="{BB962C8B-B14F-4D97-AF65-F5344CB8AC3E}">
        <p14:creationId xmlns:p14="http://schemas.microsoft.com/office/powerpoint/2010/main" val="4196034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9E492-69BD-4972-B406-E12E2B9504CC}"/>
              </a:ext>
            </a:extLst>
          </p:cNvPr>
          <p:cNvSpPr>
            <a:spLocks noGrp="1"/>
          </p:cNvSpPr>
          <p:nvPr>
            <p:ph type="title"/>
          </p:nvPr>
        </p:nvSpPr>
        <p:spPr/>
        <p:txBody>
          <a:bodyPr/>
          <a:lstStyle/>
          <a:p>
            <a:r>
              <a:rPr lang="en-US" dirty="0"/>
              <a:t>Beamline detectors: SAMs (rate from the dump)</a:t>
            </a:r>
          </a:p>
        </p:txBody>
      </p:sp>
      <p:sp>
        <p:nvSpPr>
          <p:cNvPr id="4" name="Footer Placeholder 3">
            <a:extLst>
              <a:ext uri="{FF2B5EF4-FFF2-40B4-BE49-F238E27FC236}">
                <a16:creationId xmlns:a16="http://schemas.microsoft.com/office/drawing/2014/main" id="{0E346DF5-1635-473D-AFC8-2B8300AADD53}"/>
              </a:ext>
            </a:extLst>
          </p:cNvPr>
          <p:cNvSpPr>
            <a:spLocks noGrp="1"/>
          </p:cNvSpPr>
          <p:nvPr>
            <p:ph type="ftr" sz="quarter" idx="11"/>
          </p:nvPr>
        </p:nvSpPr>
        <p:spPr/>
        <p:txBody>
          <a:bodyPr/>
          <a:lstStyle/>
          <a:p>
            <a:r>
              <a:rPr lang="en-US"/>
              <a:t>Ciprian Gal</a:t>
            </a:r>
            <a:endParaRPr lang="en-US" dirty="0"/>
          </a:p>
        </p:txBody>
      </p:sp>
      <p:sp>
        <p:nvSpPr>
          <p:cNvPr id="5" name="Slide Number Placeholder 4">
            <a:extLst>
              <a:ext uri="{FF2B5EF4-FFF2-40B4-BE49-F238E27FC236}">
                <a16:creationId xmlns:a16="http://schemas.microsoft.com/office/drawing/2014/main" id="{A3783F55-82A6-4ABD-B1F3-E05538FCD4EF}"/>
              </a:ext>
            </a:extLst>
          </p:cNvPr>
          <p:cNvSpPr>
            <a:spLocks noGrp="1"/>
          </p:cNvSpPr>
          <p:nvPr>
            <p:ph type="sldNum" sz="quarter" idx="12"/>
          </p:nvPr>
        </p:nvSpPr>
        <p:spPr/>
        <p:txBody>
          <a:bodyPr/>
          <a:lstStyle/>
          <a:p>
            <a:fld id="{4CDA4B9D-FE46-474D-9F50-032B36FEA47E}" type="slidenum">
              <a:rPr lang="en-US" smtClean="0"/>
              <a:pPr/>
              <a:t>25</a:t>
            </a:fld>
            <a:endParaRPr lang="en-US" dirty="0"/>
          </a:p>
        </p:txBody>
      </p:sp>
      <p:pic>
        <p:nvPicPr>
          <p:cNvPr id="3" name="Picture 2">
            <a:extLst>
              <a:ext uri="{FF2B5EF4-FFF2-40B4-BE49-F238E27FC236}">
                <a16:creationId xmlns:a16="http://schemas.microsoft.com/office/drawing/2014/main" id="{EC42A66B-241A-402B-BCBE-B909EC1B90BD}"/>
              </a:ext>
            </a:extLst>
          </p:cNvPr>
          <p:cNvPicPr>
            <a:picLocks noChangeAspect="1"/>
          </p:cNvPicPr>
          <p:nvPr/>
        </p:nvPicPr>
        <p:blipFill>
          <a:blip r:embed="rId2"/>
          <a:stretch>
            <a:fillRect/>
          </a:stretch>
        </p:blipFill>
        <p:spPr>
          <a:xfrm>
            <a:off x="0" y="752904"/>
            <a:ext cx="12192000" cy="5352191"/>
          </a:xfrm>
          <a:prstGeom prst="rect">
            <a:avLst/>
          </a:prstGeom>
        </p:spPr>
      </p:pic>
    </p:spTree>
    <p:extLst>
      <p:ext uri="{BB962C8B-B14F-4D97-AF65-F5344CB8AC3E}">
        <p14:creationId xmlns:p14="http://schemas.microsoft.com/office/powerpoint/2010/main" val="1384392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D0E54B0-7BBF-4153-A5E3-48A2E2C38B30}"/>
              </a:ext>
            </a:extLst>
          </p:cNvPr>
          <p:cNvPicPr>
            <a:picLocks noChangeAspect="1"/>
          </p:cNvPicPr>
          <p:nvPr/>
        </p:nvPicPr>
        <p:blipFill>
          <a:blip r:embed="rId2"/>
          <a:stretch>
            <a:fillRect/>
          </a:stretch>
        </p:blipFill>
        <p:spPr>
          <a:xfrm>
            <a:off x="6288350" y="747927"/>
            <a:ext cx="5903650" cy="2558455"/>
          </a:xfrm>
          <a:prstGeom prst="rect">
            <a:avLst/>
          </a:prstGeom>
        </p:spPr>
      </p:pic>
      <p:pic>
        <p:nvPicPr>
          <p:cNvPr id="23" name="Picture 22">
            <a:extLst>
              <a:ext uri="{FF2B5EF4-FFF2-40B4-BE49-F238E27FC236}">
                <a16:creationId xmlns:a16="http://schemas.microsoft.com/office/drawing/2014/main" id="{489220F2-9E35-4DE2-A199-4D14624B9D59}"/>
              </a:ext>
            </a:extLst>
          </p:cNvPr>
          <p:cNvPicPr>
            <a:picLocks noChangeAspect="1"/>
          </p:cNvPicPr>
          <p:nvPr/>
        </p:nvPicPr>
        <p:blipFill>
          <a:blip r:embed="rId3"/>
          <a:stretch>
            <a:fillRect/>
          </a:stretch>
        </p:blipFill>
        <p:spPr>
          <a:xfrm>
            <a:off x="0" y="705933"/>
            <a:ext cx="6001305" cy="2621405"/>
          </a:xfrm>
          <a:prstGeom prst="rect">
            <a:avLst/>
          </a:prstGeom>
        </p:spPr>
      </p:pic>
      <p:pic>
        <p:nvPicPr>
          <p:cNvPr id="15" name="Picture 14">
            <a:extLst>
              <a:ext uri="{FF2B5EF4-FFF2-40B4-BE49-F238E27FC236}">
                <a16:creationId xmlns:a16="http://schemas.microsoft.com/office/drawing/2014/main" id="{F97B4682-11DE-4BE9-B242-3AEF3AFB7135}"/>
              </a:ext>
            </a:extLst>
          </p:cNvPr>
          <p:cNvPicPr>
            <a:picLocks noChangeAspect="1"/>
          </p:cNvPicPr>
          <p:nvPr/>
        </p:nvPicPr>
        <p:blipFill>
          <a:blip r:embed="rId4"/>
          <a:stretch>
            <a:fillRect/>
          </a:stretch>
        </p:blipFill>
        <p:spPr>
          <a:xfrm>
            <a:off x="0" y="3523120"/>
            <a:ext cx="6096000" cy="2670415"/>
          </a:xfrm>
          <a:prstGeom prst="rect">
            <a:avLst/>
          </a:prstGeom>
        </p:spPr>
      </p:pic>
      <p:pic>
        <p:nvPicPr>
          <p:cNvPr id="13" name="Picture 12">
            <a:extLst>
              <a:ext uri="{FF2B5EF4-FFF2-40B4-BE49-F238E27FC236}">
                <a16:creationId xmlns:a16="http://schemas.microsoft.com/office/drawing/2014/main" id="{8202AF7F-309D-402F-BD9F-D81FEA45CEB4}"/>
              </a:ext>
            </a:extLst>
          </p:cNvPr>
          <p:cNvPicPr>
            <a:picLocks noChangeAspect="1"/>
          </p:cNvPicPr>
          <p:nvPr/>
        </p:nvPicPr>
        <p:blipFill>
          <a:blip r:embed="rId5"/>
          <a:stretch>
            <a:fillRect/>
          </a:stretch>
        </p:blipFill>
        <p:spPr>
          <a:xfrm>
            <a:off x="6295632" y="3576957"/>
            <a:ext cx="5896368" cy="2524373"/>
          </a:xfrm>
          <a:prstGeom prst="rect">
            <a:avLst/>
          </a:prstGeom>
        </p:spPr>
      </p:pic>
      <p:sp>
        <p:nvSpPr>
          <p:cNvPr id="2" name="Title 1">
            <a:extLst>
              <a:ext uri="{FF2B5EF4-FFF2-40B4-BE49-F238E27FC236}">
                <a16:creationId xmlns:a16="http://schemas.microsoft.com/office/drawing/2014/main" id="{E589E492-69BD-4972-B406-E12E2B9504CC}"/>
              </a:ext>
            </a:extLst>
          </p:cNvPr>
          <p:cNvSpPr>
            <a:spLocks noGrp="1"/>
          </p:cNvSpPr>
          <p:nvPr>
            <p:ph type="title"/>
          </p:nvPr>
        </p:nvSpPr>
        <p:spPr/>
        <p:txBody>
          <a:bodyPr/>
          <a:lstStyle/>
          <a:p>
            <a:r>
              <a:rPr lang="en-US" dirty="0"/>
              <a:t>Beamline detectors: back dump donut</a:t>
            </a:r>
          </a:p>
        </p:txBody>
      </p:sp>
      <p:sp>
        <p:nvSpPr>
          <p:cNvPr id="4" name="Footer Placeholder 3">
            <a:extLst>
              <a:ext uri="{FF2B5EF4-FFF2-40B4-BE49-F238E27FC236}">
                <a16:creationId xmlns:a16="http://schemas.microsoft.com/office/drawing/2014/main" id="{0E346DF5-1635-473D-AFC8-2B8300AADD53}"/>
              </a:ext>
            </a:extLst>
          </p:cNvPr>
          <p:cNvSpPr>
            <a:spLocks noGrp="1"/>
          </p:cNvSpPr>
          <p:nvPr>
            <p:ph type="ftr" sz="quarter" idx="11"/>
          </p:nvPr>
        </p:nvSpPr>
        <p:spPr/>
        <p:txBody>
          <a:bodyPr/>
          <a:lstStyle/>
          <a:p>
            <a:r>
              <a:rPr lang="en-US"/>
              <a:t>Ciprian Gal</a:t>
            </a:r>
            <a:endParaRPr lang="en-US" dirty="0"/>
          </a:p>
        </p:txBody>
      </p:sp>
      <p:sp>
        <p:nvSpPr>
          <p:cNvPr id="5" name="Slide Number Placeholder 4">
            <a:extLst>
              <a:ext uri="{FF2B5EF4-FFF2-40B4-BE49-F238E27FC236}">
                <a16:creationId xmlns:a16="http://schemas.microsoft.com/office/drawing/2014/main" id="{A3783F55-82A6-4ABD-B1F3-E05538FCD4EF}"/>
              </a:ext>
            </a:extLst>
          </p:cNvPr>
          <p:cNvSpPr>
            <a:spLocks noGrp="1"/>
          </p:cNvSpPr>
          <p:nvPr>
            <p:ph type="sldNum" sz="quarter" idx="12"/>
          </p:nvPr>
        </p:nvSpPr>
        <p:spPr/>
        <p:txBody>
          <a:bodyPr/>
          <a:lstStyle/>
          <a:p>
            <a:fld id="{4CDA4B9D-FE46-474D-9F50-032B36FEA47E}" type="slidenum">
              <a:rPr lang="en-US" smtClean="0"/>
              <a:pPr/>
              <a:t>26</a:t>
            </a:fld>
            <a:endParaRPr lang="en-US" dirty="0"/>
          </a:p>
        </p:txBody>
      </p:sp>
      <p:sp>
        <p:nvSpPr>
          <p:cNvPr id="12" name="TextBox 11">
            <a:extLst>
              <a:ext uri="{FF2B5EF4-FFF2-40B4-BE49-F238E27FC236}">
                <a16:creationId xmlns:a16="http://schemas.microsoft.com/office/drawing/2014/main" id="{52D8A409-EF59-4114-B05E-4BE969C44425}"/>
              </a:ext>
            </a:extLst>
          </p:cNvPr>
          <p:cNvSpPr txBox="1"/>
          <p:nvPr/>
        </p:nvSpPr>
        <p:spPr>
          <a:xfrm>
            <a:off x="6662093" y="3586113"/>
            <a:ext cx="2771097" cy="1384995"/>
          </a:xfrm>
          <a:prstGeom prst="rect">
            <a:avLst/>
          </a:prstGeom>
          <a:noFill/>
        </p:spPr>
        <p:txBody>
          <a:bodyPr wrap="square" rtlCol="0">
            <a:spAutoFit/>
          </a:bodyPr>
          <a:lstStyle/>
          <a:p>
            <a:r>
              <a:rPr lang="en-US" sz="1400" b="1" dirty="0"/>
              <a:t>Black: gamma</a:t>
            </a:r>
          </a:p>
          <a:p>
            <a:r>
              <a:rPr lang="en-US" sz="1400" b="1" dirty="0"/>
              <a:t>Red: e- and pi-</a:t>
            </a:r>
          </a:p>
          <a:p>
            <a:r>
              <a:rPr lang="en-US" sz="1400" b="1" dirty="0"/>
              <a:t>Green: e+ and pi+</a:t>
            </a:r>
          </a:p>
          <a:p>
            <a:r>
              <a:rPr lang="en-US" sz="1400" b="1" dirty="0"/>
              <a:t>Blue: neutrons</a:t>
            </a:r>
          </a:p>
          <a:p>
            <a:r>
              <a:rPr lang="en-US" sz="1400" b="1" dirty="0"/>
              <a:t>Magenta: “e+/-” E&gt;1MeV</a:t>
            </a:r>
          </a:p>
          <a:p>
            <a:r>
              <a:rPr lang="en-US" sz="1400" b="1" dirty="0"/>
              <a:t>Cyan: primary E&gt;1MeV</a:t>
            </a:r>
          </a:p>
        </p:txBody>
      </p:sp>
      <p:sp>
        <p:nvSpPr>
          <p:cNvPr id="18" name="TextBox 17">
            <a:extLst>
              <a:ext uri="{FF2B5EF4-FFF2-40B4-BE49-F238E27FC236}">
                <a16:creationId xmlns:a16="http://schemas.microsoft.com/office/drawing/2014/main" id="{B3892991-B5AC-498A-8EE3-155BB27AC84E}"/>
              </a:ext>
            </a:extLst>
          </p:cNvPr>
          <p:cNvSpPr txBox="1"/>
          <p:nvPr/>
        </p:nvSpPr>
        <p:spPr>
          <a:xfrm>
            <a:off x="429639" y="3566138"/>
            <a:ext cx="2478692" cy="369332"/>
          </a:xfrm>
          <a:prstGeom prst="rect">
            <a:avLst/>
          </a:prstGeom>
          <a:noFill/>
        </p:spPr>
        <p:txBody>
          <a:bodyPr wrap="none" rtlCol="0">
            <a:spAutoFit/>
          </a:bodyPr>
          <a:lstStyle/>
          <a:p>
            <a:r>
              <a:rPr lang="en-US" dirty="0"/>
              <a:t>Towards the dump: back</a:t>
            </a:r>
          </a:p>
        </p:txBody>
      </p:sp>
      <p:sp>
        <p:nvSpPr>
          <p:cNvPr id="19" name="TextBox 18">
            <a:extLst>
              <a:ext uri="{FF2B5EF4-FFF2-40B4-BE49-F238E27FC236}">
                <a16:creationId xmlns:a16="http://schemas.microsoft.com/office/drawing/2014/main" id="{C3A8DCFF-BA18-4A82-BC52-6F9178A4777E}"/>
              </a:ext>
            </a:extLst>
          </p:cNvPr>
          <p:cNvSpPr txBox="1"/>
          <p:nvPr/>
        </p:nvSpPr>
        <p:spPr>
          <a:xfrm>
            <a:off x="9999284" y="3553656"/>
            <a:ext cx="2192716" cy="369332"/>
          </a:xfrm>
          <a:prstGeom prst="rect">
            <a:avLst/>
          </a:prstGeom>
          <a:noFill/>
        </p:spPr>
        <p:txBody>
          <a:bodyPr wrap="none" rtlCol="0">
            <a:spAutoFit/>
          </a:bodyPr>
          <a:lstStyle/>
          <a:p>
            <a:r>
              <a:rPr lang="en-US" dirty="0"/>
              <a:t>From the dump: back</a:t>
            </a:r>
          </a:p>
        </p:txBody>
      </p:sp>
      <p:sp>
        <p:nvSpPr>
          <p:cNvPr id="20" name="TextBox 19">
            <a:extLst>
              <a:ext uri="{FF2B5EF4-FFF2-40B4-BE49-F238E27FC236}">
                <a16:creationId xmlns:a16="http://schemas.microsoft.com/office/drawing/2014/main" id="{728CB197-DE6F-46A8-A5FF-34B3BDBB08FE}"/>
              </a:ext>
            </a:extLst>
          </p:cNvPr>
          <p:cNvSpPr txBox="1"/>
          <p:nvPr/>
        </p:nvSpPr>
        <p:spPr>
          <a:xfrm>
            <a:off x="387672" y="741596"/>
            <a:ext cx="2562625" cy="369332"/>
          </a:xfrm>
          <a:prstGeom prst="rect">
            <a:avLst/>
          </a:prstGeom>
          <a:noFill/>
        </p:spPr>
        <p:txBody>
          <a:bodyPr wrap="none" rtlCol="0">
            <a:spAutoFit/>
          </a:bodyPr>
          <a:lstStyle/>
          <a:p>
            <a:r>
              <a:rPr lang="en-US" dirty="0"/>
              <a:t>Towards the dump: front</a:t>
            </a:r>
          </a:p>
        </p:txBody>
      </p:sp>
      <p:sp>
        <p:nvSpPr>
          <p:cNvPr id="21" name="TextBox 20">
            <a:extLst>
              <a:ext uri="{FF2B5EF4-FFF2-40B4-BE49-F238E27FC236}">
                <a16:creationId xmlns:a16="http://schemas.microsoft.com/office/drawing/2014/main" id="{5502BC8B-1EDA-4F83-9C5A-134933A8D9D0}"/>
              </a:ext>
            </a:extLst>
          </p:cNvPr>
          <p:cNvSpPr txBox="1"/>
          <p:nvPr/>
        </p:nvSpPr>
        <p:spPr>
          <a:xfrm>
            <a:off x="9968249" y="713049"/>
            <a:ext cx="2223750" cy="369332"/>
          </a:xfrm>
          <a:prstGeom prst="rect">
            <a:avLst/>
          </a:prstGeom>
          <a:noFill/>
        </p:spPr>
        <p:txBody>
          <a:bodyPr wrap="none" rtlCol="0">
            <a:spAutoFit/>
          </a:bodyPr>
          <a:lstStyle/>
          <a:p>
            <a:r>
              <a:rPr lang="en-US" dirty="0"/>
              <a:t>From the dump: front</a:t>
            </a:r>
          </a:p>
        </p:txBody>
      </p:sp>
    </p:spTree>
    <p:extLst>
      <p:ext uri="{BB962C8B-B14F-4D97-AF65-F5344CB8AC3E}">
        <p14:creationId xmlns:p14="http://schemas.microsoft.com/office/powerpoint/2010/main" val="4222691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27693FE-6674-4AFC-AC86-CED48ECC42D0}"/>
              </a:ext>
            </a:extLst>
          </p:cNvPr>
          <p:cNvPicPr>
            <a:picLocks noChangeAspect="1"/>
          </p:cNvPicPr>
          <p:nvPr/>
        </p:nvPicPr>
        <p:blipFill>
          <a:blip r:embed="rId2"/>
          <a:stretch>
            <a:fillRect/>
          </a:stretch>
        </p:blipFill>
        <p:spPr>
          <a:xfrm>
            <a:off x="6288349" y="3542559"/>
            <a:ext cx="5903650" cy="2623162"/>
          </a:xfrm>
          <a:prstGeom prst="rect">
            <a:avLst/>
          </a:prstGeom>
        </p:spPr>
      </p:pic>
      <p:pic>
        <p:nvPicPr>
          <p:cNvPr id="19" name="Picture 18">
            <a:extLst>
              <a:ext uri="{FF2B5EF4-FFF2-40B4-BE49-F238E27FC236}">
                <a16:creationId xmlns:a16="http://schemas.microsoft.com/office/drawing/2014/main" id="{54C287E1-DD3F-4F66-8D0A-08CD2FE4BDF1}"/>
              </a:ext>
            </a:extLst>
          </p:cNvPr>
          <p:cNvPicPr>
            <a:picLocks noChangeAspect="1"/>
          </p:cNvPicPr>
          <p:nvPr/>
        </p:nvPicPr>
        <p:blipFill>
          <a:blip r:embed="rId3"/>
          <a:stretch>
            <a:fillRect/>
          </a:stretch>
        </p:blipFill>
        <p:spPr>
          <a:xfrm>
            <a:off x="-1" y="3544310"/>
            <a:ext cx="6096000" cy="2706877"/>
          </a:xfrm>
          <a:prstGeom prst="rect">
            <a:avLst/>
          </a:prstGeom>
        </p:spPr>
      </p:pic>
      <p:pic>
        <p:nvPicPr>
          <p:cNvPr id="17" name="Picture 16">
            <a:extLst>
              <a:ext uri="{FF2B5EF4-FFF2-40B4-BE49-F238E27FC236}">
                <a16:creationId xmlns:a16="http://schemas.microsoft.com/office/drawing/2014/main" id="{8F51CC62-B516-47B7-980A-7442A9A3A901}"/>
              </a:ext>
            </a:extLst>
          </p:cNvPr>
          <p:cNvPicPr>
            <a:picLocks noChangeAspect="1"/>
          </p:cNvPicPr>
          <p:nvPr/>
        </p:nvPicPr>
        <p:blipFill>
          <a:blip r:embed="rId4"/>
          <a:stretch>
            <a:fillRect/>
          </a:stretch>
        </p:blipFill>
        <p:spPr>
          <a:xfrm>
            <a:off x="0" y="701341"/>
            <a:ext cx="6096000" cy="2727659"/>
          </a:xfrm>
          <a:prstGeom prst="rect">
            <a:avLst/>
          </a:prstGeom>
        </p:spPr>
      </p:pic>
      <p:pic>
        <p:nvPicPr>
          <p:cNvPr id="16" name="Picture 15">
            <a:extLst>
              <a:ext uri="{FF2B5EF4-FFF2-40B4-BE49-F238E27FC236}">
                <a16:creationId xmlns:a16="http://schemas.microsoft.com/office/drawing/2014/main" id="{0A71EA19-3BB2-47DE-90A5-D9F2FC3526F7}"/>
              </a:ext>
            </a:extLst>
          </p:cNvPr>
          <p:cNvPicPr>
            <a:picLocks noChangeAspect="1"/>
          </p:cNvPicPr>
          <p:nvPr/>
        </p:nvPicPr>
        <p:blipFill>
          <a:blip r:embed="rId5"/>
          <a:stretch>
            <a:fillRect/>
          </a:stretch>
        </p:blipFill>
        <p:spPr>
          <a:xfrm>
            <a:off x="6374166" y="692279"/>
            <a:ext cx="5817833" cy="2611842"/>
          </a:xfrm>
          <a:prstGeom prst="rect">
            <a:avLst/>
          </a:prstGeom>
        </p:spPr>
      </p:pic>
      <p:sp>
        <p:nvSpPr>
          <p:cNvPr id="2" name="Title 1">
            <a:extLst>
              <a:ext uri="{FF2B5EF4-FFF2-40B4-BE49-F238E27FC236}">
                <a16:creationId xmlns:a16="http://schemas.microsoft.com/office/drawing/2014/main" id="{E589E492-69BD-4972-B406-E12E2B9504CC}"/>
              </a:ext>
            </a:extLst>
          </p:cNvPr>
          <p:cNvSpPr>
            <a:spLocks noGrp="1"/>
          </p:cNvSpPr>
          <p:nvPr>
            <p:ph type="title"/>
          </p:nvPr>
        </p:nvSpPr>
        <p:spPr/>
        <p:txBody>
          <a:bodyPr/>
          <a:lstStyle/>
          <a:p>
            <a:r>
              <a:rPr lang="en-US" dirty="0"/>
              <a:t>Beamline detectors: dump donut (energy)</a:t>
            </a:r>
          </a:p>
        </p:txBody>
      </p:sp>
      <p:sp>
        <p:nvSpPr>
          <p:cNvPr id="4" name="Footer Placeholder 3">
            <a:extLst>
              <a:ext uri="{FF2B5EF4-FFF2-40B4-BE49-F238E27FC236}">
                <a16:creationId xmlns:a16="http://schemas.microsoft.com/office/drawing/2014/main" id="{0E346DF5-1635-473D-AFC8-2B8300AADD53}"/>
              </a:ext>
            </a:extLst>
          </p:cNvPr>
          <p:cNvSpPr>
            <a:spLocks noGrp="1"/>
          </p:cNvSpPr>
          <p:nvPr>
            <p:ph type="ftr" sz="quarter" idx="11"/>
          </p:nvPr>
        </p:nvSpPr>
        <p:spPr/>
        <p:txBody>
          <a:bodyPr/>
          <a:lstStyle/>
          <a:p>
            <a:r>
              <a:rPr lang="en-US"/>
              <a:t>Ciprian Gal</a:t>
            </a:r>
            <a:endParaRPr lang="en-US" dirty="0"/>
          </a:p>
        </p:txBody>
      </p:sp>
      <p:sp>
        <p:nvSpPr>
          <p:cNvPr id="5" name="Slide Number Placeholder 4">
            <a:extLst>
              <a:ext uri="{FF2B5EF4-FFF2-40B4-BE49-F238E27FC236}">
                <a16:creationId xmlns:a16="http://schemas.microsoft.com/office/drawing/2014/main" id="{A3783F55-82A6-4ABD-B1F3-E05538FCD4EF}"/>
              </a:ext>
            </a:extLst>
          </p:cNvPr>
          <p:cNvSpPr>
            <a:spLocks noGrp="1"/>
          </p:cNvSpPr>
          <p:nvPr>
            <p:ph type="sldNum" sz="quarter" idx="12"/>
          </p:nvPr>
        </p:nvSpPr>
        <p:spPr/>
        <p:txBody>
          <a:bodyPr/>
          <a:lstStyle/>
          <a:p>
            <a:fld id="{4CDA4B9D-FE46-474D-9F50-032B36FEA47E}" type="slidenum">
              <a:rPr lang="en-US" smtClean="0"/>
              <a:pPr/>
              <a:t>27</a:t>
            </a:fld>
            <a:endParaRPr lang="en-US" dirty="0"/>
          </a:p>
        </p:txBody>
      </p:sp>
      <p:sp>
        <p:nvSpPr>
          <p:cNvPr id="6" name="TextBox 5">
            <a:extLst>
              <a:ext uri="{FF2B5EF4-FFF2-40B4-BE49-F238E27FC236}">
                <a16:creationId xmlns:a16="http://schemas.microsoft.com/office/drawing/2014/main" id="{F83249DF-A9F7-457F-AA5E-D0336C432247}"/>
              </a:ext>
            </a:extLst>
          </p:cNvPr>
          <p:cNvSpPr txBox="1"/>
          <p:nvPr/>
        </p:nvSpPr>
        <p:spPr>
          <a:xfrm>
            <a:off x="387672" y="741596"/>
            <a:ext cx="2562625" cy="369332"/>
          </a:xfrm>
          <a:prstGeom prst="rect">
            <a:avLst/>
          </a:prstGeom>
          <a:noFill/>
        </p:spPr>
        <p:txBody>
          <a:bodyPr wrap="none" rtlCol="0">
            <a:spAutoFit/>
          </a:bodyPr>
          <a:lstStyle/>
          <a:p>
            <a:r>
              <a:rPr lang="en-US" dirty="0"/>
              <a:t>Towards the dump: front</a:t>
            </a:r>
          </a:p>
        </p:txBody>
      </p:sp>
      <p:sp>
        <p:nvSpPr>
          <p:cNvPr id="9" name="TextBox 8">
            <a:extLst>
              <a:ext uri="{FF2B5EF4-FFF2-40B4-BE49-F238E27FC236}">
                <a16:creationId xmlns:a16="http://schemas.microsoft.com/office/drawing/2014/main" id="{3D30C9ED-C070-4444-99D7-C14F9BD7C910}"/>
              </a:ext>
            </a:extLst>
          </p:cNvPr>
          <p:cNvSpPr txBox="1"/>
          <p:nvPr/>
        </p:nvSpPr>
        <p:spPr>
          <a:xfrm>
            <a:off x="9968249" y="713049"/>
            <a:ext cx="2223750" cy="369332"/>
          </a:xfrm>
          <a:prstGeom prst="rect">
            <a:avLst/>
          </a:prstGeom>
          <a:noFill/>
        </p:spPr>
        <p:txBody>
          <a:bodyPr wrap="none" rtlCol="0">
            <a:spAutoFit/>
          </a:bodyPr>
          <a:lstStyle/>
          <a:p>
            <a:r>
              <a:rPr lang="en-US" dirty="0"/>
              <a:t>From the dump: front</a:t>
            </a:r>
          </a:p>
        </p:txBody>
      </p:sp>
      <p:sp>
        <p:nvSpPr>
          <p:cNvPr id="12" name="TextBox 11">
            <a:extLst>
              <a:ext uri="{FF2B5EF4-FFF2-40B4-BE49-F238E27FC236}">
                <a16:creationId xmlns:a16="http://schemas.microsoft.com/office/drawing/2014/main" id="{52D8A409-EF59-4114-B05E-4BE969C44425}"/>
              </a:ext>
            </a:extLst>
          </p:cNvPr>
          <p:cNvSpPr txBox="1"/>
          <p:nvPr/>
        </p:nvSpPr>
        <p:spPr>
          <a:xfrm>
            <a:off x="6767851" y="3553656"/>
            <a:ext cx="2771097" cy="1384995"/>
          </a:xfrm>
          <a:prstGeom prst="rect">
            <a:avLst/>
          </a:prstGeom>
          <a:noFill/>
        </p:spPr>
        <p:txBody>
          <a:bodyPr wrap="square" rtlCol="0">
            <a:spAutoFit/>
          </a:bodyPr>
          <a:lstStyle/>
          <a:p>
            <a:r>
              <a:rPr lang="en-US" sz="1400" b="1" dirty="0"/>
              <a:t>Black: gamma</a:t>
            </a:r>
          </a:p>
          <a:p>
            <a:r>
              <a:rPr lang="en-US" sz="1400" b="1" dirty="0"/>
              <a:t>Red: e- and pi-</a:t>
            </a:r>
          </a:p>
          <a:p>
            <a:r>
              <a:rPr lang="en-US" sz="1400" b="1" dirty="0"/>
              <a:t>Green: e+ and pi+</a:t>
            </a:r>
          </a:p>
          <a:p>
            <a:r>
              <a:rPr lang="en-US" sz="1400" b="1" dirty="0"/>
              <a:t>Blue: neutrons</a:t>
            </a:r>
          </a:p>
          <a:p>
            <a:r>
              <a:rPr lang="en-US" sz="1400" b="1" dirty="0"/>
              <a:t>Magenta: “e+/-” E&gt;1MeV</a:t>
            </a:r>
          </a:p>
          <a:p>
            <a:r>
              <a:rPr lang="en-US" sz="1400" b="1" dirty="0"/>
              <a:t>Cyan: primary E&gt;1MeV</a:t>
            </a:r>
          </a:p>
        </p:txBody>
      </p:sp>
      <p:sp>
        <p:nvSpPr>
          <p:cNvPr id="22" name="TextBox 21">
            <a:extLst>
              <a:ext uri="{FF2B5EF4-FFF2-40B4-BE49-F238E27FC236}">
                <a16:creationId xmlns:a16="http://schemas.microsoft.com/office/drawing/2014/main" id="{20FE1CE7-4AF6-423C-AF2E-AB755BAABA4D}"/>
              </a:ext>
            </a:extLst>
          </p:cNvPr>
          <p:cNvSpPr txBox="1"/>
          <p:nvPr/>
        </p:nvSpPr>
        <p:spPr>
          <a:xfrm>
            <a:off x="429639" y="3566138"/>
            <a:ext cx="2478692" cy="369332"/>
          </a:xfrm>
          <a:prstGeom prst="rect">
            <a:avLst/>
          </a:prstGeom>
          <a:noFill/>
        </p:spPr>
        <p:txBody>
          <a:bodyPr wrap="none" rtlCol="0">
            <a:spAutoFit/>
          </a:bodyPr>
          <a:lstStyle/>
          <a:p>
            <a:r>
              <a:rPr lang="en-US" dirty="0"/>
              <a:t>Towards the dump: back</a:t>
            </a:r>
          </a:p>
        </p:txBody>
      </p:sp>
      <p:sp>
        <p:nvSpPr>
          <p:cNvPr id="23" name="TextBox 22">
            <a:extLst>
              <a:ext uri="{FF2B5EF4-FFF2-40B4-BE49-F238E27FC236}">
                <a16:creationId xmlns:a16="http://schemas.microsoft.com/office/drawing/2014/main" id="{5498A7BB-B858-4A6D-8D88-D91F1CF9AF4B}"/>
              </a:ext>
            </a:extLst>
          </p:cNvPr>
          <p:cNvSpPr txBox="1"/>
          <p:nvPr/>
        </p:nvSpPr>
        <p:spPr>
          <a:xfrm>
            <a:off x="9999284" y="3553656"/>
            <a:ext cx="2192716" cy="369332"/>
          </a:xfrm>
          <a:prstGeom prst="rect">
            <a:avLst/>
          </a:prstGeom>
          <a:noFill/>
        </p:spPr>
        <p:txBody>
          <a:bodyPr wrap="none" rtlCol="0">
            <a:spAutoFit/>
          </a:bodyPr>
          <a:lstStyle/>
          <a:p>
            <a:r>
              <a:rPr lang="en-US" dirty="0"/>
              <a:t>From the dump: back</a:t>
            </a:r>
          </a:p>
        </p:txBody>
      </p:sp>
    </p:spTree>
    <p:extLst>
      <p:ext uri="{BB962C8B-B14F-4D97-AF65-F5344CB8AC3E}">
        <p14:creationId xmlns:p14="http://schemas.microsoft.com/office/powerpoint/2010/main" val="35502565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214FC0-9B5C-4C6A-8468-10B9BE408A59}"/>
              </a:ext>
            </a:extLst>
          </p:cNvPr>
          <p:cNvPicPr>
            <a:picLocks noChangeAspect="1"/>
          </p:cNvPicPr>
          <p:nvPr/>
        </p:nvPicPr>
        <p:blipFill>
          <a:blip r:embed="rId2"/>
          <a:stretch>
            <a:fillRect/>
          </a:stretch>
        </p:blipFill>
        <p:spPr>
          <a:xfrm>
            <a:off x="942512" y="766781"/>
            <a:ext cx="10306975" cy="3589352"/>
          </a:xfrm>
          <a:prstGeom prst="rect">
            <a:avLst/>
          </a:prstGeom>
        </p:spPr>
      </p:pic>
      <p:sp>
        <p:nvSpPr>
          <p:cNvPr id="2" name="Title 1">
            <a:extLst>
              <a:ext uri="{FF2B5EF4-FFF2-40B4-BE49-F238E27FC236}">
                <a16:creationId xmlns:a16="http://schemas.microsoft.com/office/drawing/2014/main" id="{E589E492-69BD-4972-B406-E12E2B9504CC}"/>
              </a:ext>
            </a:extLst>
          </p:cNvPr>
          <p:cNvSpPr>
            <a:spLocks noGrp="1"/>
          </p:cNvSpPr>
          <p:nvPr>
            <p:ph type="title"/>
          </p:nvPr>
        </p:nvSpPr>
        <p:spPr/>
        <p:txBody>
          <a:bodyPr/>
          <a:lstStyle/>
          <a:p>
            <a:r>
              <a:rPr lang="en-US" dirty="0"/>
              <a:t>Dump donut energy deposition</a:t>
            </a:r>
          </a:p>
        </p:txBody>
      </p:sp>
      <p:sp>
        <p:nvSpPr>
          <p:cNvPr id="4" name="Footer Placeholder 3">
            <a:extLst>
              <a:ext uri="{FF2B5EF4-FFF2-40B4-BE49-F238E27FC236}">
                <a16:creationId xmlns:a16="http://schemas.microsoft.com/office/drawing/2014/main" id="{0E346DF5-1635-473D-AFC8-2B8300AADD53}"/>
              </a:ext>
            </a:extLst>
          </p:cNvPr>
          <p:cNvSpPr>
            <a:spLocks noGrp="1"/>
          </p:cNvSpPr>
          <p:nvPr>
            <p:ph type="ftr" sz="quarter" idx="11"/>
          </p:nvPr>
        </p:nvSpPr>
        <p:spPr/>
        <p:txBody>
          <a:bodyPr/>
          <a:lstStyle/>
          <a:p>
            <a:r>
              <a:rPr lang="en-US"/>
              <a:t>Ciprian Gal</a:t>
            </a:r>
            <a:endParaRPr lang="en-US" dirty="0"/>
          </a:p>
        </p:txBody>
      </p:sp>
      <p:sp>
        <p:nvSpPr>
          <p:cNvPr id="5" name="Slide Number Placeholder 4">
            <a:extLst>
              <a:ext uri="{FF2B5EF4-FFF2-40B4-BE49-F238E27FC236}">
                <a16:creationId xmlns:a16="http://schemas.microsoft.com/office/drawing/2014/main" id="{A3783F55-82A6-4ABD-B1F3-E05538FCD4EF}"/>
              </a:ext>
            </a:extLst>
          </p:cNvPr>
          <p:cNvSpPr>
            <a:spLocks noGrp="1"/>
          </p:cNvSpPr>
          <p:nvPr>
            <p:ph type="sldNum" sz="quarter" idx="12"/>
          </p:nvPr>
        </p:nvSpPr>
        <p:spPr/>
        <p:txBody>
          <a:bodyPr/>
          <a:lstStyle/>
          <a:p>
            <a:fld id="{4CDA4B9D-FE46-474D-9F50-032B36FEA47E}" type="slidenum">
              <a:rPr lang="en-US" smtClean="0"/>
              <a:pPr/>
              <a:t>28</a:t>
            </a:fld>
            <a:endParaRPr lang="en-US" dirty="0"/>
          </a:p>
        </p:txBody>
      </p:sp>
      <p:sp>
        <p:nvSpPr>
          <p:cNvPr id="8" name="Content Placeholder 7">
            <a:extLst>
              <a:ext uri="{FF2B5EF4-FFF2-40B4-BE49-F238E27FC236}">
                <a16:creationId xmlns:a16="http://schemas.microsoft.com/office/drawing/2014/main" id="{FEA93E1F-5E3D-413F-9881-4ECC34103705}"/>
              </a:ext>
            </a:extLst>
          </p:cNvPr>
          <p:cNvSpPr>
            <a:spLocks noGrp="1"/>
          </p:cNvSpPr>
          <p:nvPr>
            <p:ph idx="1"/>
          </p:nvPr>
        </p:nvSpPr>
        <p:spPr>
          <a:xfrm>
            <a:off x="0" y="4356134"/>
            <a:ext cx="12192000" cy="2068576"/>
          </a:xfrm>
        </p:spPr>
        <p:txBody>
          <a:bodyPr/>
          <a:lstStyle/>
          <a:p>
            <a:r>
              <a:rPr lang="en-US" dirty="0"/>
              <a:t>Scaling the energy deposited in the donut by the current (in </a:t>
            </a:r>
            <a:r>
              <a:rPr lang="en-US" dirty="0" err="1"/>
              <a:t>uA</a:t>
            </a:r>
            <a:r>
              <a:rPr lang="en-US" dirty="0"/>
              <a:t>) we get the energy deposition in W: 6.309kW</a:t>
            </a:r>
          </a:p>
          <a:p>
            <a:endParaRPr lang="en-US" dirty="0"/>
          </a:p>
        </p:txBody>
      </p:sp>
      <p:sp>
        <p:nvSpPr>
          <p:cNvPr id="6" name="TextBox 5">
            <a:extLst>
              <a:ext uri="{FF2B5EF4-FFF2-40B4-BE49-F238E27FC236}">
                <a16:creationId xmlns:a16="http://schemas.microsoft.com/office/drawing/2014/main" id="{D1FCA447-43F8-4CA6-B5C1-604D8AB953F9}"/>
              </a:ext>
            </a:extLst>
          </p:cNvPr>
          <p:cNvSpPr txBox="1"/>
          <p:nvPr/>
        </p:nvSpPr>
        <p:spPr>
          <a:xfrm>
            <a:off x="1837678" y="1099620"/>
            <a:ext cx="3838167" cy="584775"/>
          </a:xfrm>
          <a:prstGeom prst="rect">
            <a:avLst/>
          </a:prstGeom>
          <a:noFill/>
        </p:spPr>
        <p:txBody>
          <a:bodyPr wrap="none" rtlCol="0">
            <a:spAutoFit/>
          </a:bodyPr>
          <a:lstStyle/>
          <a:p>
            <a:r>
              <a:rPr lang="en-US" sz="1600" b="1" dirty="0"/>
              <a:t>Blue: before donut (integral: 29691.9 MeV)</a:t>
            </a:r>
          </a:p>
          <a:p>
            <a:r>
              <a:rPr lang="en-US" sz="1600" b="1" dirty="0"/>
              <a:t>Red: after donut (integral: 29594.6 MeV)</a:t>
            </a:r>
          </a:p>
        </p:txBody>
      </p:sp>
      <p:sp>
        <p:nvSpPr>
          <p:cNvPr id="9" name="TextBox 8">
            <a:extLst>
              <a:ext uri="{FF2B5EF4-FFF2-40B4-BE49-F238E27FC236}">
                <a16:creationId xmlns:a16="http://schemas.microsoft.com/office/drawing/2014/main" id="{FB63DC13-B46C-49D6-A415-0F44753EDBD4}"/>
              </a:ext>
            </a:extLst>
          </p:cNvPr>
          <p:cNvSpPr txBox="1"/>
          <p:nvPr/>
        </p:nvSpPr>
        <p:spPr>
          <a:xfrm>
            <a:off x="8284345" y="1392008"/>
            <a:ext cx="3224857" cy="369332"/>
          </a:xfrm>
          <a:prstGeom prst="rect">
            <a:avLst/>
          </a:prstGeom>
          <a:noFill/>
        </p:spPr>
        <p:txBody>
          <a:bodyPr wrap="none" rtlCol="0">
            <a:spAutoFit/>
          </a:bodyPr>
          <a:lstStyle/>
          <a:p>
            <a:r>
              <a:rPr lang="en-US" dirty="0"/>
              <a:t>Before-after: integral 97.07 MeV</a:t>
            </a:r>
          </a:p>
        </p:txBody>
      </p:sp>
    </p:spTree>
    <p:extLst>
      <p:ext uri="{BB962C8B-B14F-4D97-AF65-F5344CB8AC3E}">
        <p14:creationId xmlns:p14="http://schemas.microsoft.com/office/powerpoint/2010/main" val="2733123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9E492-69BD-4972-B406-E12E2B9504CC}"/>
              </a:ext>
            </a:extLst>
          </p:cNvPr>
          <p:cNvSpPr>
            <a:spLocks noGrp="1"/>
          </p:cNvSpPr>
          <p:nvPr>
            <p:ph type="title"/>
          </p:nvPr>
        </p:nvSpPr>
        <p:spPr/>
        <p:txBody>
          <a:bodyPr>
            <a:normAutofit/>
          </a:bodyPr>
          <a:lstStyle/>
          <a:p>
            <a:pPr fontAlgn="ctr"/>
            <a:r>
              <a:rPr lang="pt-BR" dirty="0"/>
              <a:t>Boundary dose estimation</a:t>
            </a:r>
          </a:p>
        </p:txBody>
      </p:sp>
      <p:sp>
        <p:nvSpPr>
          <p:cNvPr id="4" name="Footer Placeholder 3">
            <a:extLst>
              <a:ext uri="{FF2B5EF4-FFF2-40B4-BE49-F238E27FC236}">
                <a16:creationId xmlns:a16="http://schemas.microsoft.com/office/drawing/2014/main" id="{0E346DF5-1635-473D-AFC8-2B8300AADD53}"/>
              </a:ext>
            </a:extLst>
          </p:cNvPr>
          <p:cNvSpPr>
            <a:spLocks noGrp="1"/>
          </p:cNvSpPr>
          <p:nvPr>
            <p:ph type="ftr" sz="quarter" idx="11"/>
          </p:nvPr>
        </p:nvSpPr>
        <p:spPr/>
        <p:txBody>
          <a:bodyPr/>
          <a:lstStyle/>
          <a:p>
            <a:r>
              <a:rPr lang="en-US"/>
              <a:t>Ciprian Gal</a:t>
            </a:r>
            <a:endParaRPr lang="en-US" dirty="0"/>
          </a:p>
        </p:txBody>
      </p:sp>
      <p:sp>
        <p:nvSpPr>
          <p:cNvPr id="5" name="Slide Number Placeholder 4">
            <a:extLst>
              <a:ext uri="{FF2B5EF4-FFF2-40B4-BE49-F238E27FC236}">
                <a16:creationId xmlns:a16="http://schemas.microsoft.com/office/drawing/2014/main" id="{A3783F55-82A6-4ABD-B1F3-E05538FCD4EF}"/>
              </a:ext>
            </a:extLst>
          </p:cNvPr>
          <p:cNvSpPr>
            <a:spLocks noGrp="1"/>
          </p:cNvSpPr>
          <p:nvPr>
            <p:ph type="sldNum" sz="quarter" idx="12"/>
          </p:nvPr>
        </p:nvSpPr>
        <p:spPr/>
        <p:txBody>
          <a:bodyPr/>
          <a:lstStyle/>
          <a:p>
            <a:fld id="{4CDA4B9D-FE46-474D-9F50-032B36FEA47E}" type="slidenum">
              <a:rPr lang="en-US" smtClean="0"/>
              <a:pPr/>
              <a:t>3</a:t>
            </a:fld>
            <a:endParaRPr lang="en-US" dirty="0"/>
          </a:p>
        </p:txBody>
      </p:sp>
      <p:sp>
        <p:nvSpPr>
          <p:cNvPr id="10" name="Content Placeholder 2">
            <a:extLst>
              <a:ext uri="{FF2B5EF4-FFF2-40B4-BE49-F238E27FC236}">
                <a16:creationId xmlns:a16="http://schemas.microsoft.com/office/drawing/2014/main" id="{A6E16185-1CBA-4A5A-9A78-3FBC6F4D9EB7}"/>
              </a:ext>
            </a:extLst>
          </p:cNvPr>
          <p:cNvSpPr txBox="1">
            <a:spLocks/>
          </p:cNvSpPr>
          <p:nvPr/>
        </p:nvSpPr>
        <p:spPr>
          <a:xfrm>
            <a:off x="6298821" y="756185"/>
            <a:ext cx="5938040" cy="57035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0311" indent="-210311" defTabSz="841247">
              <a:spcBef>
                <a:spcPts val="900"/>
              </a:spcBef>
              <a:defRPr sz="2024"/>
            </a:pPr>
            <a:r>
              <a:rPr lang="en-US" sz="2400" dirty="0"/>
              <a:t>We evaluate the dose on the boundary by looking at  high energy (E&gt;30 MeV) neutrons reaching the roof of the hall</a:t>
            </a:r>
          </a:p>
          <a:p>
            <a:pPr marL="630936" lvl="1" indent="-210311" defTabSz="841247">
              <a:spcBef>
                <a:spcPts val="900"/>
              </a:spcBef>
              <a:defRPr sz="2024"/>
            </a:pPr>
            <a:r>
              <a:rPr lang="en-US" dirty="0"/>
              <a:t>This has been shown by </a:t>
            </a:r>
            <a:r>
              <a:rPr lang="en-US" dirty="0" err="1"/>
              <a:t>RadCon</a:t>
            </a:r>
            <a:r>
              <a:rPr lang="en-US" dirty="0"/>
              <a:t> to be a good proxy</a:t>
            </a:r>
          </a:p>
          <a:p>
            <a:pPr marL="210311" indent="-210311" defTabSz="841247">
              <a:spcBef>
                <a:spcPts val="900"/>
              </a:spcBef>
              <a:defRPr sz="2024"/>
            </a:pPr>
            <a:r>
              <a:rPr lang="en-US" sz="2400" dirty="0"/>
              <a:t>We benchmark this proxy by simulating experimental configurations that produced significant (measurable) boundary dose</a:t>
            </a:r>
          </a:p>
          <a:p>
            <a:pPr marL="210311" indent="-210311" defTabSz="841247">
              <a:spcBef>
                <a:spcPts val="900"/>
              </a:spcBef>
              <a:defRPr sz="2024"/>
            </a:pPr>
            <a:r>
              <a:rPr lang="en-US" sz="2400" dirty="0"/>
              <a:t>We compare the HE neutron integrated power of previous experiment to different MOLLER configurations</a:t>
            </a:r>
          </a:p>
          <a:p>
            <a:pPr marL="667511" lvl="1" indent="-210311" defTabSz="841247">
              <a:spcBef>
                <a:spcPts val="900"/>
              </a:spcBef>
              <a:defRPr sz="2024"/>
            </a:pPr>
            <a:r>
              <a:rPr lang="en-US" sz="2000" dirty="0"/>
              <a:t>This analysis will be strengthened by the PREX and CREX numbers</a:t>
            </a:r>
          </a:p>
          <a:p>
            <a:pPr marL="210311" indent="-210311" defTabSz="841247">
              <a:spcBef>
                <a:spcPts val="900"/>
              </a:spcBef>
              <a:defRPr sz="2024"/>
            </a:pPr>
            <a:r>
              <a:rPr lang="en-US" sz="2400" dirty="0"/>
              <a:t>The current shielding will allow MOLLER to remain under the </a:t>
            </a:r>
            <a:r>
              <a:rPr lang="en-US" sz="2400" dirty="0" err="1"/>
              <a:t>JLab</a:t>
            </a:r>
            <a:r>
              <a:rPr lang="en-US" sz="2400" dirty="0"/>
              <a:t> limit</a:t>
            </a:r>
          </a:p>
        </p:txBody>
      </p:sp>
      <p:grpSp>
        <p:nvGrpSpPr>
          <p:cNvPr id="11" name="Group">
            <a:extLst>
              <a:ext uri="{FF2B5EF4-FFF2-40B4-BE49-F238E27FC236}">
                <a16:creationId xmlns:a16="http://schemas.microsoft.com/office/drawing/2014/main" id="{BB692DB2-CB17-4050-91EF-DCCE5C972553}"/>
              </a:ext>
            </a:extLst>
          </p:cNvPr>
          <p:cNvGrpSpPr/>
          <p:nvPr/>
        </p:nvGrpSpPr>
        <p:grpSpPr>
          <a:xfrm>
            <a:off x="912439" y="1040559"/>
            <a:ext cx="4433254" cy="2171437"/>
            <a:chOff x="0" y="0"/>
            <a:chExt cx="4433253" cy="2171436"/>
          </a:xfrm>
        </p:grpSpPr>
        <p:pic>
          <p:nvPicPr>
            <p:cNvPr id="12" name="Image" descr="Image">
              <a:extLst>
                <a:ext uri="{FF2B5EF4-FFF2-40B4-BE49-F238E27FC236}">
                  <a16:creationId xmlns:a16="http://schemas.microsoft.com/office/drawing/2014/main" id="{252432C1-0F2C-4CB8-83B0-C104709E16D6}"/>
                </a:ext>
              </a:extLst>
            </p:cNvPr>
            <p:cNvPicPr>
              <a:picLocks noChangeAspect="1"/>
            </p:cNvPicPr>
            <p:nvPr/>
          </p:nvPicPr>
          <p:blipFill>
            <a:blip r:embed="rId2"/>
            <a:srcRect b="17547"/>
            <a:stretch>
              <a:fillRect/>
            </a:stretch>
          </p:blipFill>
          <p:spPr>
            <a:xfrm>
              <a:off x="0" y="0"/>
              <a:ext cx="4433254" cy="2171437"/>
            </a:xfrm>
            <a:prstGeom prst="rect">
              <a:avLst/>
            </a:prstGeom>
            <a:ln w="12700" cap="flat">
              <a:noFill/>
              <a:miter lim="400000"/>
            </a:ln>
            <a:effectLst/>
          </p:spPr>
        </p:pic>
        <p:sp>
          <p:nvSpPr>
            <p:cNvPr id="13" name="Line">
              <a:extLst>
                <a:ext uri="{FF2B5EF4-FFF2-40B4-BE49-F238E27FC236}">
                  <a16:creationId xmlns:a16="http://schemas.microsoft.com/office/drawing/2014/main" id="{9C52C6A7-3793-416A-8886-563755B5B5E6}"/>
                </a:ext>
              </a:extLst>
            </p:cNvPr>
            <p:cNvSpPr/>
            <p:nvPr/>
          </p:nvSpPr>
          <p:spPr>
            <a:xfrm flipH="1" flipV="1">
              <a:off x="1450208" y="561928"/>
              <a:ext cx="365315" cy="797076"/>
            </a:xfrm>
            <a:prstGeom prst="line">
              <a:avLst/>
            </a:prstGeom>
            <a:noFill/>
            <a:ln w="25400" cap="flat">
              <a:solidFill>
                <a:srgbClr val="C3971A"/>
              </a:solidFill>
              <a:prstDash val="solid"/>
              <a:miter lim="400000"/>
              <a:tailEnd type="triangle" w="med" len="med"/>
            </a:ln>
            <a:effectLst/>
          </p:spPr>
          <p:txBody>
            <a:bodyPr wrap="square" lIns="50800" tIns="50800" rIns="50800" bIns="50800" numCol="1" anchor="ctr">
              <a:noAutofit/>
            </a:bodyPr>
            <a:lstStyle/>
            <a:p>
              <a:pPr algn="ctr" defTabSz="584200">
                <a:defRPr sz="2400">
                  <a:latin typeface="Helvetica Light"/>
                  <a:ea typeface="Helvetica Light"/>
                  <a:cs typeface="Helvetica Light"/>
                  <a:sym typeface="Helvetica Light"/>
                </a:defRPr>
              </a:pPr>
              <a:endParaRPr/>
            </a:p>
          </p:txBody>
        </p:sp>
        <p:sp>
          <p:nvSpPr>
            <p:cNvPr id="14" name="Line">
              <a:extLst>
                <a:ext uri="{FF2B5EF4-FFF2-40B4-BE49-F238E27FC236}">
                  <a16:creationId xmlns:a16="http://schemas.microsoft.com/office/drawing/2014/main" id="{EEA04766-6DF1-4CCB-AB16-7B67A23A71C0}"/>
                </a:ext>
              </a:extLst>
            </p:cNvPr>
            <p:cNvSpPr/>
            <p:nvPr/>
          </p:nvSpPr>
          <p:spPr>
            <a:xfrm flipH="1" flipV="1">
              <a:off x="431203" y="571845"/>
              <a:ext cx="1310433" cy="797714"/>
            </a:xfrm>
            <a:prstGeom prst="line">
              <a:avLst/>
            </a:prstGeom>
            <a:noFill/>
            <a:ln w="25400" cap="flat">
              <a:solidFill>
                <a:srgbClr val="C3971A"/>
              </a:solidFill>
              <a:prstDash val="solid"/>
              <a:miter lim="400000"/>
              <a:tailEnd type="triangle" w="med" len="med"/>
            </a:ln>
            <a:effectLst/>
          </p:spPr>
          <p:txBody>
            <a:bodyPr wrap="square" lIns="50800" tIns="50800" rIns="50800" bIns="50800" numCol="1" anchor="ctr">
              <a:noAutofit/>
            </a:bodyPr>
            <a:lstStyle/>
            <a:p>
              <a:pPr algn="ctr" defTabSz="584200">
                <a:defRPr sz="2400">
                  <a:latin typeface="Helvetica Light"/>
                  <a:ea typeface="Helvetica Light"/>
                  <a:cs typeface="Helvetica Light"/>
                  <a:sym typeface="Helvetica Light"/>
                </a:defRPr>
              </a:pPr>
              <a:endParaRPr/>
            </a:p>
          </p:txBody>
        </p:sp>
        <p:sp>
          <p:nvSpPr>
            <p:cNvPr id="15" name="Line">
              <a:extLst>
                <a:ext uri="{FF2B5EF4-FFF2-40B4-BE49-F238E27FC236}">
                  <a16:creationId xmlns:a16="http://schemas.microsoft.com/office/drawing/2014/main" id="{2A2CA785-ED28-4E20-81A2-FD515EFC61C4}"/>
                </a:ext>
              </a:extLst>
            </p:cNvPr>
            <p:cNvSpPr/>
            <p:nvPr/>
          </p:nvSpPr>
          <p:spPr>
            <a:xfrm flipV="1">
              <a:off x="1905243" y="541972"/>
              <a:ext cx="208943" cy="827587"/>
            </a:xfrm>
            <a:prstGeom prst="line">
              <a:avLst/>
            </a:prstGeom>
            <a:noFill/>
            <a:ln w="25400" cap="flat">
              <a:solidFill>
                <a:srgbClr val="C3971A"/>
              </a:solidFill>
              <a:prstDash val="solid"/>
              <a:miter lim="400000"/>
              <a:tailEnd type="triangle" w="med" len="med"/>
            </a:ln>
            <a:effectLst/>
          </p:spPr>
          <p:txBody>
            <a:bodyPr wrap="square" lIns="50800" tIns="50800" rIns="50800" bIns="50800" numCol="1" anchor="ctr">
              <a:noAutofit/>
            </a:bodyPr>
            <a:lstStyle/>
            <a:p>
              <a:pPr algn="ctr" defTabSz="584200">
                <a:defRPr sz="2400">
                  <a:latin typeface="Helvetica Light"/>
                  <a:ea typeface="Helvetica Light"/>
                  <a:cs typeface="Helvetica Light"/>
                  <a:sym typeface="Helvetica Light"/>
                </a:defRPr>
              </a:pPr>
              <a:endParaRPr/>
            </a:p>
          </p:txBody>
        </p:sp>
        <p:sp>
          <p:nvSpPr>
            <p:cNvPr id="16" name="Line">
              <a:extLst>
                <a:ext uri="{FF2B5EF4-FFF2-40B4-BE49-F238E27FC236}">
                  <a16:creationId xmlns:a16="http://schemas.microsoft.com/office/drawing/2014/main" id="{D3FC61C1-1AB7-4537-97C1-C8A717F2AF41}"/>
                </a:ext>
              </a:extLst>
            </p:cNvPr>
            <p:cNvSpPr/>
            <p:nvPr/>
          </p:nvSpPr>
          <p:spPr>
            <a:xfrm flipV="1">
              <a:off x="1979130" y="509894"/>
              <a:ext cx="2236007" cy="859665"/>
            </a:xfrm>
            <a:prstGeom prst="line">
              <a:avLst/>
            </a:prstGeom>
            <a:noFill/>
            <a:ln w="25400" cap="flat">
              <a:solidFill>
                <a:srgbClr val="C3971A"/>
              </a:solidFill>
              <a:prstDash val="solid"/>
              <a:miter lim="400000"/>
              <a:tailEnd type="triangle" w="med" len="med"/>
            </a:ln>
            <a:effectLst/>
          </p:spPr>
          <p:txBody>
            <a:bodyPr wrap="square" lIns="50800" tIns="50800" rIns="50800" bIns="50800" numCol="1" anchor="ctr">
              <a:noAutofit/>
            </a:bodyPr>
            <a:lstStyle/>
            <a:p>
              <a:pPr algn="ctr" defTabSz="584200">
                <a:defRPr sz="2400">
                  <a:latin typeface="Helvetica Light"/>
                  <a:ea typeface="Helvetica Light"/>
                  <a:cs typeface="Helvetica Light"/>
                  <a:sym typeface="Helvetica Light"/>
                </a:defRPr>
              </a:pPr>
              <a:endParaRPr/>
            </a:p>
          </p:txBody>
        </p:sp>
        <p:sp>
          <p:nvSpPr>
            <p:cNvPr id="17" name="Line">
              <a:extLst>
                <a:ext uri="{FF2B5EF4-FFF2-40B4-BE49-F238E27FC236}">
                  <a16:creationId xmlns:a16="http://schemas.microsoft.com/office/drawing/2014/main" id="{0EC3E872-CC5B-4393-93CF-02903715F2C9}"/>
                </a:ext>
              </a:extLst>
            </p:cNvPr>
            <p:cNvSpPr/>
            <p:nvPr/>
          </p:nvSpPr>
          <p:spPr>
            <a:xfrm flipH="1" flipV="1">
              <a:off x="2181950" y="608912"/>
              <a:ext cx="82176" cy="908422"/>
            </a:xfrm>
            <a:prstGeom prst="line">
              <a:avLst/>
            </a:prstGeom>
            <a:noFill/>
            <a:ln w="25400" cap="flat">
              <a:solidFill>
                <a:srgbClr val="C3971A"/>
              </a:solidFill>
              <a:prstDash val="solid"/>
              <a:miter lim="400000"/>
              <a:tailEnd type="triangle" w="med" len="med"/>
            </a:ln>
            <a:effectLst/>
          </p:spPr>
          <p:txBody>
            <a:bodyPr wrap="square" lIns="50800" tIns="50800" rIns="50800" bIns="50800" numCol="1" anchor="ctr">
              <a:noAutofit/>
            </a:bodyPr>
            <a:lstStyle/>
            <a:p>
              <a:pPr algn="ctr" defTabSz="584200">
                <a:defRPr sz="2400">
                  <a:latin typeface="Helvetica Light"/>
                  <a:ea typeface="Helvetica Light"/>
                  <a:cs typeface="Helvetica Light"/>
                  <a:sym typeface="Helvetica Light"/>
                </a:defRPr>
              </a:pPr>
              <a:endParaRPr/>
            </a:p>
          </p:txBody>
        </p:sp>
        <p:sp>
          <p:nvSpPr>
            <p:cNvPr id="18" name="Line">
              <a:extLst>
                <a:ext uri="{FF2B5EF4-FFF2-40B4-BE49-F238E27FC236}">
                  <a16:creationId xmlns:a16="http://schemas.microsoft.com/office/drawing/2014/main" id="{EBE1EB70-0C89-4D6B-9995-443E5488C5F4}"/>
                </a:ext>
              </a:extLst>
            </p:cNvPr>
            <p:cNvSpPr/>
            <p:nvPr/>
          </p:nvSpPr>
          <p:spPr>
            <a:xfrm flipV="1">
              <a:off x="2285236" y="618272"/>
              <a:ext cx="293551" cy="888507"/>
            </a:xfrm>
            <a:prstGeom prst="line">
              <a:avLst/>
            </a:prstGeom>
            <a:noFill/>
            <a:ln w="25400" cap="flat">
              <a:solidFill>
                <a:srgbClr val="C3971A"/>
              </a:solidFill>
              <a:prstDash val="solid"/>
              <a:miter lim="400000"/>
              <a:tailEnd type="triangle" w="med" len="med"/>
            </a:ln>
            <a:effectLst/>
          </p:spPr>
          <p:txBody>
            <a:bodyPr wrap="square" lIns="50800" tIns="50800" rIns="50800" bIns="50800" numCol="1" anchor="ctr">
              <a:noAutofit/>
            </a:bodyPr>
            <a:lstStyle/>
            <a:p>
              <a:pPr algn="ctr" defTabSz="584200">
                <a:defRPr sz="2400">
                  <a:latin typeface="Helvetica Light"/>
                  <a:ea typeface="Helvetica Light"/>
                  <a:cs typeface="Helvetica Light"/>
                  <a:sym typeface="Helvetica Light"/>
                </a:defRPr>
              </a:pPr>
              <a:endParaRPr/>
            </a:p>
          </p:txBody>
        </p:sp>
        <p:sp>
          <p:nvSpPr>
            <p:cNvPr id="19" name="Line">
              <a:extLst>
                <a:ext uri="{FF2B5EF4-FFF2-40B4-BE49-F238E27FC236}">
                  <a16:creationId xmlns:a16="http://schemas.microsoft.com/office/drawing/2014/main" id="{7F220E8A-CCE3-40D2-BF3F-817237368FD0}"/>
                </a:ext>
              </a:extLst>
            </p:cNvPr>
            <p:cNvSpPr/>
            <p:nvPr/>
          </p:nvSpPr>
          <p:spPr>
            <a:xfrm flipH="1" flipV="1">
              <a:off x="1631875" y="596378"/>
              <a:ext cx="605863" cy="926234"/>
            </a:xfrm>
            <a:prstGeom prst="line">
              <a:avLst/>
            </a:prstGeom>
            <a:noFill/>
            <a:ln w="25400" cap="flat">
              <a:solidFill>
                <a:srgbClr val="C3971A"/>
              </a:solidFill>
              <a:prstDash val="solid"/>
              <a:miter lim="400000"/>
              <a:tailEnd type="triangle" w="med" len="med"/>
            </a:ln>
            <a:effectLst/>
          </p:spPr>
          <p:txBody>
            <a:bodyPr wrap="square" lIns="50800" tIns="50800" rIns="50800" bIns="50800" numCol="1" anchor="ctr">
              <a:noAutofit/>
            </a:bodyPr>
            <a:lstStyle/>
            <a:p>
              <a:pPr algn="ctr" defTabSz="584200">
                <a:defRPr sz="2400">
                  <a:latin typeface="Helvetica Light"/>
                  <a:ea typeface="Helvetica Light"/>
                  <a:cs typeface="Helvetica Light"/>
                  <a:sym typeface="Helvetica Light"/>
                </a:defRPr>
              </a:pPr>
              <a:endParaRPr/>
            </a:p>
          </p:txBody>
        </p:sp>
      </p:grpSp>
      <p:graphicFrame>
        <p:nvGraphicFramePr>
          <p:cNvPr id="20" name="Table">
            <a:extLst>
              <a:ext uri="{FF2B5EF4-FFF2-40B4-BE49-F238E27FC236}">
                <a16:creationId xmlns:a16="http://schemas.microsoft.com/office/drawing/2014/main" id="{E62DDD64-9F44-4976-995E-E2DFB7116CBA}"/>
              </a:ext>
            </a:extLst>
          </p:cNvPr>
          <p:cNvGraphicFramePr/>
          <p:nvPr>
            <p:extLst>
              <p:ext uri="{D42A27DB-BD31-4B8C-83A1-F6EECF244321}">
                <p14:modId xmlns:p14="http://schemas.microsoft.com/office/powerpoint/2010/main" val="1377082138"/>
              </p:ext>
            </p:extLst>
          </p:nvPr>
        </p:nvGraphicFramePr>
        <p:xfrm>
          <a:off x="136733" y="5106096"/>
          <a:ext cx="5959267" cy="1171223"/>
        </p:xfrm>
        <a:graphic>
          <a:graphicData uri="http://schemas.openxmlformats.org/drawingml/2006/table">
            <a:tbl>
              <a:tblPr firstRow="1" bandRow="1"/>
              <a:tblGrid>
                <a:gridCol w="1920740">
                  <a:extLst>
                    <a:ext uri="{9D8B030D-6E8A-4147-A177-3AD203B41FA5}">
                      <a16:colId xmlns:a16="http://schemas.microsoft.com/office/drawing/2014/main" val="20000"/>
                    </a:ext>
                  </a:extLst>
                </a:gridCol>
                <a:gridCol w="1920740">
                  <a:extLst>
                    <a:ext uri="{9D8B030D-6E8A-4147-A177-3AD203B41FA5}">
                      <a16:colId xmlns:a16="http://schemas.microsoft.com/office/drawing/2014/main" val="20001"/>
                    </a:ext>
                  </a:extLst>
                </a:gridCol>
                <a:gridCol w="2117787">
                  <a:extLst>
                    <a:ext uri="{9D8B030D-6E8A-4147-A177-3AD203B41FA5}">
                      <a16:colId xmlns:a16="http://schemas.microsoft.com/office/drawing/2014/main" val="20002"/>
                    </a:ext>
                  </a:extLst>
                </a:gridCol>
              </a:tblGrid>
              <a:tr h="276099">
                <a:tc>
                  <a:txBody>
                    <a:bodyPr/>
                    <a:lstStyle/>
                    <a:p>
                      <a:pPr>
                        <a:defRPr sz="1500">
                          <a:latin typeface="Helvetica Neue"/>
                          <a:ea typeface="Helvetica Neue"/>
                          <a:cs typeface="Helvetica Neue"/>
                          <a:sym typeface="Helvetica Neue"/>
                        </a:defRPr>
                      </a:pPr>
                      <a:endParaRPr/>
                    </a:p>
                  </a:txBody>
                  <a:tcPr marL="50800" marR="50800" marT="50800" marB="50800" anchor="ctr" horzOverflow="overflow">
                    <a:lnL w="12700">
                      <a:miter lim="400000"/>
                    </a:lnL>
                    <a:lnR w="12700">
                      <a:miter lim="400000"/>
                    </a:lnR>
                    <a:lnT w="12700">
                      <a:miter lim="400000"/>
                    </a:lnT>
                    <a:lnB w="12700">
                      <a:miter lim="400000"/>
                    </a:lnB>
                    <a:solidFill>
                      <a:srgbClr val="004D80"/>
                    </a:solidFill>
                  </a:tcPr>
                </a:tc>
                <a:tc>
                  <a:txBody>
                    <a:bodyPr/>
                    <a:lstStyle/>
                    <a:p>
                      <a:pPr>
                        <a:defRPr sz="1800" b="0">
                          <a:solidFill>
                            <a:srgbClr val="000000"/>
                          </a:solidFill>
                        </a:defRPr>
                      </a:pPr>
                      <a:r>
                        <a:rPr sz="1300" b="1" dirty="0" err="1">
                          <a:solidFill>
                            <a:srgbClr val="FFFFFF"/>
                          </a:solidFill>
                          <a:latin typeface="Helvetica Neue"/>
                          <a:ea typeface="Helvetica Neue"/>
                          <a:cs typeface="Helvetica Neue"/>
                          <a:sym typeface="Helvetica Neue"/>
                        </a:rPr>
                        <a:t>mW</a:t>
                      </a:r>
                      <a:r>
                        <a:rPr sz="1300" b="1" dirty="0">
                          <a:solidFill>
                            <a:srgbClr val="FFFFFF"/>
                          </a:solidFill>
                          <a:latin typeface="Helvetica Neue"/>
                          <a:ea typeface="Helvetica Neue"/>
                          <a:cs typeface="Helvetica Neue"/>
                          <a:sym typeface="Helvetica Neue"/>
                        </a:rPr>
                        <a:t>/</a:t>
                      </a:r>
                      <a:r>
                        <a:rPr sz="1300" b="1" dirty="0" err="1">
                          <a:solidFill>
                            <a:srgbClr val="FFFFFF"/>
                          </a:solidFill>
                          <a:latin typeface="Helvetica Neue"/>
                          <a:ea typeface="Helvetica Neue"/>
                          <a:cs typeface="Helvetica Neue"/>
                          <a:sym typeface="Helvetica Neue"/>
                        </a:rPr>
                        <a:t>uA</a:t>
                      </a:r>
                      <a:endParaRPr sz="1300" b="1" dirty="0">
                        <a:solidFill>
                          <a:srgbClr val="FFFFFF"/>
                        </a:solidFill>
                        <a:latin typeface="Helvetica Neue"/>
                        <a:ea typeface="Helvetica Neue"/>
                        <a:cs typeface="Helvetica Neue"/>
                        <a:sym typeface="Helvetica Neue"/>
                      </a:endParaRPr>
                    </a:p>
                  </a:txBody>
                  <a:tcPr marL="50800" marR="50800" marT="50800" marB="50800" anchor="ctr" horzOverflow="overflow">
                    <a:lnL w="12700">
                      <a:miter lim="400000"/>
                    </a:lnL>
                    <a:lnR w="12700">
                      <a:miter lim="400000"/>
                    </a:lnR>
                    <a:lnT w="12700">
                      <a:miter lim="400000"/>
                    </a:lnT>
                    <a:lnB w="12700">
                      <a:miter lim="400000"/>
                    </a:lnB>
                    <a:solidFill>
                      <a:srgbClr val="004D80"/>
                    </a:solidFill>
                  </a:tcPr>
                </a:tc>
                <a:tc>
                  <a:txBody>
                    <a:bodyPr/>
                    <a:lstStyle/>
                    <a:p>
                      <a:pPr>
                        <a:defRPr sz="1800" b="0">
                          <a:solidFill>
                            <a:srgbClr val="000000"/>
                          </a:solidFill>
                        </a:defRPr>
                      </a:pPr>
                      <a:r>
                        <a:rPr sz="1300" b="1" dirty="0" err="1">
                          <a:solidFill>
                            <a:srgbClr val="FFFFFF"/>
                          </a:solidFill>
                          <a:latin typeface="Helvetica Neue"/>
                          <a:ea typeface="Helvetica Neue"/>
                          <a:cs typeface="Helvetica Neue"/>
                          <a:sym typeface="Helvetica Neue"/>
                        </a:rPr>
                        <a:t>boundry</a:t>
                      </a:r>
                      <a:r>
                        <a:rPr sz="1300" b="1" dirty="0">
                          <a:solidFill>
                            <a:srgbClr val="FFFFFF"/>
                          </a:solidFill>
                          <a:latin typeface="Helvetica Neue"/>
                          <a:ea typeface="Helvetica Neue"/>
                          <a:cs typeface="Helvetica Neue"/>
                          <a:sym typeface="Helvetica Neue"/>
                        </a:rPr>
                        <a:t>/</a:t>
                      </a:r>
                      <a:r>
                        <a:rPr sz="1300" b="1" dirty="0" err="1">
                          <a:solidFill>
                            <a:srgbClr val="FFFFFF"/>
                          </a:solidFill>
                          <a:latin typeface="Helvetica Neue"/>
                          <a:ea typeface="Helvetica Neue"/>
                          <a:cs typeface="Helvetica Neue"/>
                          <a:sym typeface="Helvetica Neue"/>
                        </a:rPr>
                        <a:t>yr</a:t>
                      </a:r>
                      <a:endParaRPr sz="1300" b="1" dirty="0">
                        <a:solidFill>
                          <a:srgbClr val="FFFFFF"/>
                        </a:solidFill>
                        <a:latin typeface="Helvetica Neue"/>
                        <a:ea typeface="Helvetica Neue"/>
                        <a:cs typeface="Helvetica Neue"/>
                        <a:sym typeface="Helvetica Neue"/>
                      </a:endParaRPr>
                    </a:p>
                  </a:txBody>
                  <a:tcPr marL="50800" marR="50800" marT="50800" marB="50800" anchor="ctr" horzOverflow="overflow">
                    <a:lnL w="12700">
                      <a:miter lim="400000"/>
                    </a:lnL>
                    <a:lnR w="12700">
                      <a:miter lim="400000"/>
                    </a:lnR>
                    <a:lnT w="12700">
                      <a:miter lim="400000"/>
                    </a:lnT>
                    <a:lnB w="12700">
                      <a:miter lim="400000"/>
                    </a:lnB>
                    <a:solidFill>
                      <a:srgbClr val="004D80"/>
                    </a:solidFill>
                  </a:tcPr>
                </a:tc>
                <a:extLst>
                  <a:ext uri="{0D108BD9-81ED-4DB2-BD59-A6C34878D82A}">
                    <a16:rowId xmlns:a16="http://schemas.microsoft.com/office/drawing/2014/main" val="10000"/>
                  </a:ext>
                </a:extLst>
              </a:tr>
              <a:tr h="441463">
                <a:tc>
                  <a:txBody>
                    <a:bodyPr/>
                    <a:lstStyle/>
                    <a:p>
                      <a:pPr>
                        <a:defRPr sz="1800"/>
                      </a:pPr>
                      <a:r>
                        <a:rPr sz="1500" b="1">
                          <a:latin typeface="Helvetica Neue"/>
                          <a:ea typeface="Helvetica Neue"/>
                          <a:cs typeface="Helvetica Neue"/>
                          <a:sym typeface="Helvetica Neue"/>
                        </a:rPr>
                        <a:t>MOLLER</a:t>
                      </a:r>
                    </a:p>
                  </a:txBody>
                  <a:tcPr marL="50800" marR="50800" marT="50800" marB="50800" anchor="ctr" horzOverflow="overflow">
                    <a:lnL w="12700">
                      <a:miter lim="400000"/>
                    </a:lnL>
                    <a:lnR w="12700">
                      <a:miter lim="400000"/>
                    </a:lnR>
                    <a:lnT w="12700">
                      <a:miter lim="400000"/>
                    </a:lnT>
                    <a:lnB w="12700">
                      <a:miter lim="400000"/>
                    </a:lnB>
                    <a:solidFill>
                      <a:srgbClr val="FFFFFF"/>
                    </a:solidFill>
                  </a:tcPr>
                </a:tc>
                <a:tc>
                  <a:txBody>
                    <a:bodyPr/>
                    <a:lstStyle/>
                    <a:p>
                      <a:pPr>
                        <a:defRPr sz="1800"/>
                      </a:pPr>
                      <a:r>
                        <a:rPr sz="1500">
                          <a:latin typeface="Helvetica Neue"/>
                          <a:ea typeface="Helvetica Neue"/>
                          <a:cs typeface="Helvetica Neue"/>
                          <a:sym typeface="Helvetica Neue"/>
                        </a:rPr>
                        <a:t>0.6</a:t>
                      </a:r>
                    </a:p>
                  </a:txBody>
                  <a:tcPr marL="50800" marR="50800" marT="50800" marB="50800" anchor="ctr" horzOverflow="overflow">
                    <a:lnL w="12700">
                      <a:miter lim="400000"/>
                    </a:lnL>
                    <a:lnR w="12700">
                      <a:miter lim="400000"/>
                    </a:lnR>
                    <a:lnT w="12700">
                      <a:miter lim="400000"/>
                    </a:lnT>
                    <a:lnB w="12700">
                      <a:miter lim="400000"/>
                    </a:lnB>
                    <a:solidFill>
                      <a:srgbClr val="FFFFFF"/>
                    </a:solidFill>
                  </a:tcPr>
                </a:tc>
                <a:tc>
                  <a:txBody>
                    <a:bodyPr/>
                    <a:lstStyle/>
                    <a:p>
                      <a:pPr>
                        <a:defRPr sz="1800"/>
                      </a:pPr>
                      <a:r>
                        <a:rPr sz="1500" b="1">
                          <a:latin typeface="Helvetica Neue"/>
                          <a:ea typeface="Helvetica Neue"/>
                          <a:cs typeface="Helvetica Neue"/>
                          <a:sym typeface="Helvetica Neue"/>
                        </a:rPr>
                        <a:t>2.4 mrem</a:t>
                      </a:r>
                    </a:p>
                  </a:txBody>
                  <a:tcPr marL="50800" marR="50800" marT="50800" marB="50800"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1"/>
                  </a:ext>
                </a:extLst>
              </a:tr>
              <a:tr h="399560">
                <a:tc>
                  <a:txBody>
                    <a:bodyPr/>
                    <a:lstStyle/>
                    <a:p>
                      <a:pPr>
                        <a:defRPr sz="1800"/>
                      </a:pPr>
                      <a:r>
                        <a:rPr sz="1500" b="1">
                          <a:latin typeface="Helvetica Neue"/>
                          <a:ea typeface="Helvetica Neue"/>
                          <a:cs typeface="Helvetica Neue"/>
                          <a:sym typeface="Helvetica Neue"/>
                        </a:rPr>
                        <a:t>PREX1</a:t>
                      </a:r>
                    </a:p>
                  </a:txBody>
                  <a:tcPr marL="50800" marR="50800" marT="50800" marB="50800" anchor="ctr" horzOverflow="overflow">
                    <a:lnL w="12700">
                      <a:miter lim="400000"/>
                    </a:lnL>
                    <a:lnR w="12700">
                      <a:miter lim="400000"/>
                    </a:lnR>
                    <a:lnT w="12700">
                      <a:miter lim="400000"/>
                    </a:lnT>
                    <a:lnB w="12700">
                      <a:miter lim="400000"/>
                    </a:lnB>
                    <a:solidFill>
                      <a:srgbClr val="E3E5E8"/>
                    </a:solidFill>
                  </a:tcPr>
                </a:tc>
                <a:tc>
                  <a:txBody>
                    <a:bodyPr/>
                    <a:lstStyle/>
                    <a:p>
                      <a:pPr>
                        <a:defRPr sz="1800"/>
                      </a:pPr>
                      <a:r>
                        <a:rPr sz="1500">
                          <a:latin typeface="Helvetica Neue"/>
                          <a:ea typeface="Helvetica Neue"/>
                          <a:cs typeface="Helvetica Neue"/>
                          <a:sym typeface="Helvetica Neue"/>
                        </a:rPr>
                        <a:t>2.4</a:t>
                      </a:r>
                    </a:p>
                  </a:txBody>
                  <a:tcPr marL="50800" marR="50800" marT="50800" marB="50800" anchor="ctr" horzOverflow="overflow">
                    <a:lnL w="12700">
                      <a:miter lim="400000"/>
                    </a:lnL>
                    <a:lnR w="12700">
                      <a:miter lim="400000"/>
                    </a:lnR>
                    <a:lnT w="12700">
                      <a:miter lim="400000"/>
                    </a:lnT>
                    <a:lnB w="12700">
                      <a:miter lim="400000"/>
                    </a:lnB>
                    <a:solidFill>
                      <a:srgbClr val="E3E5E8"/>
                    </a:solidFill>
                  </a:tcPr>
                </a:tc>
                <a:tc>
                  <a:txBody>
                    <a:bodyPr/>
                    <a:lstStyle/>
                    <a:p>
                      <a:pPr>
                        <a:defRPr sz="1800"/>
                      </a:pPr>
                      <a:r>
                        <a:rPr sz="1500" b="1" dirty="0">
                          <a:latin typeface="Helvetica Neue"/>
                          <a:ea typeface="Helvetica Neue"/>
                          <a:cs typeface="Helvetica Neue"/>
                          <a:sym typeface="Helvetica Neue"/>
                        </a:rPr>
                        <a:t>1.34 mrem</a:t>
                      </a:r>
                    </a:p>
                  </a:txBody>
                  <a:tcPr marL="50800" marR="50800" marT="50800" marB="50800" anchor="ctr" horzOverflow="overflow">
                    <a:lnL w="12700">
                      <a:miter lim="400000"/>
                    </a:lnL>
                    <a:lnR w="12700">
                      <a:miter lim="400000"/>
                    </a:lnR>
                    <a:lnT w="12700">
                      <a:miter lim="400000"/>
                    </a:lnT>
                    <a:lnB w="12700">
                      <a:miter lim="400000"/>
                    </a:lnB>
                    <a:solidFill>
                      <a:srgbClr val="E3E5E8"/>
                    </a:solidFill>
                  </a:tcPr>
                </a:tc>
                <a:extLst>
                  <a:ext uri="{0D108BD9-81ED-4DB2-BD59-A6C34878D82A}">
                    <a16:rowId xmlns:a16="http://schemas.microsoft.com/office/drawing/2014/main" val="10002"/>
                  </a:ext>
                </a:extLst>
              </a:tr>
            </a:tbl>
          </a:graphicData>
        </a:graphic>
      </p:graphicFrame>
      <p:graphicFrame>
        <p:nvGraphicFramePr>
          <p:cNvPr id="21" name="Table">
            <a:extLst>
              <a:ext uri="{FF2B5EF4-FFF2-40B4-BE49-F238E27FC236}">
                <a16:creationId xmlns:a16="http://schemas.microsoft.com/office/drawing/2014/main" id="{C88E0FC0-D86A-4474-8B3E-6F410BB1307B}"/>
              </a:ext>
            </a:extLst>
          </p:cNvPr>
          <p:cNvGraphicFramePr/>
          <p:nvPr>
            <p:extLst>
              <p:ext uri="{D42A27DB-BD31-4B8C-83A1-F6EECF244321}">
                <p14:modId xmlns:p14="http://schemas.microsoft.com/office/powerpoint/2010/main" val="2230403117"/>
              </p:ext>
            </p:extLst>
          </p:nvPr>
        </p:nvGraphicFramePr>
        <p:xfrm>
          <a:off x="162132" y="3646004"/>
          <a:ext cx="5933868" cy="1193090"/>
        </p:xfrm>
        <a:graphic>
          <a:graphicData uri="http://schemas.openxmlformats.org/drawingml/2006/table">
            <a:tbl>
              <a:tblPr firstRow="1" bandRow="1"/>
              <a:tblGrid>
                <a:gridCol w="1081414">
                  <a:extLst>
                    <a:ext uri="{9D8B030D-6E8A-4147-A177-3AD203B41FA5}">
                      <a16:colId xmlns:a16="http://schemas.microsoft.com/office/drawing/2014/main" val="20000"/>
                    </a:ext>
                  </a:extLst>
                </a:gridCol>
                <a:gridCol w="1281255">
                  <a:extLst>
                    <a:ext uri="{9D8B030D-6E8A-4147-A177-3AD203B41FA5}">
                      <a16:colId xmlns:a16="http://schemas.microsoft.com/office/drawing/2014/main" val="20001"/>
                    </a:ext>
                  </a:extLst>
                </a:gridCol>
                <a:gridCol w="1542097">
                  <a:extLst>
                    <a:ext uri="{9D8B030D-6E8A-4147-A177-3AD203B41FA5}">
                      <a16:colId xmlns:a16="http://schemas.microsoft.com/office/drawing/2014/main" val="20002"/>
                    </a:ext>
                  </a:extLst>
                </a:gridCol>
                <a:gridCol w="2029102">
                  <a:extLst>
                    <a:ext uri="{9D8B030D-6E8A-4147-A177-3AD203B41FA5}">
                      <a16:colId xmlns:a16="http://schemas.microsoft.com/office/drawing/2014/main" val="20003"/>
                    </a:ext>
                  </a:extLst>
                </a:gridCol>
              </a:tblGrid>
              <a:tr h="338507">
                <a:tc>
                  <a:txBody>
                    <a:bodyPr/>
                    <a:lstStyle/>
                    <a:p>
                      <a:pPr>
                        <a:defRPr sz="1500">
                          <a:latin typeface="Helvetica Neue"/>
                          <a:ea typeface="Helvetica Neue"/>
                          <a:cs typeface="Helvetica Neue"/>
                          <a:sym typeface="Helvetica Neue"/>
                        </a:defRPr>
                      </a:pPr>
                      <a:endParaRPr/>
                    </a:p>
                  </a:txBody>
                  <a:tcPr marL="50800" marR="50800" marT="50800" marB="50800" anchor="ctr" horzOverflow="overflow">
                    <a:lnL w="12700">
                      <a:miter lim="400000"/>
                    </a:lnL>
                    <a:lnR w="12700">
                      <a:miter lim="400000"/>
                    </a:lnR>
                    <a:lnT w="12700">
                      <a:miter lim="400000"/>
                    </a:lnT>
                    <a:lnB w="12700">
                      <a:miter lim="400000"/>
                    </a:lnB>
                    <a:solidFill>
                      <a:srgbClr val="004D80"/>
                    </a:solidFill>
                  </a:tcPr>
                </a:tc>
                <a:tc>
                  <a:txBody>
                    <a:bodyPr/>
                    <a:lstStyle/>
                    <a:p>
                      <a:pPr>
                        <a:defRPr sz="1800" b="0">
                          <a:solidFill>
                            <a:srgbClr val="000000"/>
                          </a:solidFill>
                        </a:defRPr>
                      </a:pPr>
                      <a:r>
                        <a:rPr sz="1300" b="1">
                          <a:solidFill>
                            <a:srgbClr val="FFFFFF"/>
                          </a:solidFill>
                          <a:latin typeface="Helvetica Neue"/>
                          <a:ea typeface="Helvetica Neue"/>
                          <a:cs typeface="Helvetica Neue"/>
                          <a:sym typeface="Helvetica Neue"/>
                        </a:rPr>
                        <a:t>current</a:t>
                      </a:r>
                    </a:p>
                  </a:txBody>
                  <a:tcPr marL="50800" marR="50800" marT="50800" marB="50800" anchor="ctr" horzOverflow="overflow">
                    <a:lnL w="12700">
                      <a:miter lim="400000"/>
                    </a:lnL>
                    <a:lnR w="12700">
                      <a:miter lim="400000"/>
                    </a:lnR>
                    <a:lnT w="12700">
                      <a:miter lim="400000"/>
                    </a:lnT>
                    <a:lnB w="12700">
                      <a:miter lim="400000"/>
                    </a:lnB>
                    <a:solidFill>
                      <a:srgbClr val="004D80"/>
                    </a:solidFill>
                  </a:tcPr>
                </a:tc>
                <a:tc>
                  <a:txBody>
                    <a:bodyPr/>
                    <a:lstStyle/>
                    <a:p>
                      <a:pPr>
                        <a:defRPr sz="1800" b="0">
                          <a:solidFill>
                            <a:srgbClr val="000000"/>
                          </a:solidFill>
                        </a:defRPr>
                      </a:pPr>
                      <a:r>
                        <a:rPr sz="1300" b="1">
                          <a:solidFill>
                            <a:srgbClr val="FFFFFF"/>
                          </a:solidFill>
                          <a:latin typeface="Helvetica Neue"/>
                          <a:ea typeface="Helvetica Neue"/>
                          <a:cs typeface="Helvetica Neue"/>
                          <a:sym typeface="Helvetica Neue"/>
                        </a:rPr>
                        <a:t>Running time</a:t>
                      </a:r>
                    </a:p>
                  </a:txBody>
                  <a:tcPr marL="50800" marR="50800" marT="50800" marB="50800" anchor="ctr" horzOverflow="overflow">
                    <a:lnL w="12700">
                      <a:miter lim="400000"/>
                    </a:lnL>
                    <a:lnR w="12700">
                      <a:miter lim="400000"/>
                    </a:lnR>
                    <a:lnT w="12700">
                      <a:miter lim="400000"/>
                    </a:lnT>
                    <a:lnB w="12700">
                      <a:miter lim="400000"/>
                    </a:lnB>
                    <a:solidFill>
                      <a:srgbClr val="004D80"/>
                    </a:solidFill>
                  </a:tcPr>
                </a:tc>
                <a:tc>
                  <a:txBody>
                    <a:bodyPr/>
                    <a:lstStyle/>
                    <a:p>
                      <a:pPr>
                        <a:defRPr sz="1800" b="0">
                          <a:solidFill>
                            <a:srgbClr val="000000"/>
                          </a:solidFill>
                        </a:defRPr>
                      </a:pPr>
                      <a:r>
                        <a:rPr sz="1300" b="1">
                          <a:solidFill>
                            <a:srgbClr val="FFFFFF"/>
                          </a:solidFill>
                          <a:latin typeface="Helvetica Neue"/>
                          <a:ea typeface="Helvetica Neue"/>
                          <a:cs typeface="Helvetica Neue"/>
                          <a:sym typeface="Helvetica Neue"/>
                        </a:rPr>
                        <a:t>charge on target</a:t>
                      </a:r>
                    </a:p>
                  </a:txBody>
                  <a:tcPr marL="50800" marR="50800" marT="50800" marB="50800" anchor="ctr" horzOverflow="overflow">
                    <a:lnL w="12700">
                      <a:miter lim="400000"/>
                    </a:lnL>
                    <a:lnR w="12700">
                      <a:miter lim="400000"/>
                    </a:lnR>
                    <a:lnT w="12700">
                      <a:miter lim="400000"/>
                    </a:lnT>
                    <a:lnB w="12700">
                      <a:miter lim="400000"/>
                    </a:lnB>
                    <a:solidFill>
                      <a:srgbClr val="004D80"/>
                    </a:solidFill>
                  </a:tcPr>
                </a:tc>
                <a:extLst>
                  <a:ext uri="{0D108BD9-81ED-4DB2-BD59-A6C34878D82A}">
                    <a16:rowId xmlns:a16="http://schemas.microsoft.com/office/drawing/2014/main" val="10000"/>
                  </a:ext>
                </a:extLst>
              </a:tr>
              <a:tr h="428135">
                <a:tc>
                  <a:txBody>
                    <a:bodyPr/>
                    <a:lstStyle/>
                    <a:p>
                      <a:pPr>
                        <a:defRPr sz="1800"/>
                      </a:pPr>
                      <a:r>
                        <a:rPr sz="1500" b="1">
                          <a:latin typeface="Helvetica Neue"/>
                          <a:ea typeface="Helvetica Neue"/>
                          <a:cs typeface="Helvetica Neue"/>
                          <a:sym typeface="Helvetica Neue"/>
                        </a:rPr>
                        <a:t>MOLLER</a:t>
                      </a:r>
                    </a:p>
                  </a:txBody>
                  <a:tcPr marL="50800" marR="50800" marT="50800" marB="50800" anchor="ctr" horzOverflow="overflow">
                    <a:lnL w="12700">
                      <a:miter lim="400000"/>
                    </a:lnL>
                    <a:lnR w="12700">
                      <a:miter lim="400000"/>
                    </a:lnR>
                    <a:lnT w="12700">
                      <a:miter lim="400000"/>
                    </a:lnT>
                    <a:lnB w="12700">
                      <a:miter lim="400000"/>
                    </a:lnB>
                    <a:solidFill>
                      <a:srgbClr val="FFFFFF"/>
                    </a:solidFill>
                  </a:tcPr>
                </a:tc>
                <a:tc>
                  <a:txBody>
                    <a:bodyPr/>
                    <a:lstStyle/>
                    <a:p>
                      <a:pPr>
                        <a:defRPr sz="1800"/>
                      </a:pPr>
                      <a:r>
                        <a:rPr sz="1500">
                          <a:latin typeface="Helvetica Neue"/>
                          <a:ea typeface="Helvetica Neue"/>
                          <a:cs typeface="Helvetica Neue"/>
                          <a:sym typeface="Helvetica Neue"/>
                        </a:rPr>
                        <a:t>60uA</a:t>
                      </a:r>
                    </a:p>
                  </a:txBody>
                  <a:tcPr marL="50800" marR="50800" marT="50800" marB="50800" anchor="ctr" horzOverflow="overflow">
                    <a:lnL w="12700">
                      <a:miter lim="400000"/>
                    </a:lnL>
                    <a:lnR w="12700">
                      <a:miter lim="400000"/>
                    </a:lnR>
                    <a:lnT w="12700">
                      <a:miter lim="400000"/>
                    </a:lnT>
                    <a:lnB w="12700">
                      <a:miter lim="400000"/>
                    </a:lnB>
                    <a:solidFill>
                      <a:srgbClr val="FFFFFF"/>
                    </a:solidFill>
                  </a:tcPr>
                </a:tc>
                <a:tc>
                  <a:txBody>
                    <a:bodyPr/>
                    <a:lstStyle/>
                    <a:p>
                      <a:pPr>
                        <a:defRPr sz="1800"/>
                      </a:pPr>
                      <a:r>
                        <a:rPr sz="1500">
                          <a:latin typeface="Helvetica Neue"/>
                          <a:ea typeface="Helvetica Neue"/>
                          <a:cs typeface="Helvetica Neue"/>
                          <a:sym typeface="Helvetica Neue"/>
                        </a:rPr>
                        <a:t>30 wks</a:t>
                      </a:r>
                    </a:p>
                  </a:txBody>
                  <a:tcPr marL="50800" marR="50800" marT="50800" marB="50800" anchor="ctr" horzOverflow="overflow">
                    <a:lnL w="12700">
                      <a:miter lim="400000"/>
                    </a:lnL>
                    <a:lnR w="12700">
                      <a:miter lim="400000"/>
                    </a:lnR>
                    <a:lnT w="12700">
                      <a:miter lim="400000"/>
                    </a:lnT>
                    <a:lnB w="12700">
                      <a:miter lim="400000"/>
                    </a:lnB>
                    <a:solidFill>
                      <a:srgbClr val="FFFFFF"/>
                    </a:solidFill>
                  </a:tcPr>
                </a:tc>
                <a:tc>
                  <a:txBody>
                    <a:bodyPr/>
                    <a:lstStyle/>
                    <a:p>
                      <a:pPr>
                        <a:defRPr sz="1800"/>
                      </a:pPr>
                      <a:r>
                        <a:rPr sz="1500" dirty="0">
                          <a:latin typeface="Helvetica Neue"/>
                          <a:ea typeface="Helvetica Neue"/>
                          <a:cs typeface="Helvetica Neue"/>
                          <a:sym typeface="Helvetica Neue"/>
                        </a:rPr>
                        <a:t>585 C</a:t>
                      </a:r>
                    </a:p>
                  </a:txBody>
                  <a:tcPr marL="50800" marR="50800" marT="50800" marB="50800"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1"/>
                  </a:ext>
                </a:extLst>
              </a:tr>
              <a:tr h="426448">
                <a:tc>
                  <a:txBody>
                    <a:bodyPr/>
                    <a:lstStyle/>
                    <a:p>
                      <a:pPr>
                        <a:defRPr sz="1800"/>
                      </a:pPr>
                      <a:r>
                        <a:rPr sz="1500" b="1">
                          <a:latin typeface="Helvetica Neue"/>
                          <a:ea typeface="Helvetica Neue"/>
                          <a:cs typeface="Helvetica Neue"/>
                          <a:sym typeface="Helvetica Neue"/>
                        </a:rPr>
                        <a:t>PREX1</a:t>
                      </a:r>
                    </a:p>
                  </a:txBody>
                  <a:tcPr marL="50800" marR="50800" marT="50800" marB="50800" anchor="ctr" horzOverflow="overflow">
                    <a:lnL w="12700">
                      <a:miter lim="400000"/>
                    </a:lnL>
                    <a:lnR w="12700">
                      <a:miter lim="400000"/>
                    </a:lnR>
                    <a:lnT w="12700">
                      <a:miter lim="400000"/>
                    </a:lnT>
                    <a:lnB w="12700">
                      <a:miter lim="400000"/>
                    </a:lnB>
                    <a:solidFill>
                      <a:srgbClr val="E3E5E8"/>
                    </a:solidFill>
                  </a:tcPr>
                </a:tc>
                <a:tc>
                  <a:txBody>
                    <a:bodyPr/>
                    <a:lstStyle/>
                    <a:p>
                      <a:pPr>
                        <a:defRPr sz="1800"/>
                      </a:pPr>
                      <a:r>
                        <a:rPr sz="1500">
                          <a:latin typeface="Helvetica Neue"/>
                          <a:ea typeface="Helvetica Neue"/>
                          <a:cs typeface="Helvetica Neue"/>
                          <a:sym typeface="Helvetica Neue"/>
                        </a:rPr>
                        <a:t>&gt;50 uA</a:t>
                      </a:r>
                    </a:p>
                  </a:txBody>
                  <a:tcPr marL="50800" marR="50800" marT="50800" marB="50800" anchor="ctr" horzOverflow="overflow">
                    <a:lnL w="12700">
                      <a:miter lim="400000"/>
                    </a:lnL>
                    <a:lnR w="12700">
                      <a:miter lim="400000"/>
                    </a:lnR>
                    <a:lnT w="12700">
                      <a:miter lim="400000"/>
                    </a:lnT>
                    <a:lnB w="12700">
                      <a:miter lim="400000"/>
                    </a:lnB>
                    <a:solidFill>
                      <a:srgbClr val="E3E5E8"/>
                    </a:solidFill>
                  </a:tcPr>
                </a:tc>
                <a:tc>
                  <a:txBody>
                    <a:bodyPr/>
                    <a:lstStyle/>
                    <a:p>
                      <a:pPr>
                        <a:defRPr sz="1800"/>
                      </a:pPr>
                      <a:r>
                        <a:rPr sz="1500">
                          <a:latin typeface="Helvetica Neue"/>
                          <a:ea typeface="Helvetica Neue"/>
                          <a:cs typeface="Helvetica Neue"/>
                          <a:sym typeface="Helvetica Neue"/>
                        </a:rPr>
                        <a:t>~8 wks</a:t>
                      </a:r>
                    </a:p>
                  </a:txBody>
                  <a:tcPr marL="50800" marR="50800" marT="50800" marB="50800" anchor="ctr" horzOverflow="overflow">
                    <a:lnL w="12700">
                      <a:miter lim="400000"/>
                    </a:lnL>
                    <a:lnR w="12700">
                      <a:miter lim="400000"/>
                    </a:lnR>
                    <a:lnT w="12700">
                      <a:miter lim="400000"/>
                    </a:lnT>
                    <a:lnB w="12700">
                      <a:miter lim="400000"/>
                    </a:lnB>
                    <a:solidFill>
                      <a:srgbClr val="E3E5E8"/>
                    </a:solidFill>
                  </a:tcPr>
                </a:tc>
                <a:tc>
                  <a:txBody>
                    <a:bodyPr/>
                    <a:lstStyle/>
                    <a:p>
                      <a:pPr>
                        <a:defRPr sz="1800"/>
                      </a:pPr>
                      <a:r>
                        <a:rPr sz="1500" dirty="0">
                          <a:latin typeface="Helvetica Neue"/>
                          <a:ea typeface="Helvetica Neue"/>
                          <a:cs typeface="Helvetica Neue"/>
                          <a:sym typeface="Helvetica Neue"/>
                        </a:rPr>
                        <a:t>82 C</a:t>
                      </a:r>
                    </a:p>
                  </a:txBody>
                  <a:tcPr marL="50800" marR="50800" marT="50800" marB="50800" anchor="ctr" horzOverflow="overflow">
                    <a:lnL w="12700">
                      <a:miter lim="400000"/>
                    </a:lnL>
                    <a:lnR w="12700">
                      <a:miter lim="400000"/>
                    </a:lnR>
                    <a:lnT w="12700">
                      <a:miter lim="400000"/>
                    </a:lnT>
                    <a:lnB w="12700">
                      <a:miter lim="400000"/>
                    </a:lnB>
                    <a:solidFill>
                      <a:srgbClr val="E3E5E8"/>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112535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9E492-69BD-4972-B406-E12E2B9504CC}"/>
              </a:ext>
            </a:extLst>
          </p:cNvPr>
          <p:cNvSpPr>
            <a:spLocks noGrp="1"/>
          </p:cNvSpPr>
          <p:nvPr>
            <p:ph type="title"/>
          </p:nvPr>
        </p:nvSpPr>
        <p:spPr/>
        <p:txBody>
          <a:bodyPr>
            <a:normAutofit/>
          </a:bodyPr>
          <a:lstStyle/>
          <a:p>
            <a:pPr fontAlgn="ctr"/>
            <a:r>
              <a:rPr lang="pt-BR" dirty="0"/>
              <a:t>Electronics damage</a:t>
            </a:r>
          </a:p>
        </p:txBody>
      </p:sp>
      <p:sp>
        <p:nvSpPr>
          <p:cNvPr id="4" name="Footer Placeholder 3">
            <a:extLst>
              <a:ext uri="{FF2B5EF4-FFF2-40B4-BE49-F238E27FC236}">
                <a16:creationId xmlns:a16="http://schemas.microsoft.com/office/drawing/2014/main" id="{0E346DF5-1635-473D-AFC8-2B8300AADD53}"/>
              </a:ext>
            </a:extLst>
          </p:cNvPr>
          <p:cNvSpPr>
            <a:spLocks noGrp="1"/>
          </p:cNvSpPr>
          <p:nvPr>
            <p:ph type="ftr" sz="quarter" idx="11"/>
          </p:nvPr>
        </p:nvSpPr>
        <p:spPr/>
        <p:txBody>
          <a:bodyPr/>
          <a:lstStyle/>
          <a:p>
            <a:r>
              <a:rPr lang="en-US"/>
              <a:t>Ciprian Gal</a:t>
            </a:r>
            <a:endParaRPr lang="en-US" dirty="0"/>
          </a:p>
        </p:txBody>
      </p:sp>
      <p:sp>
        <p:nvSpPr>
          <p:cNvPr id="5" name="Slide Number Placeholder 4">
            <a:extLst>
              <a:ext uri="{FF2B5EF4-FFF2-40B4-BE49-F238E27FC236}">
                <a16:creationId xmlns:a16="http://schemas.microsoft.com/office/drawing/2014/main" id="{A3783F55-82A6-4ABD-B1F3-E05538FCD4EF}"/>
              </a:ext>
            </a:extLst>
          </p:cNvPr>
          <p:cNvSpPr>
            <a:spLocks noGrp="1"/>
          </p:cNvSpPr>
          <p:nvPr>
            <p:ph type="sldNum" sz="quarter" idx="12"/>
          </p:nvPr>
        </p:nvSpPr>
        <p:spPr/>
        <p:txBody>
          <a:bodyPr/>
          <a:lstStyle/>
          <a:p>
            <a:fld id="{4CDA4B9D-FE46-474D-9F50-032B36FEA47E}" type="slidenum">
              <a:rPr lang="en-US" smtClean="0"/>
              <a:pPr/>
              <a:t>4</a:t>
            </a:fld>
            <a:endParaRPr lang="en-US" dirty="0"/>
          </a:p>
        </p:txBody>
      </p:sp>
      <p:graphicFrame>
        <p:nvGraphicFramePr>
          <p:cNvPr id="22" name="Table">
            <a:extLst>
              <a:ext uri="{FF2B5EF4-FFF2-40B4-BE49-F238E27FC236}">
                <a16:creationId xmlns:a16="http://schemas.microsoft.com/office/drawing/2014/main" id="{40584632-A2E9-4780-A3A2-30FBEB267A61}"/>
              </a:ext>
            </a:extLst>
          </p:cNvPr>
          <p:cNvGraphicFramePr/>
          <p:nvPr>
            <p:extLst>
              <p:ext uri="{D42A27DB-BD31-4B8C-83A1-F6EECF244321}">
                <p14:modId xmlns:p14="http://schemas.microsoft.com/office/powerpoint/2010/main" val="3442378843"/>
              </p:ext>
            </p:extLst>
          </p:nvPr>
        </p:nvGraphicFramePr>
        <p:xfrm>
          <a:off x="603850" y="854016"/>
          <a:ext cx="11002992" cy="5564167"/>
        </p:xfrm>
        <a:graphic>
          <a:graphicData uri="http://schemas.openxmlformats.org/drawingml/2006/table">
            <a:tbl>
              <a:tblPr bandRow="1"/>
              <a:tblGrid>
                <a:gridCol w="2611602">
                  <a:extLst>
                    <a:ext uri="{9D8B030D-6E8A-4147-A177-3AD203B41FA5}">
                      <a16:colId xmlns:a16="http://schemas.microsoft.com/office/drawing/2014/main" val="20000"/>
                    </a:ext>
                  </a:extLst>
                </a:gridCol>
                <a:gridCol w="3055952">
                  <a:extLst>
                    <a:ext uri="{9D8B030D-6E8A-4147-A177-3AD203B41FA5}">
                      <a16:colId xmlns:a16="http://schemas.microsoft.com/office/drawing/2014/main" val="20001"/>
                    </a:ext>
                  </a:extLst>
                </a:gridCol>
                <a:gridCol w="5335438">
                  <a:extLst>
                    <a:ext uri="{9D8B030D-6E8A-4147-A177-3AD203B41FA5}">
                      <a16:colId xmlns:a16="http://schemas.microsoft.com/office/drawing/2014/main" val="20002"/>
                    </a:ext>
                  </a:extLst>
                </a:gridCol>
              </a:tblGrid>
              <a:tr h="514654">
                <a:tc gridSpan="2">
                  <a:txBody>
                    <a:bodyPr/>
                    <a:lstStyle/>
                    <a:p>
                      <a:pPr>
                        <a:defRPr sz="1800"/>
                      </a:pPr>
                      <a:r>
                        <a:rPr sz="2400" b="1">
                          <a:sym typeface="Calibri"/>
                        </a:rPr>
                        <a:t>Category</a:t>
                      </a:r>
                    </a:p>
                  </a:txBody>
                  <a:tcPr marL="0" marR="0" marT="0" marB="0" anchor="ctr" horzOverflow="overflow"/>
                </a:tc>
                <a:tc hMerge="1">
                  <a:txBody>
                    <a:bodyPr/>
                    <a:lstStyle/>
                    <a:p>
                      <a:endParaRPr lang="en-US"/>
                    </a:p>
                  </a:txBody>
                  <a:tcPr/>
                </a:tc>
                <a:tc>
                  <a:txBody>
                    <a:bodyPr/>
                    <a:lstStyle/>
                    <a:p>
                      <a:pPr>
                        <a:defRPr sz="1800"/>
                      </a:pPr>
                      <a:r>
                        <a:rPr sz="2400" b="1">
                          <a:sym typeface="Calibri"/>
                        </a:rPr>
                        <a:t>Effect</a:t>
                      </a:r>
                    </a:p>
                  </a:txBody>
                  <a:tcPr marL="0" marR="0" marT="0" marB="0" anchor="ctr" horzOverflow="overflow"/>
                </a:tc>
                <a:extLst>
                  <a:ext uri="{0D108BD9-81ED-4DB2-BD59-A6C34878D82A}">
                    <a16:rowId xmlns:a16="http://schemas.microsoft.com/office/drawing/2014/main" val="10000"/>
                  </a:ext>
                </a:extLst>
              </a:tr>
              <a:tr h="1195491">
                <a:tc rowSpan="2">
                  <a:txBody>
                    <a:bodyPr/>
                    <a:lstStyle/>
                    <a:p>
                      <a:pPr>
                        <a:defRPr sz="1800" b="1">
                          <a:sym typeface="Calibri"/>
                        </a:defRPr>
                      </a:pPr>
                      <a:r>
                        <a:rPr sz="2400" dirty="0"/>
                        <a:t>Single Event effect</a:t>
                      </a:r>
                    </a:p>
                    <a:p>
                      <a:pPr>
                        <a:defRPr sz="1800">
                          <a:sym typeface="Calibri"/>
                        </a:defRPr>
                      </a:pPr>
                      <a:r>
                        <a:rPr sz="2400" dirty="0"/>
                        <a:t>(Random in time)</a:t>
                      </a:r>
                    </a:p>
                  </a:txBody>
                  <a:tcPr marL="0" marR="0" marT="0" marB="0" anchor="ctr" horzOverflow="overflow"/>
                </a:tc>
                <a:tc>
                  <a:txBody>
                    <a:bodyPr/>
                    <a:lstStyle/>
                    <a:p>
                      <a:pPr>
                        <a:defRPr sz="1800"/>
                      </a:pPr>
                      <a:r>
                        <a:rPr sz="2400" b="1" dirty="0">
                          <a:sym typeface="Calibri"/>
                        </a:rPr>
                        <a:t>Single Event Upset (SEU)</a:t>
                      </a:r>
                    </a:p>
                  </a:txBody>
                  <a:tcPr marL="0" marR="0" marT="0" marB="0" anchor="ctr" horzOverflow="overflow"/>
                </a:tc>
                <a:tc>
                  <a:txBody>
                    <a:bodyPr/>
                    <a:lstStyle/>
                    <a:p>
                      <a:pPr algn="l">
                        <a:defRPr sz="1800"/>
                      </a:pPr>
                      <a:r>
                        <a:rPr sz="2400">
                          <a:sym typeface="Calibri"/>
                        </a:rPr>
                        <a:t>Memory bit flip (soft error)
Temporary functional failure</a:t>
                      </a:r>
                    </a:p>
                  </a:txBody>
                  <a:tcPr marL="0" marR="0" marT="0" marB="0" anchor="ctr" horzOverflow="overflow"/>
                </a:tc>
                <a:extLst>
                  <a:ext uri="{0D108BD9-81ED-4DB2-BD59-A6C34878D82A}">
                    <a16:rowId xmlns:a16="http://schemas.microsoft.com/office/drawing/2014/main" val="10001"/>
                  </a:ext>
                </a:extLst>
              </a:tr>
              <a:tr h="1195491">
                <a:tc vMerge="1">
                  <a:txBody>
                    <a:bodyPr/>
                    <a:lstStyle/>
                    <a:p>
                      <a:endParaRPr lang="en-US"/>
                    </a:p>
                  </a:txBody>
                  <a:tcPr/>
                </a:tc>
                <a:tc>
                  <a:txBody>
                    <a:bodyPr/>
                    <a:lstStyle/>
                    <a:p>
                      <a:pPr>
                        <a:defRPr sz="1800"/>
                      </a:pPr>
                      <a:r>
                        <a:rPr sz="2400" b="1" dirty="0">
                          <a:sym typeface="Calibri"/>
                        </a:rPr>
                        <a:t>Single Event </a:t>
                      </a:r>
                      <a:r>
                        <a:rPr sz="2400" b="1" dirty="0" err="1">
                          <a:sym typeface="Calibri"/>
                        </a:rPr>
                        <a:t>Latchup</a:t>
                      </a:r>
                      <a:r>
                        <a:rPr sz="2400" b="1" dirty="0">
                          <a:sym typeface="Calibri"/>
                        </a:rPr>
                        <a:t> (SEL)</a:t>
                      </a:r>
                    </a:p>
                  </a:txBody>
                  <a:tcPr marL="0" marR="0" marT="0" marB="0" anchor="ctr" horzOverflow="overflow"/>
                </a:tc>
                <a:tc>
                  <a:txBody>
                    <a:bodyPr/>
                    <a:lstStyle/>
                    <a:p>
                      <a:pPr algn="l">
                        <a:defRPr sz="1800"/>
                      </a:pPr>
                      <a:r>
                        <a:rPr sz="2400">
                          <a:sym typeface="Calibri"/>
                        </a:rPr>
                        <a:t>Abnormally high current state
Permanent/destructive if not protected</a:t>
                      </a:r>
                    </a:p>
                  </a:txBody>
                  <a:tcPr marL="0" marR="0" marT="0" marB="0" anchor="ctr" horzOverflow="overflow"/>
                </a:tc>
                <a:extLst>
                  <a:ext uri="{0D108BD9-81ED-4DB2-BD59-A6C34878D82A}">
                    <a16:rowId xmlns:a16="http://schemas.microsoft.com/office/drawing/2014/main" val="10002"/>
                  </a:ext>
                </a:extLst>
              </a:tr>
              <a:tr h="1195491">
                <a:tc rowSpan="2">
                  <a:txBody>
                    <a:bodyPr/>
                    <a:lstStyle/>
                    <a:p>
                      <a:pPr>
                        <a:defRPr sz="1800" b="1">
                          <a:sym typeface="Calibri"/>
                        </a:defRPr>
                      </a:pPr>
                      <a:r>
                        <a:rPr sz="2400"/>
                        <a:t>Cumulative effects</a:t>
                      </a:r>
                    </a:p>
                    <a:p>
                      <a:pPr>
                        <a:defRPr sz="1800">
                          <a:sym typeface="Calibri"/>
                        </a:defRPr>
                      </a:pPr>
                      <a:r>
                        <a:rPr sz="2400"/>
                        <a:t>(Long term)</a:t>
                      </a:r>
                    </a:p>
                  </a:txBody>
                  <a:tcPr marL="0" marR="0" marT="0" marB="0" anchor="ctr" horzOverflow="overflow"/>
                </a:tc>
                <a:tc>
                  <a:txBody>
                    <a:bodyPr/>
                    <a:lstStyle/>
                    <a:p>
                      <a:pPr>
                        <a:defRPr sz="1800"/>
                      </a:pPr>
                      <a:r>
                        <a:rPr sz="2400" b="1" dirty="0">
                          <a:sym typeface="Calibri"/>
                        </a:rPr>
                        <a:t>Total Ionizing Dose (TID)</a:t>
                      </a:r>
                    </a:p>
                  </a:txBody>
                  <a:tcPr marL="0" marR="0" marT="0" marB="0" anchor="ctr" horzOverflow="overflow"/>
                </a:tc>
                <a:tc>
                  <a:txBody>
                    <a:bodyPr/>
                    <a:lstStyle/>
                    <a:p>
                      <a:pPr algn="l">
                        <a:defRPr sz="1800"/>
                      </a:pPr>
                      <a:r>
                        <a:rPr sz="2400">
                          <a:sym typeface="Calibri"/>
                        </a:rPr>
                        <a:t>Charge build-up in oxide
Threshold shift &amp; increased leakage current
Ultimately destructive</a:t>
                      </a:r>
                    </a:p>
                  </a:txBody>
                  <a:tcPr marL="0" marR="0" marT="0" marB="0" anchor="ctr" horzOverflow="overflow"/>
                </a:tc>
                <a:extLst>
                  <a:ext uri="{0D108BD9-81ED-4DB2-BD59-A6C34878D82A}">
                    <a16:rowId xmlns:a16="http://schemas.microsoft.com/office/drawing/2014/main" val="10003"/>
                  </a:ext>
                </a:extLst>
              </a:tr>
              <a:tr h="1195491">
                <a:tc vMerge="1">
                  <a:txBody>
                    <a:bodyPr/>
                    <a:lstStyle/>
                    <a:p>
                      <a:endParaRPr lang="en-US"/>
                    </a:p>
                  </a:txBody>
                  <a:tcPr/>
                </a:tc>
                <a:tc>
                  <a:txBody>
                    <a:bodyPr/>
                    <a:lstStyle/>
                    <a:p>
                      <a:pPr>
                        <a:defRPr sz="1800"/>
                      </a:pPr>
                      <a:r>
                        <a:rPr sz="2400" b="1">
                          <a:sym typeface="Calibri"/>
                        </a:rPr>
                        <a:t>Displacement damage</a:t>
                      </a:r>
                    </a:p>
                  </a:txBody>
                  <a:tcPr marL="0" marR="0" marT="0" marB="0" anchor="ctr" horzOverflow="overflow"/>
                </a:tc>
                <a:tc>
                  <a:txBody>
                    <a:bodyPr/>
                    <a:lstStyle/>
                    <a:p>
                      <a:pPr algn="l">
                        <a:defRPr sz="1800"/>
                      </a:pPr>
                      <a:r>
                        <a:rPr sz="2400" dirty="0">
                          <a:sym typeface="Calibri"/>
                        </a:rPr>
                        <a:t>Atomic displacements
Degradation over time
Ultimately </a:t>
                      </a:r>
                      <a:r>
                        <a:rPr sz="2400" dirty="0" err="1">
                          <a:sym typeface="Calibri"/>
                        </a:rPr>
                        <a:t>desctructive</a:t>
                      </a:r>
                      <a:endParaRPr sz="2400" dirty="0">
                        <a:sym typeface="Calibri"/>
                      </a:endParaRPr>
                    </a:p>
                  </a:txBody>
                  <a:tcPr marL="0" marR="0" marT="0" marB="0" anchor="ctr" horzOverflow="overflow"/>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98494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9E492-69BD-4972-B406-E12E2B9504CC}"/>
              </a:ext>
            </a:extLst>
          </p:cNvPr>
          <p:cNvSpPr>
            <a:spLocks noGrp="1"/>
          </p:cNvSpPr>
          <p:nvPr>
            <p:ph type="title"/>
          </p:nvPr>
        </p:nvSpPr>
        <p:spPr>
          <a:xfrm>
            <a:off x="0" y="1633"/>
            <a:ext cx="5059389" cy="948393"/>
          </a:xfrm>
        </p:spPr>
        <p:txBody>
          <a:bodyPr>
            <a:normAutofit/>
          </a:bodyPr>
          <a:lstStyle/>
          <a:p>
            <a:pPr fontAlgn="ctr"/>
            <a:r>
              <a:rPr lang="pt-BR" dirty="0"/>
              <a:t>Single event upsets</a:t>
            </a:r>
          </a:p>
        </p:txBody>
      </p:sp>
      <p:sp>
        <p:nvSpPr>
          <p:cNvPr id="4" name="Footer Placeholder 3">
            <a:extLst>
              <a:ext uri="{FF2B5EF4-FFF2-40B4-BE49-F238E27FC236}">
                <a16:creationId xmlns:a16="http://schemas.microsoft.com/office/drawing/2014/main" id="{0E346DF5-1635-473D-AFC8-2B8300AADD53}"/>
              </a:ext>
            </a:extLst>
          </p:cNvPr>
          <p:cNvSpPr>
            <a:spLocks noGrp="1"/>
          </p:cNvSpPr>
          <p:nvPr>
            <p:ph type="ftr" sz="quarter" idx="11"/>
          </p:nvPr>
        </p:nvSpPr>
        <p:spPr/>
        <p:txBody>
          <a:bodyPr/>
          <a:lstStyle/>
          <a:p>
            <a:r>
              <a:rPr lang="en-US"/>
              <a:t>Ciprian Gal</a:t>
            </a:r>
            <a:endParaRPr lang="en-US" dirty="0"/>
          </a:p>
        </p:txBody>
      </p:sp>
      <p:sp>
        <p:nvSpPr>
          <p:cNvPr id="5" name="Slide Number Placeholder 4">
            <a:extLst>
              <a:ext uri="{FF2B5EF4-FFF2-40B4-BE49-F238E27FC236}">
                <a16:creationId xmlns:a16="http://schemas.microsoft.com/office/drawing/2014/main" id="{A3783F55-82A6-4ABD-B1F3-E05538FCD4EF}"/>
              </a:ext>
            </a:extLst>
          </p:cNvPr>
          <p:cNvSpPr>
            <a:spLocks noGrp="1"/>
          </p:cNvSpPr>
          <p:nvPr>
            <p:ph type="sldNum" sz="quarter" idx="12"/>
          </p:nvPr>
        </p:nvSpPr>
        <p:spPr/>
        <p:txBody>
          <a:bodyPr/>
          <a:lstStyle/>
          <a:p>
            <a:fld id="{4CDA4B9D-FE46-474D-9F50-032B36FEA47E}" type="slidenum">
              <a:rPr lang="en-US" smtClean="0"/>
              <a:pPr/>
              <a:t>5</a:t>
            </a:fld>
            <a:endParaRPr lang="en-US" dirty="0"/>
          </a:p>
        </p:txBody>
      </p:sp>
      <p:pic>
        <p:nvPicPr>
          <p:cNvPr id="6" name="Image" descr="Image">
            <a:extLst>
              <a:ext uri="{FF2B5EF4-FFF2-40B4-BE49-F238E27FC236}">
                <a16:creationId xmlns:a16="http://schemas.microsoft.com/office/drawing/2014/main" id="{48092B57-3176-4A74-9CEB-22974CA55B80}"/>
              </a:ext>
            </a:extLst>
          </p:cNvPr>
          <p:cNvPicPr>
            <a:picLocks noChangeAspect="1"/>
          </p:cNvPicPr>
          <p:nvPr/>
        </p:nvPicPr>
        <p:blipFill>
          <a:blip r:embed="rId2"/>
          <a:stretch>
            <a:fillRect/>
          </a:stretch>
        </p:blipFill>
        <p:spPr>
          <a:xfrm>
            <a:off x="1" y="948393"/>
            <a:ext cx="5811736" cy="3923136"/>
          </a:xfrm>
          <a:prstGeom prst="rect">
            <a:avLst/>
          </a:prstGeom>
          <a:ln w="12700">
            <a:miter lim="400000"/>
          </a:ln>
        </p:spPr>
      </p:pic>
      <p:sp>
        <p:nvSpPr>
          <p:cNvPr id="7" name="Content Placeholder 2">
            <a:extLst>
              <a:ext uri="{FF2B5EF4-FFF2-40B4-BE49-F238E27FC236}">
                <a16:creationId xmlns:a16="http://schemas.microsoft.com/office/drawing/2014/main" id="{E1F99106-2DA9-4693-8418-D6E257D1B1A2}"/>
              </a:ext>
            </a:extLst>
          </p:cNvPr>
          <p:cNvSpPr txBox="1">
            <a:spLocks/>
          </p:cNvSpPr>
          <p:nvPr/>
        </p:nvSpPr>
        <p:spPr>
          <a:xfrm>
            <a:off x="1" y="5068019"/>
            <a:ext cx="5811736" cy="1410420"/>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We evaluate both the low energy (thermal) neutrons and the high energy hadron flux at locations where we have electronics</a:t>
            </a:r>
          </a:p>
          <a:p>
            <a:r>
              <a:rPr lang="en-US" dirty="0"/>
              <a:t>We compare to fluxes simulated for experimental setups that ran successfully before at </a:t>
            </a:r>
            <a:r>
              <a:rPr lang="en-US" dirty="0" err="1"/>
              <a:t>JLab</a:t>
            </a:r>
            <a:endParaRPr lang="en-US" dirty="0"/>
          </a:p>
        </p:txBody>
      </p:sp>
      <p:pic>
        <p:nvPicPr>
          <p:cNvPr id="8" name="Image" descr="Image">
            <a:extLst>
              <a:ext uri="{FF2B5EF4-FFF2-40B4-BE49-F238E27FC236}">
                <a16:creationId xmlns:a16="http://schemas.microsoft.com/office/drawing/2014/main" id="{629790D9-A15B-4312-8DEF-78B3F7EA5C51}"/>
              </a:ext>
            </a:extLst>
          </p:cNvPr>
          <p:cNvPicPr>
            <a:picLocks noChangeAspect="1"/>
          </p:cNvPicPr>
          <p:nvPr/>
        </p:nvPicPr>
        <p:blipFill>
          <a:blip r:embed="rId3"/>
          <a:srcRect t="2724"/>
          <a:stretch>
            <a:fillRect/>
          </a:stretch>
        </p:blipFill>
        <p:spPr>
          <a:xfrm>
            <a:off x="6524455" y="901456"/>
            <a:ext cx="5667543" cy="3970073"/>
          </a:xfrm>
          <a:prstGeom prst="rect">
            <a:avLst/>
          </a:prstGeom>
          <a:ln w="12700">
            <a:miter lim="400000"/>
          </a:ln>
        </p:spPr>
      </p:pic>
      <p:cxnSp>
        <p:nvCxnSpPr>
          <p:cNvPr id="9" name="Straight Connector 8">
            <a:extLst>
              <a:ext uri="{FF2B5EF4-FFF2-40B4-BE49-F238E27FC236}">
                <a16:creationId xmlns:a16="http://schemas.microsoft.com/office/drawing/2014/main" id="{B3B6926E-6786-448D-8936-505B01D1F1E2}"/>
              </a:ext>
            </a:extLst>
          </p:cNvPr>
          <p:cNvCxnSpPr>
            <a:cxnSpLocks/>
          </p:cNvCxnSpPr>
          <p:nvPr/>
        </p:nvCxnSpPr>
        <p:spPr>
          <a:xfrm>
            <a:off x="6096000" y="672860"/>
            <a:ext cx="0" cy="5943601"/>
          </a:xfrm>
          <a:prstGeom prst="line">
            <a:avLst/>
          </a:prstGeom>
          <a:ln w="69850"/>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A1674D1C-D3E7-474A-B292-ABF45A5567DB}"/>
              </a:ext>
            </a:extLst>
          </p:cNvPr>
          <p:cNvSpPr txBox="1">
            <a:spLocks/>
          </p:cNvSpPr>
          <p:nvPr/>
        </p:nvSpPr>
        <p:spPr>
          <a:xfrm>
            <a:off x="7057845" y="0"/>
            <a:ext cx="5059389" cy="9483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ctr"/>
            <a:r>
              <a:rPr lang="pt-BR" dirty="0"/>
              <a:t>Permanent damage</a:t>
            </a:r>
          </a:p>
        </p:txBody>
      </p:sp>
      <p:sp>
        <p:nvSpPr>
          <p:cNvPr id="12" name="Content Placeholder 2">
            <a:extLst>
              <a:ext uri="{FF2B5EF4-FFF2-40B4-BE49-F238E27FC236}">
                <a16:creationId xmlns:a16="http://schemas.microsoft.com/office/drawing/2014/main" id="{22D3437B-6E91-44F6-B5AC-6B545C3A0F08}"/>
              </a:ext>
            </a:extLst>
          </p:cNvPr>
          <p:cNvSpPr txBox="1">
            <a:spLocks/>
          </p:cNvSpPr>
          <p:nvPr/>
        </p:nvSpPr>
        <p:spPr>
          <a:xfrm>
            <a:off x="6211019" y="4871529"/>
            <a:ext cx="5980979" cy="16069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7452" indent="-187452" defTabSz="749808">
              <a:spcBef>
                <a:spcPts val="800"/>
              </a:spcBef>
              <a:defRPr sz="1803"/>
            </a:pPr>
            <a:r>
              <a:rPr lang="en-US" sz="1803" dirty="0"/>
              <a:t>We evaluate the entire spectrum for neutrons, </a:t>
            </a:r>
            <a:r>
              <a:rPr lang="en-US" sz="1803" dirty="0" err="1"/>
              <a:t>pions</a:t>
            </a:r>
            <a:r>
              <a:rPr lang="en-US" sz="1803" dirty="0"/>
              <a:t>, protons and electrons and use the FLUKA damage functions to convert them into 1-MeV neutron equivalent damage</a:t>
            </a:r>
          </a:p>
          <a:p>
            <a:pPr marL="187452" indent="-187452" defTabSz="749808">
              <a:spcBef>
                <a:spcPts val="800"/>
              </a:spcBef>
              <a:defRPr sz="1803"/>
            </a:pPr>
            <a:r>
              <a:rPr lang="en-US" sz="1803" dirty="0"/>
              <a:t>Typical commercial semiconductor electronics will show signs of damage at ~1E13 1-MeV n/cm</a:t>
            </a:r>
            <a:r>
              <a:rPr lang="en-US" sz="1803" baseline="31999" dirty="0"/>
              <a:t>2</a:t>
            </a:r>
          </a:p>
        </p:txBody>
      </p:sp>
    </p:spTree>
    <p:extLst>
      <p:ext uri="{BB962C8B-B14F-4D97-AF65-F5344CB8AC3E}">
        <p14:creationId xmlns:p14="http://schemas.microsoft.com/office/powerpoint/2010/main" val="1653595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9E492-69BD-4972-B406-E12E2B9504CC}"/>
              </a:ext>
            </a:extLst>
          </p:cNvPr>
          <p:cNvSpPr>
            <a:spLocks noGrp="1"/>
          </p:cNvSpPr>
          <p:nvPr>
            <p:ph type="title"/>
          </p:nvPr>
        </p:nvSpPr>
        <p:spPr/>
        <p:txBody>
          <a:bodyPr/>
          <a:lstStyle/>
          <a:p>
            <a:r>
              <a:rPr lang="en-US" dirty="0"/>
              <a:t>Current geometry</a:t>
            </a:r>
          </a:p>
        </p:txBody>
      </p:sp>
      <p:sp>
        <p:nvSpPr>
          <p:cNvPr id="4" name="Footer Placeholder 3">
            <a:extLst>
              <a:ext uri="{FF2B5EF4-FFF2-40B4-BE49-F238E27FC236}">
                <a16:creationId xmlns:a16="http://schemas.microsoft.com/office/drawing/2014/main" id="{0E346DF5-1635-473D-AFC8-2B8300AADD53}"/>
              </a:ext>
            </a:extLst>
          </p:cNvPr>
          <p:cNvSpPr>
            <a:spLocks noGrp="1"/>
          </p:cNvSpPr>
          <p:nvPr>
            <p:ph type="ftr" sz="quarter" idx="11"/>
          </p:nvPr>
        </p:nvSpPr>
        <p:spPr/>
        <p:txBody>
          <a:bodyPr/>
          <a:lstStyle/>
          <a:p>
            <a:r>
              <a:rPr lang="en-US"/>
              <a:t>Ciprian Gal</a:t>
            </a:r>
            <a:endParaRPr lang="en-US" dirty="0"/>
          </a:p>
        </p:txBody>
      </p:sp>
      <p:sp>
        <p:nvSpPr>
          <p:cNvPr id="5" name="Slide Number Placeholder 4">
            <a:extLst>
              <a:ext uri="{FF2B5EF4-FFF2-40B4-BE49-F238E27FC236}">
                <a16:creationId xmlns:a16="http://schemas.microsoft.com/office/drawing/2014/main" id="{A3783F55-82A6-4ABD-B1F3-E05538FCD4EF}"/>
              </a:ext>
            </a:extLst>
          </p:cNvPr>
          <p:cNvSpPr>
            <a:spLocks noGrp="1"/>
          </p:cNvSpPr>
          <p:nvPr>
            <p:ph type="sldNum" sz="quarter" idx="12"/>
          </p:nvPr>
        </p:nvSpPr>
        <p:spPr/>
        <p:txBody>
          <a:bodyPr/>
          <a:lstStyle/>
          <a:p>
            <a:fld id="{4CDA4B9D-FE46-474D-9F50-032B36FEA47E}" type="slidenum">
              <a:rPr lang="en-US" smtClean="0"/>
              <a:pPr/>
              <a:t>6</a:t>
            </a:fld>
            <a:endParaRPr lang="en-US" dirty="0"/>
          </a:p>
        </p:txBody>
      </p:sp>
      <p:pic>
        <p:nvPicPr>
          <p:cNvPr id="3" name="Picture 2">
            <a:extLst>
              <a:ext uri="{FF2B5EF4-FFF2-40B4-BE49-F238E27FC236}">
                <a16:creationId xmlns:a16="http://schemas.microsoft.com/office/drawing/2014/main" id="{AB441200-EE46-46A3-BFD2-87B6BBCAF402}"/>
              </a:ext>
            </a:extLst>
          </p:cNvPr>
          <p:cNvPicPr>
            <a:picLocks noChangeAspect="1"/>
          </p:cNvPicPr>
          <p:nvPr/>
        </p:nvPicPr>
        <p:blipFill>
          <a:blip r:embed="rId2"/>
          <a:stretch>
            <a:fillRect/>
          </a:stretch>
        </p:blipFill>
        <p:spPr>
          <a:xfrm>
            <a:off x="6384325" y="805345"/>
            <a:ext cx="5656486" cy="2942050"/>
          </a:xfrm>
          <a:prstGeom prst="rect">
            <a:avLst/>
          </a:prstGeom>
        </p:spPr>
      </p:pic>
      <p:sp>
        <p:nvSpPr>
          <p:cNvPr id="9" name="Content Placeholder 2">
            <a:extLst>
              <a:ext uri="{FF2B5EF4-FFF2-40B4-BE49-F238E27FC236}">
                <a16:creationId xmlns:a16="http://schemas.microsoft.com/office/drawing/2014/main" id="{D90E3AA3-6229-4897-A6BC-D705986AEFA1}"/>
              </a:ext>
            </a:extLst>
          </p:cNvPr>
          <p:cNvSpPr txBox="1">
            <a:spLocks/>
          </p:cNvSpPr>
          <p:nvPr/>
        </p:nvSpPr>
        <p:spPr>
          <a:xfrm>
            <a:off x="0" y="881449"/>
            <a:ext cx="6137190" cy="3690551"/>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maximal shielding upstream of the hybrid we had in the previous review has remained the same</a:t>
            </a:r>
          </a:p>
          <a:p>
            <a:pPr lvl="1"/>
            <a:r>
              <a:rPr lang="en-US" dirty="0"/>
              <a:t>Target: 1.4 m of concrete on 5 sides; 40 cm thick Pb shield </a:t>
            </a:r>
          </a:p>
          <a:p>
            <a:pPr lvl="1"/>
            <a:r>
              <a:rPr lang="en-US" dirty="0"/>
              <a:t>Collimator 1&amp;2: 1.5 m concrete all around in phi</a:t>
            </a:r>
          </a:p>
          <a:p>
            <a:pPr lvl="1"/>
            <a:r>
              <a:rPr lang="en-US" dirty="0"/>
              <a:t>Collimator 4: 1m concrete all around in phi; 25cm Pb shield wall</a:t>
            </a:r>
          </a:p>
          <a:p>
            <a:r>
              <a:rPr lang="en-US" dirty="0"/>
              <a:t>US(Target) vacuum window has been optimized and placed right DS of the target</a:t>
            </a:r>
          </a:p>
          <a:p>
            <a:r>
              <a:rPr lang="en-US" dirty="0"/>
              <a:t>We have minimized the amount of Vacuum we have in the hall to only beamline regions to allow for showering in the air in the rest of the hall</a:t>
            </a:r>
          </a:p>
          <a:p>
            <a:r>
              <a:rPr lang="en-US" dirty="0"/>
              <a:t>Drift pipe, collars, detector pipe as well as shower max and pion Pb doughnut</a:t>
            </a:r>
          </a:p>
        </p:txBody>
      </p:sp>
      <p:pic>
        <p:nvPicPr>
          <p:cNvPr id="10" name="Picture 9">
            <a:extLst>
              <a:ext uri="{FF2B5EF4-FFF2-40B4-BE49-F238E27FC236}">
                <a16:creationId xmlns:a16="http://schemas.microsoft.com/office/drawing/2014/main" id="{D421A124-0C78-464F-91AA-567093EABC02}"/>
              </a:ext>
            </a:extLst>
          </p:cNvPr>
          <p:cNvPicPr>
            <a:picLocks noChangeAspect="1"/>
          </p:cNvPicPr>
          <p:nvPr/>
        </p:nvPicPr>
        <p:blipFill>
          <a:blip r:embed="rId3"/>
          <a:stretch>
            <a:fillRect/>
          </a:stretch>
        </p:blipFill>
        <p:spPr>
          <a:xfrm>
            <a:off x="1096703" y="4197381"/>
            <a:ext cx="6137191" cy="2252244"/>
          </a:xfrm>
          <a:prstGeom prst="rect">
            <a:avLst/>
          </a:prstGeom>
        </p:spPr>
      </p:pic>
      <p:pic>
        <p:nvPicPr>
          <p:cNvPr id="6" name="Picture 5">
            <a:extLst>
              <a:ext uri="{FF2B5EF4-FFF2-40B4-BE49-F238E27FC236}">
                <a16:creationId xmlns:a16="http://schemas.microsoft.com/office/drawing/2014/main" id="{EC50500E-7570-4F73-B54C-7F5D125C7671}"/>
              </a:ext>
            </a:extLst>
          </p:cNvPr>
          <p:cNvPicPr>
            <a:picLocks noChangeAspect="1"/>
          </p:cNvPicPr>
          <p:nvPr/>
        </p:nvPicPr>
        <p:blipFill>
          <a:blip r:embed="rId4"/>
          <a:stretch>
            <a:fillRect/>
          </a:stretch>
        </p:blipFill>
        <p:spPr>
          <a:xfrm>
            <a:off x="8639522" y="3747395"/>
            <a:ext cx="2697714" cy="2728196"/>
          </a:xfrm>
          <a:prstGeom prst="rect">
            <a:avLst/>
          </a:prstGeom>
        </p:spPr>
      </p:pic>
      <p:sp>
        <p:nvSpPr>
          <p:cNvPr id="7" name="TextBox 6">
            <a:extLst>
              <a:ext uri="{FF2B5EF4-FFF2-40B4-BE49-F238E27FC236}">
                <a16:creationId xmlns:a16="http://schemas.microsoft.com/office/drawing/2014/main" id="{59131D29-EE01-4E29-BEFA-7A4C1A6A2A4D}"/>
              </a:ext>
            </a:extLst>
          </p:cNvPr>
          <p:cNvSpPr txBox="1"/>
          <p:nvPr/>
        </p:nvSpPr>
        <p:spPr>
          <a:xfrm>
            <a:off x="9060368" y="6451406"/>
            <a:ext cx="1856021" cy="369332"/>
          </a:xfrm>
          <a:prstGeom prst="rect">
            <a:avLst/>
          </a:prstGeom>
          <a:noFill/>
        </p:spPr>
        <p:txBody>
          <a:bodyPr wrap="none" rtlCol="0">
            <a:spAutoFit/>
          </a:bodyPr>
          <a:lstStyle/>
          <a:p>
            <a:r>
              <a:rPr lang="en-US" dirty="0"/>
              <a:t>CAD layout of MD</a:t>
            </a:r>
          </a:p>
        </p:txBody>
      </p:sp>
    </p:spTree>
    <p:extLst>
      <p:ext uri="{BB962C8B-B14F-4D97-AF65-F5344CB8AC3E}">
        <p14:creationId xmlns:p14="http://schemas.microsoft.com/office/powerpoint/2010/main" val="411706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9E492-69BD-4972-B406-E12E2B9504CC}"/>
              </a:ext>
            </a:extLst>
          </p:cNvPr>
          <p:cNvSpPr>
            <a:spLocks noGrp="1"/>
          </p:cNvSpPr>
          <p:nvPr>
            <p:ph type="title"/>
          </p:nvPr>
        </p:nvSpPr>
        <p:spPr/>
        <p:txBody>
          <a:bodyPr/>
          <a:lstStyle/>
          <a:p>
            <a:r>
              <a:rPr lang="en-US" dirty="0"/>
              <a:t>Current geometry</a:t>
            </a:r>
          </a:p>
        </p:txBody>
      </p:sp>
      <p:sp>
        <p:nvSpPr>
          <p:cNvPr id="4" name="Footer Placeholder 3">
            <a:extLst>
              <a:ext uri="{FF2B5EF4-FFF2-40B4-BE49-F238E27FC236}">
                <a16:creationId xmlns:a16="http://schemas.microsoft.com/office/drawing/2014/main" id="{0E346DF5-1635-473D-AFC8-2B8300AADD53}"/>
              </a:ext>
            </a:extLst>
          </p:cNvPr>
          <p:cNvSpPr>
            <a:spLocks noGrp="1"/>
          </p:cNvSpPr>
          <p:nvPr>
            <p:ph type="ftr" sz="quarter" idx="11"/>
          </p:nvPr>
        </p:nvSpPr>
        <p:spPr/>
        <p:txBody>
          <a:bodyPr/>
          <a:lstStyle/>
          <a:p>
            <a:r>
              <a:rPr lang="en-US"/>
              <a:t>Ciprian Gal</a:t>
            </a:r>
            <a:endParaRPr lang="en-US" dirty="0"/>
          </a:p>
        </p:txBody>
      </p:sp>
      <p:sp>
        <p:nvSpPr>
          <p:cNvPr id="5" name="Slide Number Placeholder 4">
            <a:extLst>
              <a:ext uri="{FF2B5EF4-FFF2-40B4-BE49-F238E27FC236}">
                <a16:creationId xmlns:a16="http://schemas.microsoft.com/office/drawing/2014/main" id="{A3783F55-82A6-4ABD-B1F3-E05538FCD4EF}"/>
              </a:ext>
            </a:extLst>
          </p:cNvPr>
          <p:cNvSpPr>
            <a:spLocks noGrp="1"/>
          </p:cNvSpPr>
          <p:nvPr>
            <p:ph type="sldNum" sz="quarter" idx="12"/>
          </p:nvPr>
        </p:nvSpPr>
        <p:spPr/>
        <p:txBody>
          <a:bodyPr/>
          <a:lstStyle/>
          <a:p>
            <a:fld id="{4CDA4B9D-FE46-474D-9F50-032B36FEA47E}" type="slidenum">
              <a:rPr lang="en-US" smtClean="0"/>
              <a:pPr/>
              <a:t>7</a:t>
            </a:fld>
            <a:endParaRPr lang="en-US" dirty="0"/>
          </a:p>
        </p:txBody>
      </p:sp>
      <p:sp>
        <p:nvSpPr>
          <p:cNvPr id="9" name="Content Placeholder 2">
            <a:extLst>
              <a:ext uri="{FF2B5EF4-FFF2-40B4-BE49-F238E27FC236}">
                <a16:creationId xmlns:a16="http://schemas.microsoft.com/office/drawing/2014/main" id="{D90E3AA3-6229-4897-A6BC-D705986AEFA1}"/>
              </a:ext>
            </a:extLst>
          </p:cNvPr>
          <p:cNvSpPr txBox="1">
            <a:spLocks/>
          </p:cNvSpPr>
          <p:nvPr/>
        </p:nvSpPr>
        <p:spPr>
          <a:xfrm>
            <a:off x="-1" y="815220"/>
            <a:ext cx="5985001" cy="430921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Sensitive area in the location of the Main Detector PMTs and Retracted GEMs used for estimates</a:t>
            </a:r>
          </a:p>
          <a:p>
            <a:r>
              <a:rPr lang="en-US" dirty="0"/>
              <a:t>Drift pipe, collars, detector pipe as well as shower max and pion Pb doughnut included</a:t>
            </a:r>
          </a:p>
          <a:p>
            <a:r>
              <a:rPr lang="en-US" dirty="0"/>
              <a:t>Dump tunnel, beampipe (with correct neckdowns), aperture plate, diffuser and water tank included</a:t>
            </a:r>
          </a:p>
          <a:p>
            <a:pPr lvl="1"/>
            <a:r>
              <a:rPr lang="en-US" dirty="0"/>
              <a:t>We didn’t see any hits coming back from the water tank so in the future we will stop the beam downstream of the diffuser</a:t>
            </a:r>
          </a:p>
          <a:p>
            <a:r>
              <a:rPr lang="en-US" dirty="0"/>
              <a:t>Simulation ran with beam generator with a fringe magnetic field down to </a:t>
            </a:r>
            <a:r>
              <a:rPr lang="en-US" b="1" dirty="0"/>
              <a:t>R=2mm</a:t>
            </a:r>
          </a:p>
        </p:txBody>
      </p:sp>
      <p:pic>
        <p:nvPicPr>
          <p:cNvPr id="8" name="Picture 7">
            <a:extLst>
              <a:ext uri="{FF2B5EF4-FFF2-40B4-BE49-F238E27FC236}">
                <a16:creationId xmlns:a16="http://schemas.microsoft.com/office/drawing/2014/main" id="{74B8C713-F204-4D62-8CB4-B74D1B25ADDE}"/>
              </a:ext>
            </a:extLst>
          </p:cNvPr>
          <p:cNvPicPr>
            <a:picLocks noChangeAspect="1"/>
          </p:cNvPicPr>
          <p:nvPr/>
        </p:nvPicPr>
        <p:blipFill>
          <a:blip r:embed="rId2"/>
          <a:stretch>
            <a:fillRect/>
          </a:stretch>
        </p:blipFill>
        <p:spPr>
          <a:xfrm>
            <a:off x="6146321" y="3583996"/>
            <a:ext cx="6045679" cy="2458785"/>
          </a:xfrm>
          <a:prstGeom prst="rect">
            <a:avLst/>
          </a:prstGeom>
        </p:spPr>
      </p:pic>
      <p:pic>
        <p:nvPicPr>
          <p:cNvPr id="10" name="Picture 9">
            <a:extLst>
              <a:ext uri="{FF2B5EF4-FFF2-40B4-BE49-F238E27FC236}">
                <a16:creationId xmlns:a16="http://schemas.microsoft.com/office/drawing/2014/main" id="{4C7684D3-1A0E-4AF7-8777-1B93C0DE2ADE}"/>
              </a:ext>
            </a:extLst>
          </p:cNvPr>
          <p:cNvPicPr>
            <a:picLocks noChangeAspect="1"/>
          </p:cNvPicPr>
          <p:nvPr/>
        </p:nvPicPr>
        <p:blipFill rotWithShape="1">
          <a:blip r:embed="rId3"/>
          <a:srcRect l="15969"/>
          <a:stretch/>
        </p:blipFill>
        <p:spPr>
          <a:xfrm>
            <a:off x="6207002" y="815219"/>
            <a:ext cx="5985001" cy="2613781"/>
          </a:xfrm>
          <a:prstGeom prst="rect">
            <a:avLst/>
          </a:prstGeom>
        </p:spPr>
      </p:pic>
      <p:cxnSp>
        <p:nvCxnSpPr>
          <p:cNvPr id="11" name="Straight Connector 10">
            <a:extLst>
              <a:ext uri="{FF2B5EF4-FFF2-40B4-BE49-F238E27FC236}">
                <a16:creationId xmlns:a16="http://schemas.microsoft.com/office/drawing/2014/main" id="{5D4B4C65-3A00-4BA3-950C-71967C7CE620}"/>
              </a:ext>
            </a:extLst>
          </p:cNvPr>
          <p:cNvCxnSpPr>
            <a:cxnSpLocks/>
          </p:cNvCxnSpPr>
          <p:nvPr/>
        </p:nvCxnSpPr>
        <p:spPr>
          <a:xfrm flipV="1">
            <a:off x="9196477" y="1724793"/>
            <a:ext cx="507668" cy="77638"/>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EC54D02-DEA5-4ABA-9D3B-C6239B09DD88}"/>
              </a:ext>
            </a:extLst>
          </p:cNvPr>
          <p:cNvCxnSpPr>
            <a:cxnSpLocks/>
          </p:cNvCxnSpPr>
          <p:nvPr/>
        </p:nvCxnSpPr>
        <p:spPr>
          <a:xfrm flipV="1">
            <a:off x="9199499" y="2424023"/>
            <a:ext cx="504646" cy="66136"/>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21E7F9D6-E455-4469-A81F-D69B6384953D}"/>
              </a:ext>
            </a:extLst>
          </p:cNvPr>
          <p:cNvPicPr>
            <a:picLocks noChangeAspect="1"/>
          </p:cNvPicPr>
          <p:nvPr/>
        </p:nvPicPr>
        <p:blipFill>
          <a:blip r:embed="rId4"/>
          <a:stretch>
            <a:fillRect/>
          </a:stretch>
        </p:blipFill>
        <p:spPr>
          <a:xfrm>
            <a:off x="159587" y="5090533"/>
            <a:ext cx="5751785" cy="1292068"/>
          </a:xfrm>
          <a:prstGeom prst="rect">
            <a:avLst/>
          </a:prstGeom>
        </p:spPr>
      </p:pic>
      <p:sp>
        <p:nvSpPr>
          <p:cNvPr id="17" name="Oval 16">
            <a:extLst>
              <a:ext uri="{FF2B5EF4-FFF2-40B4-BE49-F238E27FC236}">
                <a16:creationId xmlns:a16="http://schemas.microsoft.com/office/drawing/2014/main" id="{A42C8FD8-40B3-4AB1-9639-1B5DE012D558}"/>
              </a:ext>
            </a:extLst>
          </p:cNvPr>
          <p:cNvSpPr/>
          <p:nvPr/>
        </p:nvSpPr>
        <p:spPr>
          <a:xfrm>
            <a:off x="9967823" y="1043411"/>
            <a:ext cx="785003" cy="1926414"/>
          </a:xfrm>
          <a:prstGeom prst="ellipse">
            <a:avLst/>
          </a:prstGeom>
          <a:solidFill>
            <a:srgbClr val="FF0000">
              <a:alpha val="46000"/>
            </a:srgbClr>
          </a:solidFill>
          <a:ln w="101600">
            <a:solidFill>
              <a:srgbClr val="FFC000">
                <a:alpha val="4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35588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9E492-69BD-4972-B406-E12E2B9504CC}"/>
              </a:ext>
            </a:extLst>
          </p:cNvPr>
          <p:cNvSpPr>
            <a:spLocks noGrp="1"/>
          </p:cNvSpPr>
          <p:nvPr>
            <p:ph type="title"/>
          </p:nvPr>
        </p:nvSpPr>
        <p:spPr/>
        <p:txBody>
          <a:bodyPr/>
          <a:lstStyle/>
          <a:p>
            <a:r>
              <a:rPr lang="en-US" dirty="0"/>
              <a:t>Hall detectors</a:t>
            </a:r>
          </a:p>
        </p:txBody>
      </p:sp>
      <p:sp>
        <p:nvSpPr>
          <p:cNvPr id="4" name="Footer Placeholder 3">
            <a:extLst>
              <a:ext uri="{FF2B5EF4-FFF2-40B4-BE49-F238E27FC236}">
                <a16:creationId xmlns:a16="http://schemas.microsoft.com/office/drawing/2014/main" id="{0E346DF5-1635-473D-AFC8-2B8300AADD53}"/>
              </a:ext>
            </a:extLst>
          </p:cNvPr>
          <p:cNvSpPr>
            <a:spLocks noGrp="1"/>
          </p:cNvSpPr>
          <p:nvPr>
            <p:ph type="ftr" sz="quarter" idx="11"/>
          </p:nvPr>
        </p:nvSpPr>
        <p:spPr/>
        <p:txBody>
          <a:bodyPr/>
          <a:lstStyle/>
          <a:p>
            <a:r>
              <a:rPr lang="en-US"/>
              <a:t>Ciprian Gal</a:t>
            </a:r>
            <a:endParaRPr lang="en-US" dirty="0"/>
          </a:p>
        </p:txBody>
      </p:sp>
      <p:sp>
        <p:nvSpPr>
          <p:cNvPr id="5" name="Slide Number Placeholder 4">
            <a:extLst>
              <a:ext uri="{FF2B5EF4-FFF2-40B4-BE49-F238E27FC236}">
                <a16:creationId xmlns:a16="http://schemas.microsoft.com/office/drawing/2014/main" id="{A3783F55-82A6-4ABD-B1F3-E05538FCD4EF}"/>
              </a:ext>
            </a:extLst>
          </p:cNvPr>
          <p:cNvSpPr>
            <a:spLocks noGrp="1"/>
          </p:cNvSpPr>
          <p:nvPr>
            <p:ph type="sldNum" sz="quarter" idx="12"/>
          </p:nvPr>
        </p:nvSpPr>
        <p:spPr/>
        <p:txBody>
          <a:bodyPr/>
          <a:lstStyle/>
          <a:p>
            <a:fld id="{4CDA4B9D-FE46-474D-9F50-032B36FEA47E}" type="slidenum">
              <a:rPr lang="en-US" smtClean="0"/>
              <a:pPr/>
              <a:t>8</a:t>
            </a:fld>
            <a:endParaRPr lang="en-US" dirty="0"/>
          </a:p>
        </p:txBody>
      </p:sp>
      <p:pic>
        <p:nvPicPr>
          <p:cNvPr id="3" name="Picture 2">
            <a:extLst>
              <a:ext uri="{FF2B5EF4-FFF2-40B4-BE49-F238E27FC236}">
                <a16:creationId xmlns:a16="http://schemas.microsoft.com/office/drawing/2014/main" id="{8439EE8D-949E-4C8D-B7A5-6964C17CD689}"/>
              </a:ext>
            </a:extLst>
          </p:cNvPr>
          <p:cNvPicPr>
            <a:picLocks noChangeAspect="1"/>
          </p:cNvPicPr>
          <p:nvPr/>
        </p:nvPicPr>
        <p:blipFill>
          <a:blip r:embed="rId2"/>
          <a:stretch>
            <a:fillRect/>
          </a:stretch>
        </p:blipFill>
        <p:spPr>
          <a:xfrm>
            <a:off x="8293629" y="11265"/>
            <a:ext cx="3739974" cy="2578684"/>
          </a:xfrm>
          <a:prstGeom prst="rect">
            <a:avLst/>
          </a:prstGeom>
        </p:spPr>
      </p:pic>
      <p:pic>
        <p:nvPicPr>
          <p:cNvPr id="6" name="Picture 5">
            <a:extLst>
              <a:ext uri="{FF2B5EF4-FFF2-40B4-BE49-F238E27FC236}">
                <a16:creationId xmlns:a16="http://schemas.microsoft.com/office/drawing/2014/main" id="{2F10F85A-8948-4F02-B769-0076B22F90B9}"/>
              </a:ext>
            </a:extLst>
          </p:cNvPr>
          <p:cNvPicPr>
            <a:picLocks noChangeAspect="1"/>
          </p:cNvPicPr>
          <p:nvPr/>
        </p:nvPicPr>
        <p:blipFill rotWithShape="1">
          <a:blip r:embed="rId3"/>
          <a:srcRect t="7894"/>
          <a:stretch/>
        </p:blipFill>
        <p:spPr>
          <a:xfrm>
            <a:off x="224287" y="2592403"/>
            <a:ext cx="11540208" cy="3919401"/>
          </a:xfrm>
          <a:prstGeom prst="rect">
            <a:avLst/>
          </a:prstGeom>
        </p:spPr>
      </p:pic>
      <p:sp>
        <p:nvSpPr>
          <p:cNvPr id="7" name="TextBox 6">
            <a:extLst>
              <a:ext uri="{FF2B5EF4-FFF2-40B4-BE49-F238E27FC236}">
                <a16:creationId xmlns:a16="http://schemas.microsoft.com/office/drawing/2014/main" id="{785192C5-B0E8-449E-9665-0A8E82A807EA}"/>
              </a:ext>
            </a:extLst>
          </p:cNvPr>
          <p:cNvSpPr txBox="1"/>
          <p:nvPr/>
        </p:nvSpPr>
        <p:spPr>
          <a:xfrm>
            <a:off x="10976611" y="228581"/>
            <a:ext cx="619144" cy="369332"/>
          </a:xfrm>
          <a:prstGeom prst="rect">
            <a:avLst/>
          </a:prstGeom>
          <a:noFill/>
        </p:spPr>
        <p:txBody>
          <a:bodyPr wrap="none" rtlCol="0">
            <a:spAutoFit/>
          </a:bodyPr>
          <a:lstStyle/>
          <a:p>
            <a:r>
              <a:rPr lang="en-US" dirty="0"/>
              <a:t>Roof</a:t>
            </a:r>
          </a:p>
        </p:txBody>
      </p:sp>
      <p:sp>
        <p:nvSpPr>
          <p:cNvPr id="9" name="TextBox 8">
            <a:extLst>
              <a:ext uri="{FF2B5EF4-FFF2-40B4-BE49-F238E27FC236}">
                <a16:creationId xmlns:a16="http://schemas.microsoft.com/office/drawing/2014/main" id="{3268FE07-FB7F-4A8A-B640-1BC865D7100C}"/>
              </a:ext>
            </a:extLst>
          </p:cNvPr>
          <p:cNvSpPr txBox="1"/>
          <p:nvPr/>
        </p:nvSpPr>
        <p:spPr>
          <a:xfrm>
            <a:off x="9085315" y="2718697"/>
            <a:ext cx="1631985" cy="369332"/>
          </a:xfrm>
          <a:prstGeom prst="rect">
            <a:avLst/>
          </a:prstGeom>
          <a:noFill/>
        </p:spPr>
        <p:txBody>
          <a:bodyPr wrap="none" rtlCol="0">
            <a:spAutoFit/>
          </a:bodyPr>
          <a:lstStyle/>
          <a:p>
            <a:r>
              <a:rPr lang="en-US" dirty="0"/>
              <a:t>Source for Roof</a:t>
            </a:r>
          </a:p>
        </p:txBody>
      </p:sp>
      <p:sp>
        <p:nvSpPr>
          <p:cNvPr id="13" name="Content Placeholder 2">
            <a:extLst>
              <a:ext uri="{FF2B5EF4-FFF2-40B4-BE49-F238E27FC236}">
                <a16:creationId xmlns:a16="http://schemas.microsoft.com/office/drawing/2014/main" id="{82308F4D-F816-43E4-B1D8-3EC0C23876F3}"/>
              </a:ext>
            </a:extLst>
          </p:cNvPr>
          <p:cNvSpPr txBox="1">
            <a:spLocks/>
          </p:cNvSpPr>
          <p:nvPr/>
        </p:nvSpPr>
        <p:spPr>
          <a:xfrm>
            <a:off x="-1" y="815220"/>
            <a:ext cx="8225288" cy="171005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particle density on the roof is peaked close to the wall (we will need to include part of the wall in our boundary estimate)</a:t>
            </a:r>
          </a:p>
          <a:p>
            <a:r>
              <a:rPr lang="en-US" dirty="0"/>
              <a:t>We can see that although we put more than 5kW of power in the target and collimator 1 each they don’t shine as much as the downstream elements</a:t>
            </a:r>
          </a:p>
        </p:txBody>
      </p:sp>
      <p:sp>
        <p:nvSpPr>
          <p:cNvPr id="8" name="TextBox 7">
            <a:extLst>
              <a:ext uri="{FF2B5EF4-FFF2-40B4-BE49-F238E27FC236}">
                <a16:creationId xmlns:a16="http://schemas.microsoft.com/office/drawing/2014/main" id="{4BE7FF44-5CC3-4687-B353-5C29077A6820}"/>
              </a:ext>
            </a:extLst>
          </p:cNvPr>
          <p:cNvSpPr txBox="1"/>
          <p:nvPr/>
        </p:nvSpPr>
        <p:spPr>
          <a:xfrm>
            <a:off x="8057324" y="4939006"/>
            <a:ext cx="2618858" cy="646331"/>
          </a:xfrm>
          <a:prstGeom prst="rect">
            <a:avLst/>
          </a:prstGeom>
          <a:noFill/>
        </p:spPr>
        <p:txBody>
          <a:bodyPr wrap="none" rtlCol="0">
            <a:spAutoFit/>
          </a:bodyPr>
          <a:lstStyle/>
          <a:p>
            <a:r>
              <a:rPr lang="en-US" dirty="0"/>
              <a:t>Right Hut placed as a test.</a:t>
            </a:r>
          </a:p>
          <a:p>
            <a:r>
              <a:rPr lang="en-US" b="1" dirty="0">
                <a:solidFill>
                  <a:srgbClr val="FF0000"/>
                </a:solidFill>
              </a:rPr>
              <a:t>NOT NEEDED!</a:t>
            </a:r>
          </a:p>
        </p:txBody>
      </p:sp>
      <p:cxnSp>
        <p:nvCxnSpPr>
          <p:cNvPr id="14" name="Straight Arrow Connector 13">
            <a:extLst>
              <a:ext uri="{FF2B5EF4-FFF2-40B4-BE49-F238E27FC236}">
                <a16:creationId xmlns:a16="http://schemas.microsoft.com/office/drawing/2014/main" id="{36772AE4-0BFB-4373-B6C0-78261542C894}"/>
              </a:ext>
            </a:extLst>
          </p:cNvPr>
          <p:cNvCxnSpPr>
            <a:stCxn id="8" idx="1"/>
          </p:cNvCxnSpPr>
          <p:nvPr/>
        </p:nvCxnSpPr>
        <p:spPr>
          <a:xfrm flipH="1" flipV="1">
            <a:off x="7764162" y="4765589"/>
            <a:ext cx="293162" cy="496583"/>
          </a:xfrm>
          <a:prstGeom prst="straightConnector1">
            <a:avLst/>
          </a:prstGeom>
          <a:ln w="190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22326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9E492-69BD-4972-B406-E12E2B9504CC}"/>
              </a:ext>
            </a:extLst>
          </p:cNvPr>
          <p:cNvSpPr>
            <a:spLocks noGrp="1"/>
          </p:cNvSpPr>
          <p:nvPr>
            <p:ph type="title"/>
          </p:nvPr>
        </p:nvSpPr>
        <p:spPr/>
        <p:txBody>
          <a:bodyPr>
            <a:normAutofit/>
          </a:bodyPr>
          <a:lstStyle/>
          <a:p>
            <a:pPr fontAlgn="ctr"/>
            <a:r>
              <a:rPr lang="pt-BR" dirty="0"/>
              <a:t>Main detector sources (Rings 1 through 7) </a:t>
            </a:r>
          </a:p>
        </p:txBody>
      </p:sp>
      <p:sp>
        <p:nvSpPr>
          <p:cNvPr id="4" name="Footer Placeholder 3">
            <a:extLst>
              <a:ext uri="{FF2B5EF4-FFF2-40B4-BE49-F238E27FC236}">
                <a16:creationId xmlns:a16="http://schemas.microsoft.com/office/drawing/2014/main" id="{0E346DF5-1635-473D-AFC8-2B8300AADD53}"/>
              </a:ext>
            </a:extLst>
          </p:cNvPr>
          <p:cNvSpPr>
            <a:spLocks noGrp="1"/>
          </p:cNvSpPr>
          <p:nvPr>
            <p:ph type="ftr" sz="quarter" idx="11"/>
          </p:nvPr>
        </p:nvSpPr>
        <p:spPr/>
        <p:txBody>
          <a:bodyPr/>
          <a:lstStyle/>
          <a:p>
            <a:r>
              <a:rPr lang="en-US"/>
              <a:t>Ciprian Gal</a:t>
            </a:r>
            <a:endParaRPr lang="en-US" dirty="0"/>
          </a:p>
        </p:txBody>
      </p:sp>
      <p:sp>
        <p:nvSpPr>
          <p:cNvPr id="5" name="Slide Number Placeholder 4">
            <a:extLst>
              <a:ext uri="{FF2B5EF4-FFF2-40B4-BE49-F238E27FC236}">
                <a16:creationId xmlns:a16="http://schemas.microsoft.com/office/drawing/2014/main" id="{A3783F55-82A6-4ABD-B1F3-E05538FCD4EF}"/>
              </a:ext>
            </a:extLst>
          </p:cNvPr>
          <p:cNvSpPr>
            <a:spLocks noGrp="1"/>
          </p:cNvSpPr>
          <p:nvPr>
            <p:ph type="sldNum" sz="quarter" idx="12"/>
          </p:nvPr>
        </p:nvSpPr>
        <p:spPr/>
        <p:txBody>
          <a:bodyPr/>
          <a:lstStyle/>
          <a:p>
            <a:fld id="{4CDA4B9D-FE46-474D-9F50-032B36FEA47E}" type="slidenum">
              <a:rPr lang="en-US" smtClean="0"/>
              <a:pPr/>
              <a:t>9</a:t>
            </a:fld>
            <a:endParaRPr lang="en-US" dirty="0"/>
          </a:p>
        </p:txBody>
      </p:sp>
      <p:pic>
        <p:nvPicPr>
          <p:cNvPr id="10" name="Picture 9">
            <a:extLst>
              <a:ext uri="{FF2B5EF4-FFF2-40B4-BE49-F238E27FC236}">
                <a16:creationId xmlns:a16="http://schemas.microsoft.com/office/drawing/2014/main" id="{A0B47ED0-4CD5-4F6A-A432-3FF1957B3725}"/>
              </a:ext>
            </a:extLst>
          </p:cNvPr>
          <p:cNvPicPr>
            <a:picLocks noChangeAspect="1"/>
          </p:cNvPicPr>
          <p:nvPr/>
        </p:nvPicPr>
        <p:blipFill>
          <a:blip r:embed="rId2"/>
          <a:stretch>
            <a:fillRect/>
          </a:stretch>
        </p:blipFill>
        <p:spPr>
          <a:xfrm>
            <a:off x="0" y="738208"/>
            <a:ext cx="12192000" cy="2617552"/>
          </a:xfrm>
          <a:prstGeom prst="rect">
            <a:avLst/>
          </a:prstGeom>
        </p:spPr>
      </p:pic>
      <p:pic>
        <p:nvPicPr>
          <p:cNvPr id="11" name="Picture 10">
            <a:extLst>
              <a:ext uri="{FF2B5EF4-FFF2-40B4-BE49-F238E27FC236}">
                <a16:creationId xmlns:a16="http://schemas.microsoft.com/office/drawing/2014/main" id="{81F25A89-8D1E-4331-929A-53C13E55A7B7}"/>
              </a:ext>
            </a:extLst>
          </p:cNvPr>
          <p:cNvPicPr>
            <a:picLocks noChangeAspect="1"/>
          </p:cNvPicPr>
          <p:nvPr/>
        </p:nvPicPr>
        <p:blipFill>
          <a:blip r:embed="rId3"/>
          <a:stretch>
            <a:fillRect/>
          </a:stretch>
        </p:blipFill>
        <p:spPr>
          <a:xfrm>
            <a:off x="12248" y="3244333"/>
            <a:ext cx="12192000" cy="3240709"/>
          </a:xfrm>
          <a:prstGeom prst="rect">
            <a:avLst/>
          </a:prstGeom>
        </p:spPr>
      </p:pic>
    </p:spTree>
    <p:extLst>
      <p:ext uri="{BB962C8B-B14F-4D97-AF65-F5344CB8AC3E}">
        <p14:creationId xmlns:p14="http://schemas.microsoft.com/office/powerpoint/2010/main" val="25340273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9597</TotalTime>
  <Words>2479</Words>
  <Application>Microsoft Office PowerPoint</Application>
  <PresentationFormat>Widescreen</PresentationFormat>
  <Paragraphs>470</Paragraphs>
  <Slides>28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Calibri</vt:lpstr>
      <vt:lpstr>Calibri Light</vt:lpstr>
      <vt:lpstr>Helvetica Light</vt:lpstr>
      <vt:lpstr>Helvetica Neue</vt:lpstr>
      <vt:lpstr>PingFangSC-Regular</vt:lpstr>
      <vt:lpstr>Verdana</vt:lpstr>
      <vt:lpstr>Office Theme</vt:lpstr>
      <vt:lpstr>Simulation overview  and recommendations</vt:lpstr>
      <vt:lpstr>Introduction</vt:lpstr>
      <vt:lpstr>Boundary dose estimation</vt:lpstr>
      <vt:lpstr>Electronics damage</vt:lpstr>
      <vt:lpstr>Single event upsets</vt:lpstr>
      <vt:lpstr>Current geometry</vt:lpstr>
      <vt:lpstr>Current geometry</vt:lpstr>
      <vt:lpstr>Hall detectors</vt:lpstr>
      <vt:lpstr>Main detector sources (Rings 1 through 7) </vt:lpstr>
      <vt:lpstr>Main detector rates</vt:lpstr>
      <vt:lpstr>Normalization of NIEL numbers</vt:lpstr>
      <vt:lpstr>Project Recommendation: 2016 Dec DR.03.R-04/R-10</vt:lpstr>
      <vt:lpstr>Project Recommendation: 2016 Dec DR.03.R-10b </vt:lpstr>
      <vt:lpstr>Project Recommendation: 2019 Apr DR.05.R-09</vt:lpstr>
      <vt:lpstr>Other recommendations: thoughts</vt:lpstr>
      <vt:lpstr>Some thoughts on next steps</vt:lpstr>
      <vt:lpstr>Backup</vt:lpstr>
      <vt:lpstr>Radiation issues inside the hall: Mitigation strategy</vt:lpstr>
      <vt:lpstr>Photons reaching full detector plane: GeoV2</vt:lpstr>
      <vt:lpstr>PMT ring : GeoV2</vt:lpstr>
      <vt:lpstr>R7 kinE distributions : GeoV2</vt:lpstr>
      <vt:lpstr>R7 NIEL distributions : GeoV2</vt:lpstr>
      <vt:lpstr>Beamline detectors: SAMs</vt:lpstr>
      <vt:lpstr>Beamline detectors: SAMs (rate towards the dump)</vt:lpstr>
      <vt:lpstr>Beamline detectors: SAMs (rate from the dump)</vt:lpstr>
      <vt:lpstr>Beamline detectors: back dump donut</vt:lpstr>
      <vt:lpstr>Beamline detectors: dump donut (energy)</vt:lpstr>
      <vt:lpstr>Dump donut energy deposition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Ciprian Gal</dc:creator>
  <cp:lastModifiedBy>ciprian</cp:lastModifiedBy>
  <cp:revision>132</cp:revision>
  <dcterms:created xsi:type="dcterms:W3CDTF">2019-12-16T14:08:49Z</dcterms:created>
  <dcterms:modified xsi:type="dcterms:W3CDTF">2020-05-14T11:47:59Z</dcterms:modified>
</cp:coreProperties>
</file>