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9" r:id="rId4"/>
    <p:sldId id="259" r:id="rId5"/>
    <p:sldId id="258" r:id="rId6"/>
    <p:sldId id="268" r:id="rId7"/>
    <p:sldId id="275" r:id="rId8"/>
    <p:sldId id="274" r:id="rId9"/>
    <p:sldId id="276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83" r:id="rId19"/>
    <p:sldId id="282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7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6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5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0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75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91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0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8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929A9-C4DA-4A31-A000-1B43BA047A2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49D0-35F7-4A96-BC20-1FBB5CBB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6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7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 Tested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2AECAD8-7BED-4E45-A91F-DC8C4FE30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08898"/>
              </p:ext>
            </p:extLst>
          </p:nvPr>
        </p:nvGraphicFramePr>
        <p:xfrm>
          <a:off x="228600" y="1447801"/>
          <a:ext cx="8610599" cy="4969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709">
                  <a:extLst>
                    <a:ext uri="{9D8B030D-6E8A-4147-A177-3AD203B41FA5}">
                      <a16:colId xmlns="" xmlns:a16="http://schemas.microsoft.com/office/drawing/2014/main" val="3173563140"/>
                    </a:ext>
                  </a:extLst>
                </a:gridCol>
                <a:gridCol w="1130684">
                  <a:extLst>
                    <a:ext uri="{9D8B030D-6E8A-4147-A177-3AD203B41FA5}">
                      <a16:colId xmlns="" xmlns:a16="http://schemas.microsoft.com/office/drawing/2014/main" val="1993569390"/>
                    </a:ext>
                  </a:extLst>
                </a:gridCol>
                <a:gridCol w="1043709">
                  <a:extLst>
                    <a:ext uri="{9D8B030D-6E8A-4147-A177-3AD203B41FA5}">
                      <a16:colId xmlns="" xmlns:a16="http://schemas.microsoft.com/office/drawing/2014/main" val="3614896619"/>
                    </a:ext>
                  </a:extLst>
                </a:gridCol>
                <a:gridCol w="3305078">
                  <a:extLst>
                    <a:ext uri="{9D8B030D-6E8A-4147-A177-3AD203B41FA5}">
                      <a16:colId xmlns="" xmlns:a16="http://schemas.microsoft.com/office/drawing/2014/main" val="739696871"/>
                    </a:ext>
                  </a:extLst>
                </a:gridCol>
                <a:gridCol w="2087419">
                  <a:extLst>
                    <a:ext uri="{9D8B030D-6E8A-4147-A177-3AD203B41FA5}">
                      <a16:colId xmlns="" xmlns:a16="http://schemas.microsoft.com/office/drawing/2014/main" val="2249601074"/>
                    </a:ext>
                  </a:extLst>
                </a:gridCol>
              </a:tblGrid>
              <a:tr h="364210">
                <a:tc rowSpan="2">
                  <a:txBody>
                    <a:bodyPr/>
                    <a:lstStyle/>
                    <a:p>
                      <a:r>
                        <a:rPr lang="en-CA" dirty="0"/>
                        <a:t>Version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/>
                        <a:t>Collimator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dirty="0"/>
                        <a:t>Configuration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dirty="0" smtClean="0"/>
                        <a:t>Ring 5 Definition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9683698"/>
                  </a:ext>
                </a:extLst>
              </a:tr>
              <a:tr h="3642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R</a:t>
                      </a:r>
                      <a:r>
                        <a:rPr lang="en-CA" baseline="-25000" dirty="0" err="1"/>
                        <a:t>inner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</a:t>
                      </a:r>
                      <a:r>
                        <a:rPr lang="en-CA" baseline="-25000" dirty="0"/>
                        <a:t>outer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9982284"/>
                  </a:ext>
                </a:extLst>
              </a:tr>
              <a:tr h="637369">
                <a:tc>
                  <a:txBody>
                    <a:bodyPr/>
                    <a:lstStyle/>
                    <a:p>
                      <a:r>
                        <a:rPr lang="en-CA" dirty="0" smtClean="0"/>
                        <a:t>default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35.3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Det</a:t>
                      </a:r>
                      <a:r>
                        <a:rPr lang="en-CA" dirty="0" smtClean="0"/>
                        <a:t> 28 m</a:t>
                      </a:r>
                    </a:p>
                    <a:p>
                      <a:r>
                        <a:rPr lang="en-CA" dirty="0" smtClean="0"/>
                        <a:t>Target=-750</a:t>
                      </a:r>
                      <a:r>
                        <a:rPr lang="en-CA" baseline="0" dirty="0" smtClean="0"/>
                        <a:t> to 750mm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O (935-1040mm)</a:t>
                      </a:r>
                    </a:p>
                    <a:p>
                      <a:r>
                        <a:rPr lang="en-CA" dirty="0" smtClean="0"/>
                        <a:t>T</a:t>
                      </a:r>
                      <a:r>
                        <a:rPr lang="en-CA" baseline="0" dirty="0" smtClean="0"/>
                        <a:t> (960-1075mm)</a:t>
                      </a:r>
                    </a:p>
                    <a:p>
                      <a:r>
                        <a:rPr lang="en-CA" baseline="0" dirty="0" smtClean="0"/>
                        <a:t>C (960-1100mm)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1733554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36.15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88.88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US" dirty="0" err="1"/>
                        <a:t>Det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27 m </a:t>
                      </a:r>
                      <a:endParaRPr lang="en-US" dirty="0"/>
                    </a:p>
                    <a:p>
                      <a:r>
                        <a:rPr lang="en-US" dirty="0"/>
                        <a:t>Target = -125 to 1125 mm</a:t>
                      </a:r>
                    </a:p>
                    <a:p>
                      <a:r>
                        <a:rPr lang="en-US" dirty="0"/>
                        <a:t>Col 4 and 5 removed</a:t>
                      </a:r>
                      <a:endParaRPr lang="en-CA" dirty="0"/>
                    </a:p>
                    <a:p>
                      <a:endParaRPr lang="en-CA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en-CA" dirty="0" smtClean="0"/>
                        <a:t>885-990</a:t>
                      </a:r>
                      <a:r>
                        <a:rPr lang="en-CA" baseline="0" dirty="0" smtClean="0"/>
                        <a:t> mm for all sectors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4325432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45.19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88.88</a:t>
                      </a: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1194056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88.88</a:t>
                      </a: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8471685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88.88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0142169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0843394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7355541"/>
                  </a:ext>
                </a:extLst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98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108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369269">
                <a:tc>
                  <a:txBody>
                    <a:bodyPr/>
                    <a:lstStyle/>
                    <a:p>
                      <a:r>
                        <a:rPr lang="en-CA" dirty="0" smtClean="0"/>
                        <a:t>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118</a:t>
                      </a:r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83385" y="1600202"/>
          <a:ext cx="7977229" cy="4525959"/>
        </p:xfrm>
        <a:graphic>
          <a:graphicData uri="http://schemas.openxmlformats.org/drawingml/2006/table">
            <a:tbl>
              <a:tblPr/>
              <a:tblGrid>
                <a:gridCol w="455029"/>
                <a:gridCol w="455029"/>
                <a:gridCol w="455029"/>
                <a:gridCol w="455029"/>
                <a:gridCol w="455029"/>
                <a:gridCol w="455029"/>
                <a:gridCol w="476359"/>
                <a:gridCol w="455029"/>
                <a:gridCol w="1102024"/>
                <a:gridCol w="673064"/>
                <a:gridCol w="815260"/>
                <a:gridCol w="654104"/>
                <a:gridCol w="455029"/>
                <a:gridCol w="616186"/>
              </a:tblGrid>
              <a:tr h="25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Asymmetry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FOM(Rate*A_mean^2)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%ep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%in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-35.2670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148.37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-16.6448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-36.3084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124.92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-15.8517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-36.2348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77.40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-14.4576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-36.6147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106.19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-13.9257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-36.5395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118.15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115.62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-16.0258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-35.0571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131.47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126.86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-16.9590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-447.8431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-35.1016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114.80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110.70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-15.8057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-486.0193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-35.1253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126.62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-18.0316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-440.7158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-33.4058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136.78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129.68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-16.1129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-430.2026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-31.7657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142.07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-18.6992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-437.5788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4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83385" y="1600202"/>
          <a:ext cx="7977229" cy="4525959"/>
        </p:xfrm>
        <a:graphic>
          <a:graphicData uri="http://schemas.openxmlformats.org/drawingml/2006/table">
            <a:tbl>
              <a:tblPr/>
              <a:tblGrid>
                <a:gridCol w="455029"/>
                <a:gridCol w="455029"/>
                <a:gridCol w="455029"/>
                <a:gridCol w="455029"/>
                <a:gridCol w="455029"/>
                <a:gridCol w="455029"/>
                <a:gridCol w="476359"/>
                <a:gridCol w="455029"/>
                <a:gridCol w="1102024"/>
                <a:gridCol w="673064"/>
                <a:gridCol w="815260"/>
                <a:gridCol w="654104"/>
                <a:gridCol w="455029"/>
                <a:gridCol w="616186"/>
              </a:tblGrid>
              <a:tr h="25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Asymmetry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FOM(Rate*A_mean^2)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%ep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%in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-33.6166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114.55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-19.6532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-34.6636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94.91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-26.2623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-34.5690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96.31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-25.6938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-34.6837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98.83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-21.9958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-34.6646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98.21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95.04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-27.9212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0.0989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-32.5146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104.52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-24.7333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-602.2163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0.0982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-32.5687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104.18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-26.2510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-606.2379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0.0983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-32.5702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109.72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104.32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-26.6160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-618.5245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-30.2833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112.24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-22.2609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-600.6310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0.1423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-28.5016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126.76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-21.0359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-587.5344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92871" y="1600202"/>
          <a:ext cx="7958257" cy="4525959"/>
        </p:xfrm>
        <a:graphic>
          <a:graphicData uri="http://schemas.openxmlformats.org/drawingml/2006/table">
            <a:tbl>
              <a:tblPr/>
              <a:tblGrid>
                <a:gridCol w="455164"/>
                <a:gridCol w="455164"/>
                <a:gridCol w="455164"/>
                <a:gridCol w="455164"/>
                <a:gridCol w="455164"/>
                <a:gridCol w="455164"/>
                <a:gridCol w="455164"/>
                <a:gridCol w="455164"/>
                <a:gridCol w="1102350"/>
                <a:gridCol w="673263"/>
                <a:gridCol w="815502"/>
                <a:gridCol w="654298"/>
                <a:gridCol w="455164"/>
                <a:gridCol w="616368"/>
              </a:tblGrid>
              <a:tr h="2575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Asymmetry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FOM(Rate*A_mean^2)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%ep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%in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-30.5538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-19.2090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-30.8193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-20.7727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-30.8097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19.17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-18.1084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-30.8181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-17.0391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-30.7774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-22.6909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-29.3168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25.45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-19.7815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-721.4091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-29.2997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-20.5695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-773.2009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-29.3838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25.36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24.60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-17.0046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-758.2951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-28.7231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26.73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0.0011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-17.2966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-682.8332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v9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-28.7190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0.12%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-17.3287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-778.6684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14" marR="7114" marT="7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7000"/>
            <a:ext cx="4113871" cy="3073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5" y="38100"/>
            <a:ext cx="4396368" cy="31623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4099"/>
            <a:ext cx="4113871" cy="311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5" y="3543300"/>
            <a:ext cx="439636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84150"/>
            <a:ext cx="4113871" cy="2959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5" y="38100"/>
            <a:ext cx="4396368" cy="31622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298"/>
            <a:ext cx="4113871" cy="295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6" y="3543300"/>
            <a:ext cx="4396366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84150"/>
            <a:ext cx="4113870" cy="2959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6" y="38100"/>
            <a:ext cx="4396366" cy="316229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298"/>
            <a:ext cx="4113870" cy="295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6" y="3543300"/>
            <a:ext cx="4396366" cy="31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84150"/>
            <a:ext cx="4113870" cy="29590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6" y="38100"/>
            <a:ext cx="4396366" cy="31622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298"/>
            <a:ext cx="4113870" cy="2959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6" y="3543300"/>
            <a:ext cx="4396365" cy="31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Entire Radial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8100"/>
            <a:ext cx="4754445" cy="31051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35" y="0"/>
            <a:ext cx="4548765" cy="31622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397"/>
            <a:ext cx="4767145" cy="3505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7" y="3200398"/>
            <a:ext cx="4760564" cy="3505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-3375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Rate (GHz/</a:t>
            </a:r>
            <a:r>
              <a:rPr lang="en-US" sz="1600" b="1" dirty="0" err="1" smtClean="0"/>
              <a:t>uA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sep</a:t>
            </a:r>
            <a:r>
              <a:rPr lang="en-US" sz="1600" b="1" dirty="0" smtClean="0"/>
              <a:t>/5mm) vs r(mm)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45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821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4690946" cy="31051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7" y="0"/>
            <a:ext cx="4760564" cy="31622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497"/>
            <a:ext cx="4767145" cy="342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7" y="3240865"/>
            <a:ext cx="4760564" cy="342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-3375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FOM (GHz-(ppb)^2/</a:t>
            </a:r>
            <a:r>
              <a:rPr lang="en-US" sz="1600" b="1" dirty="0" err="1" smtClean="0"/>
              <a:t>sep</a:t>
            </a:r>
            <a:r>
              <a:rPr lang="en-US" sz="1600" b="1" dirty="0" smtClean="0"/>
              <a:t>/5mm) vs r(mm)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76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45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821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3048000"/>
            <a:ext cx="838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60 </a:t>
            </a:r>
            <a:r>
              <a:rPr lang="en-US" dirty="0" err="1" smtClean="0"/>
              <a:t>uA</a:t>
            </a:r>
            <a:r>
              <a:rPr lang="en-US" dirty="0" smtClean="0"/>
              <a:t> current for default and 65 </a:t>
            </a:r>
            <a:r>
              <a:rPr lang="en-US" dirty="0" err="1" smtClean="0"/>
              <a:t>uA</a:t>
            </a:r>
            <a:r>
              <a:rPr lang="en-US" dirty="0" smtClean="0"/>
              <a:t> current for all other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95599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27432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533400"/>
            <a:ext cx="3524028" cy="6096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Old </a:t>
            </a:r>
            <a:br>
              <a:rPr lang="en-US" sz="1800" dirty="0" smtClean="0"/>
            </a:br>
            <a:r>
              <a:rPr lang="en-US" sz="1800" dirty="0" smtClean="0"/>
              <a:t>Default</a:t>
            </a:r>
            <a:endParaRPr lang="en-US" sz="1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117"/>
            <a:ext cx="2895599" cy="2825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30" y="3352800"/>
            <a:ext cx="3357337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652484"/>
            <a:ext cx="2743200" cy="267723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914400" y="3962400"/>
            <a:ext cx="352402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V5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341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2" y="38100"/>
            <a:ext cx="4316914" cy="31051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35" y="0"/>
            <a:ext cx="4396365" cy="316229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497"/>
            <a:ext cx="4767144" cy="342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37" y="3240865"/>
            <a:ext cx="4760563" cy="3424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-33754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ep/</a:t>
            </a:r>
            <a:r>
              <a:rPr lang="en-US" sz="1600" b="1" dirty="0" err="1" smtClean="0"/>
              <a:t>ee</a:t>
            </a:r>
            <a:r>
              <a:rPr lang="en-US" sz="1600" b="1" dirty="0" smtClean="0"/>
              <a:t> vs r(mm)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45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3821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733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</a:p>
          <a:p>
            <a:pPr marL="0" indent="0">
              <a:buNone/>
            </a:pPr>
            <a:r>
              <a:rPr lang="en-US" dirty="0" smtClean="0"/>
              <a:t>cut on the </a:t>
            </a:r>
            <a:r>
              <a:rPr lang="en-US" dirty="0" smtClean="0"/>
              <a:t>relative ratio of ep/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 smtClean="0"/>
              <a:t>cut&lt;=1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ut on the FOM &gt;= 35 for open, trans, &gt;=10 for closed</a:t>
            </a:r>
          </a:p>
          <a:p>
            <a:pPr marL="0" indent="0">
              <a:buNone/>
            </a:pPr>
            <a:r>
              <a:rPr lang="en-US" dirty="0" smtClean="0"/>
              <a:t> to determine radial ranges of detectors in ring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Ranges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31992"/>
              </p:ext>
            </p:extLst>
          </p:nvPr>
        </p:nvGraphicFramePr>
        <p:xfrm>
          <a:off x="76200" y="1600200"/>
          <a:ext cx="90678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266950"/>
                <a:gridCol w="2266950"/>
              </a:tblGrid>
              <a:tr h="345665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  <a:tr h="604071">
                <a:tc>
                  <a:txBody>
                    <a:bodyPr/>
                    <a:lstStyle/>
                    <a:p>
                      <a:r>
                        <a:rPr lang="en-US" dirty="0" smtClean="0"/>
                        <a:t>shortened_newcol_uv75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835-1060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835-1060 (FOM=35)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870-1080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875-1020 (FOM=35)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870-1065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880-1010</a:t>
                      </a:r>
                      <a:r>
                        <a:rPr lang="en-US" baseline="0" dirty="0" smtClean="0"/>
                        <a:t> (FOM=10)</a:t>
                      </a:r>
                      <a:endParaRPr lang="en-US" dirty="0"/>
                    </a:p>
                  </a:txBody>
                  <a:tcPr/>
                </a:tc>
              </a:tr>
              <a:tr h="604071">
                <a:tc>
                  <a:txBody>
                    <a:bodyPr/>
                    <a:lstStyle/>
                    <a:p>
                      <a:r>
                        <a:rPr lang="en-US" dirty="0" smtClean="0"/>
                        <a:t>shortened_newcol_uv_JLAB_75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855-1100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855-1075</a:t>
                      </a:r>
                      <a:r>
                        <a:rPr lang="en-US" baseline="0" dirty="0" smtClean="0"/>
                        <a:t> (FOM=35)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890-1110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900-1060 (FOM=35)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905-1120(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915-1055 (FOM=10)</a:t>
                      </a:r>
                      <a:endParaRPr lang="en-US" dirty="0"/>
                    </a:p>
                  </a:txBody>
                  <a:tcPr/>
                </a:tc>
              </a:tr>
              <a:tr h="345665">
                <a:tc>
                  <a:txBody>
                    <a:bodyPr/>
                    <a:lstStyle/>
                    <a:p>
                      <a:r>
                        <a:rPr lang="en-US" dirty="0" smtClean="0"/>
                        <a:t>Shortened_newcol12_uv_JLAB_75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855-1105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ee</a:t>
                      </a:r>
                      <a:r>
                        <a:rPr lang="en-US" baseline="0" dirty="0" smtClean="0"/>
                        <a:t>/ep=1)</a:t>
                      </a:r>
                    </a:p>
                    <a:p>
                      <a:r>
                        <a:rPr lang="en-US" dirty="0" smtClean="0"/>
                        <a:t>855-1070 (FOM=35)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890-1105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900-1060  (FOM=35)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905-1105 (</a:t>
                      </a:r>
                      <a:r>
                        <a:rPr lang="en-US" dirty="0" err="1" smtClean="0"/>
                        <a:t>ee</a:t>
                      </a:r>
                      <a:r>
                        <a:rPr lang="en-US" dirty="0" smtClean="0"/>
                        <a:t>/ep=1)</a:t>
                      </a:r>
                    </a:p>
                    <a:p>
                      <a:r>
                        <a:rPr lang="en-US" dirty="0" smtClean="0"/>
                        <a:t>915-1055 (FOM=10)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6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33799" cy="36360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"/>
            <a:ext cx="37338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05703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V5, Widest collimator opening</a:t>
            </a:r>
          </a:p>
          <a:p>
            <a:r>
              <a:rPr lang="en-US" dirty="0" smtClean="0"/>
              <a:t>All generators</a:t>
            </a:r>
          </a:p>
          <a:p>
            <a:r>
              <a:rPr lang="en-US" dirty="0" smtClean="0"/>
              <a:t>Left: </a:t>
            </a:r>
            <a:r>
              <a:rPr lang="en-US" dirty="0" err="1" smtClean="0"/>
              <a:t>ee</a:t>
            </a:r>
            <a:r>
              <a:rPr lang="en-US" dirty="0" smtClean="0"/>
              <a:t>(R), ep(B), in(G)</a:t>
            </a:r>
          </a:p>
          <a:p>
            <a:r>
              <a:rPr lang="en-US" dirty="0" smtClean="0"/>
              <a:t>Top Right: Rate-Weighted </a:t>
            </a:r>
          </a:p>
          <a:p>
            <a:r>
              <a:rPr lang="en-US" dirty="0" smtClean="0"/>
              <a:t>Bottom Right: FOM-Weighted</a:t>
            </a:r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3733800" cy="32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73378"/>
            <a:ext cx="2895600" cy="2825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1"/>
            <a:ext cx="3090042" cy="3015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3045027" cy="297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48399"/>
            <a:ext cx="2978905" cy="290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68"/>
            <a:ext cx="2964695" cy="2893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7" y="3810002"/>
            <a:ext cx="3045026" cy="2971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873378"/>
            <a:ext cx="2895599" cy="2825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1"/>
            <a:ext cx="3090042" cy="301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3045026" cy="297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48399"/>
            <a:ext cx="2978904" cy="290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68"/>
            <a:ext cx="2964694" cy="2893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7" y="3810002"/>
            <a:ext cx="3045025" cy="2971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2995136"/>
            <a:ext cx="845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Inner Radius: V5&lt;V1&lt;V4&lt;V3=V6&lt;V2. Increasing the inner radius=&gt;Improves S/N, </a:t>
            </a:r>
            <a:r>
              <a:rPr lang="en-US" sz="1400" dirty="0" err="1" smtClean="0"/>
              <a:t>Worsenes</a:t>
            </a:r>
            <a:r>
              <a:rPr lang="en-US" sz="1400" dirty="0" smtClean="0"/>
              <a:t> FOM</a:t>
            </a:r>
          </a:p>
          <a:p>
            <a:r>
              <a:rPr lang="en-US" sz="1400" dirty="0" smtClean="0"/>
              <a:t>Outer Radius: V6=V5&gt;V1=V2=V3=V4. Increasing the outer radius=&gt; Improves S/N, Improves FOM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56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1"/>
            <a:ext cx="3090042" cy="3015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48399"/>
            <a:ext cx="2978905" cy="2907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68"/>
            <a:ext cx="2964695" cy="2893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3537467"/>
            <a:ext cx="3090042" cy="3015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3585865"/>
            <a:ext cx="2978904" cy="2907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98634"/>
            <a:ext cx="2964694" cy="28933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2895600"/>
            <a:ext cx="8458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Inner Radius: V7=V8=V9=35mm. </a:t>
            </a:r>
          </a:p>
          <a:p>
            <a:r>
              <a:rPr lang="en-US" sz="1400" dirty="0" smtClean="0"/>
              <a:t>Outer Radius: V7&lt;V8&lt;V9. Increasing the outer radius=&gt; Improves S/N, Improves FOM as expected. Further gains possible by tweaking the sector definitions.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37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873378"/>
            <a:ext cx="2895599" cy="2825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1"/>
            <a:ext cx="3090041" cy="301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3045026" cy="2971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48399"/>
            <a:ext cx="2978904" cy="2907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68"/>
            <a:ext cx="2964694" cy="289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7" y="3810002"/>
            <a:ext cx="3045025" cy="2971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" y="1"/>
            <a:ext cx="3090041" cy="3015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48399"/>
            <a:ext cx="2978903" cy="2907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1168"/>
            <a:ext cx="2964693" cy="28933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45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8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All Sectors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1792428"/>
          <a:ext cx="8229598" cy="4141507"/>
        </p:xfrm>
        <a:graphic>
          <a:graphicData uri="http://schemas.openxmlformats.org/drawingml/2006/table">
            <a:tbl>
              <a:tblPr/>
              <a:tblGrid>
                <a:gridCol w="427280"/>
                <a:gridCol w="427280"/>
                <a:gridCol w="427280"/>
                <a:gridCol w="427280"/>
                <a:gridCol w="543002"/>
                <a:gridCol w="427280"/>
                <a:gridCol w="916873"/>
                <a:gridCol w="580835"/>
                <a:gridCol w="1034820"/>
                <a:gridCol w="632019"/>
                <a:gridCol w="765544"/>
                <a:gridCol w="614216"/>
                <a:gridCol w="427280"/>
                <a:gridCol w="578609"/>
              </a:tblGrid>
              <a:tr h="1335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Asymmetry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 (Direct Integral)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FOM(Rate*A_mean^2)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%ep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%in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 Wrt V5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0.2561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-33.9612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307.15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295.40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-17.7888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0.1921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-35.0432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243.09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235.94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-18.9435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0.1571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-34.7107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195.36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189.32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-18.6323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0.1792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-35.0957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227.37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220.72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-16.4338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0.1860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-35.1119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236.14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229.37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-19.5256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-33.2542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266.94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255.21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-19.3852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-525.9108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0.2167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-33.1866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249.74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238.67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-19.5139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-557.3694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0.2295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-33.3174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266.10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254.71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-20.4859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-532.5279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0.2710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-31.4358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284.97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267.79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-18.1653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-511.8148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moller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0.3052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-29.9224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296.29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273.25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0.16%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0.0197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-19.4613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inelastic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0.0005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-518.6189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80" marR="6680" marT="6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5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22545</TotalTime>
  <Words>1352</Words>
  <Application>Microsoft Office PowerPoint</Application>
  <PresentationFormat>On-screen Show (4:3)</PresentationFormat>
  <Paragraphs>1150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Configurations Tested</vt:lpstr>
      <vt:lpstr>Old  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Sectors </vt:lpstr>
      <vt:lpstr>Open</vt:lpstr>
      <vt:lpstr>Transition</vt:lpstr>
      <vt:lpstr>Closed</vt:lpstr>
      <vt:lpstr>PowerPoint Presentation</vt:lpstr>
      <vt:lpstr>PowerPoint Presentation</vt:lpstr>
      <vt:lpstr>PowerPoint Presentation</vt:lpstr>
      <vt:lpstr>PowerPoint Presentation</vt:lpstr>
      <vt:lpstr>Entire Radial Range</vt:lpstr>
      <vt:lpstr>PowerPoint Presentation</vt:lpstr>
      <vt:lpstr>PowerPoint Presentation</vt:lpstr>
      <vt:lpstr>PowerPoint Presentation</vt:lpstr>
      <vt:lpstr>PowerPoint Presentation</vt:lpstr>
      <vt:lpstr>Detector Ranges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rahmans</dc:creator>
  <cp:lastModifiedBy>rahmans</cp:lastModifiedBy>
  <cp:revision>59</cp:revision>
  <dcterms:created xsi:type="dcterms:W3CDTF">2019-06-04T23:18:58Z</dcterms:created>
  <dcterms:modified xsi:type="dcterms:W3CDTF">2019-08-06T00:14:33Z</dcterms:modified>
</cp:coreProperties>
</file>